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7"/>
  </p:notesMasterIdLst>
  <p:handoutMasterIdLst>
    <p:handoutMasterId r:id="rId8"/>
  </p:handoutMasterIdLst>
  <p:sldIdLst>
    <p:sldId id="1369" r:id="rId2"/>
    <p:sldId id="1370" r:id="rId3"/>
    <p:sldId id="1372" r:id="rId4"/>
    <p:sldId id="1367" r:id="rId5"/>
    <p:sldId id="1371" r:id="rId6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746" autoAdjust="0"/>
  </p:normalViewPr>
  <p:slideViewPr>
    <p:cSldViewPr>
      <p:cViewPr varScale="1">
        <p:scale>
          <a:sx n="70" d="100"/>
          <a:sy n="70" d="100"/>
        </p:scale>
        <p:origin x="119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431" cy="340411"/>
          </a:xfrm>
          <a:prstGeom prst="rect">
            <a:avLst/>
          </a:prstGeom>
        </p:spPr>
        <p:txBody>
          <a:bodyPr vert="horz" lIns="88166" tIns="44083" rIns="88166" bIns="440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990" y="0"/>
            <a:ext cx="4302431" cy="340411"/>
          </a:xfrm>
          <a:prstGeom prst="rect">
            <a:avLst/>
          </a:prstGeom>
        </p:spPr>
        <p:txBody>
          <a:bodyPr vert="horz" lIns="88166" tIns="44083" rIns="88166" bIns="44083" rtlCol="0"/>
          <a:lstStyle>
            <a:lvl1pPr algn="r">
              <a:defRPr sz="1200"/>
            </a:lvl1pPr>
          </a:lstStyle>
          <a:p>
            <a:fld id="{25AFBABD-7AC6-40A3-B6B8-7CC7B52B6699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211"/>
            <a:ext cx="4302431" cy="340411"/>
          </a:xfrm>
          <a:prstGeom prst="rect">
            <a:avLst/>
          </a:prstGeom>
        </p:spPr>
        <p:txBody>
          <a:bodyPr vert="horz" lIns="88166" tIns="44083" rIns="88166" bIns="440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990" y="6456211"/>
            <a:ext cx="4302431" cy="340411"/>
          </a:xfrm>
          <a:prstGeom prst="rect">
            <a:avLst/>
          </a:prstGeom>
        </p:spPr>
        <p:txBody>
          <a:bodyPr vert="horz" lIns="88166" tIns="44083" rIns="88166" bIns="44083" rtlCol="0" anchor="b"/>
          <a:lstStyle>
            <a:lvl1pPr algn="r">
              <a:defRPr sz="1200"/>
            </a:lvl1pPr>
          </a:lstStyle>
          <a:p>
            <a:fld id="{CA52AE49-C6BA-4D1B-A894-C7C218432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6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4" cy="340187"/>
          </a:xfrm>
          <a:prstGeom prst="rect">
            <a:avLst/>
          </a:prstGeom>
        </p:spPr>
        <p:txBody>
          <a:bodyPr vert="horz" lIns="88166" tIns="44083" rIns="88166" bIns="440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556" y="0"/>
            <a:ext cx="4301544" cy="340187"/>
          </a:xfrm>
          <a:prstGeom prst="rect">
            <a:avLst/>
          </a:prstGeom>
        </p:spPr>
        <p:txBody>
          <a:bodyPr vert="horz" lIns="88166" tIns="44083" rIns="88166" bIns="44083" rtlCol="0"/>
          <a:lstStyle>
            <a:lvl1pPr algn="r">
              <a:defRPr sz="1200"/>
            </a:lvl1pPr>
          </a:lstStyle>
          <a:p>
            <a:fld id="{FA72159F-733C-45E6-9FD4-D2585282687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66" tIns="44083" rIns="88166" bIns="4408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268"/>
            <a:ext cx="7941310" cy="2677458"/>
          </a:xfrm>
          <a:prstGeom prst="rect">
            <a:avLst/>
          </a:prstGeom>
        </p:spPr>
        <p:txBody>
          <a:bodyPr vert="horz" lIns="88166" tIns="44083" rIns="88166" bIns="4408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88"/>
            <a:ext cx="4301544" cy="340187"/>
          </a:xfrm>
          <a:prstGeom prst="rect">
            <a:avLst/>
          </a:prstGeom>
        </p:spPr>
        <p:txBody>
          <a:bodyPr vert="horz" lIns="88166" tIns="44083" rIns="88166" bIns="440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556" y="6457488"/>
            <a:ext cx="4301544" cy="340187"/>
          </a:xfrm>
          <a:prstGeom prst="rect">
            <a:avLst/>
          </a:prstGeom>
        </p:spPr>
        <p:txBody>
          <a:bodyPr vert="horz" lIns="88166" tIns="44083" rIns="88166" bIns="44083" rtlCol="0" anchor="b"/>
          <a:lstStyle>
            <a:lvl1pPr algn="r">
              <a:defRPr sz="1200"/>
            </a:lvl1pPr>
          </a:lstStyle>
          <a:p>
            <a:fld id="{FE4A5B3C-7516-423B-9D7D-918F136E2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F036673-8A58-4897-EB34-2069DD6E4AD2}"/>
              </a:ext>
            </a:extLst>
          </p:cNvPr>
          <p:cNvCxnSpPr/>
          <p:nvPr/>
        </p:nvCxnSpPr>
        <p:spPr>
          <a:xfrm>
            <a:off x="1285875" y="3643313"/>
            <a:ext cx="6500813" cy="1587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D0BA135-61C9-D614-CFF1-4B0FBEFA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0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0FBE792-7D80-4731-9C3F-5EEF9A0A9EF0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413F722-B4F3-37DC-02AE-B0647288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625" y="6356350"/>
            <a:ext cx="221456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2A6694F-82BC-8BC2-2C0A-3C34FA5B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8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B308F-1999-4622-B476-57792A2AA6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30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8FC69-7BC5-45FF-386A-4536430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C3BA5-8CE4-45FD-8A8A-F2EFA71B349A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6884D-F2C9-96D4-37A0-490B4666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0462B-A55F-198F-9ADE-3A6A6203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513C5-4741-41C7-8BE9-F92E37E76E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197D7-FF42-AC1E-BB91-9D2E054D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E5EB1-A3C2-431A-BC03-23B3D5A34318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A2CFF-7FE1-6E8E-2674-F82A8E2A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66D1F-7AE1-7399-6FFA-75785357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0AEE2-DF48-4D33-B984-C72B55D898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C2967C-E387-682E-C97B-5A0765ADD35E}"/>
              </a:ext>
            </a:extLst>
          </p:cNvPr>
          <p:cNvCxnSpPr/>
          <p:nvPr/>
        </p:nvCxnSpPr>
        <p:spPr>
          <a:xfrm>
            <a:off x="500063" y="1357313"/>
            <a:ext cx="6786562" cy="1587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22E2D9B-8249-DD4A-EFED-CA24D69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172A-774C-40B9-9CB8-2959FA902379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A3DD2CC-8C81-EC66-3A6D-2F9A2BE8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682D763-73C4-1CA5-3D3B-509C6643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2979-4A45-47DF-8028-423C4455E6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4336BE-2C78-53BD-D789-DA6D91550127}"/>
              </a:ext>
            </a:extLst>
          </p:cNvPr>
          <p:cNvCxnSpPr/>
          <p:nvPr/>
        </p:nvCxnSpPr>
        <p:spPr>
          <a:xfrm flipV="1">
            <a:off x="512763" y="4714875"/>
            <a:ext cx="8202612" cy="28575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C187667-9C4F-4F41-5AC1-F538283A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3AE3C-823C-4547-A95D-229B288989C7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5FBABD1-8F7A-AC82-D5B5-054D444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F9E2FCA-7D61-6C25-1F92-674D9AEA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D3303-515D-4603-8C4E-0A58A4B5D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3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31FD80A-E7C2-7858-63A5-A0AEFA61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EAAB1-09C4-4C69-AA32-811DE5E41D55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F358EFB-1D43-3C3D-E04C-A22657E8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FA3F6D3-2B3D-4F76-C122-56F811FE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863B5-FB79-4787-A491-778E6CBDC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90C771-9ADF-9B6F-A8AF-90512A027E03}"/>
              </a:ext>
            </a:extLst>
          </p:cNvPr>
          <p:cNvCxnSpPr/>
          <p:nvPr/>
        </p:nvCxnSpPr>
        <p:spPr>
          <a:xfrm>
            <a:off x="500063" y="6215063"/>
            <a:ext cx="8143875" cy="1587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6">
            <a:extLst>
              <a:ext uri="{FF2B5EF4-FFF2-40B4-BE49-F238E27FC236}">
                <a16:creationId xmlns:a16="http://schemas.microsoft.com/office/drawing/2014/main" id="{A5E6D04E-8BE2-1597-E18C-76376F72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B3AF0-2BD2-4444-9E99-43ABF1E82EB8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9" name="바닥글 개체 틀 7">
            <a:extLst>
              <a:ext uri="{FF2B5EF4-FFF2-40B4-BE49-F238E27FC236}">
                <a16:creationId xmlns:a16="http://schemas.microsoft.com/office/drawing/2014/main" id="{A23DF30C-A1F1-524B-EF39-7669E606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>
            <a:extLst>
              <a:ext uri="{FF2B5EF4-FFF2-40B4-BE49-F238E27FC236}">
                <a16:creationId xmlns:a16="http://schemas.microsoft.com/office/drawing/2014/main" id="{13E1F41D-06E2-E4AE-44A7-792D2571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D29EE-7D27-4727-BC46-CB0602DD7C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3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131788AF-1E4E-2C81-CFD5-C59FACCB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48B9-CAED-476E-A0D4-3033FB348A88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C1718E20-4DA8-760C-43EF-1218B8C7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55CA494-2FF5-55E7-62E6-07DFB3C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1363-431A-4D2A-A333-264690EEDB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60E42CF3-178B-4C34-7BE5-AEAA8427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9573-5B31-4927-9083-3408699C0165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58C727A4-0196-5698-2D32-E774DC2A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EBD49A1-746B-1FBC-57F9-70F6F16A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A4557-780F-4AF2-9E37-C26EA2E606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146071B-876F-988B-2F2F-A00FE717B492}"/>
              </a:ext>
            </a:extLst>
          </p:cNvPr>
          <p:cNvCxnSpPr/>
          <p:nvPr/>
        </p:nvCxnSpPr>
        <p:spPr>
          <a:xfrm>
            <a:off x="500063" y="1214438"/>
            <a:ext cx="7572375" cy="1587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id="{BD7B2481-A296-02B9-9720-0E7CB050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331D2-0A18-4092-9DD6-6B6F3BA19E4C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BDD56B9E-71F5-433A-F4C7-2925932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FBF6624D-04C2-D187-2505-8EEE9C1F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AFAD7-77B0-4F83-BD39-6D881854A0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 rtlCol="0">
            <a:normAutofit/>
          </a:bodyPr>
          <a:lstStyle/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3" name="날짜 개체 틀 4">
            <a:extLst>
              <a:ext uri="{FF2B5EF4-FFF2-40B4-BE49-F238E27FC236}">
                <a16:creationId xmlns:a16="http://schemas.microsoft.com/office/drawing/2014/main" id="{463C86D1-5A8C-C440-5272-4251A659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DFDF-5487-4084-A05E-E8031D4FB46A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5" name="바닥글 개체 틀 5">
            <a:extLst>
              <a:ext uri="{FF2B5EF4-FFF2-40B4-BE49-F238E27FC236}">
                <a16:creationId xmlns:a16="http://schemas.microsoft.com/office/drawing/2014/main" id="{74B4C36D-00BB-711D-E84C-00464E28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CB02F089-B674-0061-5810-96C412B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E88A2-38FD-42D0-A175-6E712ADE2F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87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82C5D4-2AE2-D1D9-2E02-09D115DA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625"/>
            <a:ext cx="6829425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5842DFF2-70A4-3935-28DB-E6DBBE18A0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85775" y="1500188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BA43C-F1D6-CEF5-657A-179338347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0" y="635793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95FAF6-72EC-4962-A3DB-927E32B8D371}" type="datetimeFigureOut">
              <a:rPr lang="ko-KR" altLang="en-US"/>
              <a:pPr>
                <a:defRPr/>
              </a:pPr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8A7D5-D182-446E-0DA7-A8F3D2F8D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356350"/>
            <a:ext cx="2681287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82C02-FC9E-4CCA-0614-154AD32A5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43375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latin typeface="Lucida Sans" panose="020B0602030504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9060398-9847-402C-AFB3-C916171D8D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27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õ"/>
        <a:defRPr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â"/>
        <a:defRPr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8BBDB"/>
        </a:buClr>
        <a:buSzPct val="85000"/>
        <a:buFont typeface="Wingdings 2" panose="05020102010507070707" pitchFamily="18" charset="2"/>
        <a:buChar char="Ý"/>
        <a:defRPr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8C874"/>
        </a:buClr>
        <a:buSzPct val="75000"/>
        <a:buFont typeface="Wingdings 2" panose="05020102010507070707" pitchFamily="18" charset="2"/>
        <a:buChar char="×"/>
        <a:defRPr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E47963"/>
        </a:buClr>
        <a:buSzPct val="70000"/>
        <a:buFont typeface="Wingdings 2" panose="05020102010507070707" pitchFamily="18" charset="2"/>
        <a:buChar char="Ð"/>
        <a:defRPr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D5615-5A56-52C7-D03A-1514F589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00"/>
                </a:solidFill>
              </a:rPr>
              <a:t>1. </a:t>
            </a:r>
            <a:r>
              <a:rPr lang="ko-KR" altLang="en-US" dirty="0">
                <a:solidFill>
                  <a:srgbClr val="FFFF00"/>
                </a:solidFill>
              </a:rPr>
              <a:t>프로젝트 과제</a:t>
            </a:r>
            <a:r>
              <a:rPr lang="en-US" altLang="ko-KR" dirty="0">
                <a:solidFill>
                  <a:srgbClr val="FFFF00"/>
                </a:solidFill>
              </a:rPr>
              <a:t>-20</a:t>
            </a:r>
            <a:r>
              <a:rPr lang="ko-KR" altLang="en-US" dirty="0">
                <a:solidFill>
                  <a:srgbClr val="FFFF00"/>
                </a:solidFill>
              </a:rPr>
              <a:t>점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en-US" altLang="ko-KR" dirty="0">
                <a:solidFill>
                  <a:srgbClr val="FFFF00"/>
                </a:solidFill>
              </a:rPr>
              <a:t>2. </a:t>
            </a:r>
            <a:r>
              <a:rPr lang="ko-KR" altLang="en-US" dirty="0">
                <a:solidFill>
                  <a:srgbClr val="FFFF00"/>
                </a:solidFill>
              </a:rPr>
              <a:t>출석</a:t>
            </a:r>
            <a:r>
              <a:rPr lang="en-US" altLang="ko-KR" dirty="0">
                <a:solidFill>
                  <a:srgbClr val="FFFF00"/>
                </a:solidFill>
              </a:rPr>
              <a:t>-20</a:t>
            </a:r>
            <a:r>
              <a:rPr lang="ko-KR" altLang="en-US" dirty="0">
                <a:solidFill>
                  <a:srgbClr val="FFFF00"/>
                </a:solidFill>
              </a:rPr>
              <a:t>점</a:t>
            </a:r>
            <a:r>
              <a:rPr lang="en-US" altLang="ko-KR" sz="2700" dirty="0">
                <a:solidFill>
                  <a:srgbClr val="FFFF00"/>
                </a:solidFill>
              </a:rPr>
              <a:t>(1</a:t>
            </a:r>
            <a:r>
              <a:rPr lang="ko-KR" altLang="en-US" sz="2700" dirty="0">
                <a:solidFill>
                  <a:srgbClr val="FFFF00"/>
                </a:solidFill>
              </a:rPr>
              <a:t>회 지각</a:t>
            </a:r>
            <a:r>
              <a:rPr lang="en-US" altLang="ko-KR" sz="2700" dirty="0">
                <a:solidFill>
                  <a:srgbClr val="FFFF00"/>
                </a:solidFill>
              </a:rPr>
              <a:t>, </a:t>
            </a:r>
            <a:r>
              <a:rPr lang="ko-KR" altLang="en-US" sz="2700" dirty="0">
                <a:solidFill>
                  <a:srgbClr val="FFFF00"/>
                </a:solidFill>
              </a:rPr>
              <a:t>결석 시 규정에 따라 감점</a:t>
            </a:r>
            <a:r>
              <a:rPr lang="en-US" altLang="ko-KR" sz="2700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78ECA-2A9E-BA01-366C-D33C9C93B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5112568" cy="45259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sz="2400" dirty="0">
                <a:latin typeface="+mj-ea"/>
                <a:ea typeface="+mj-ea"/>
              </a:rPr>
              <a:t>&lt;</a:t>
            </a:r>
            <a:r>
              <a:rPr lang="ko-KR" altLang="en-US" sz="2400" dirty="0">
                <a:latin typeface="+mj-ea"/>
                <a:ea typeface="+mj-ea"/>
              </a:rPr>
              <a:t>의심하는 인간</a:t>
            </a:r>
            <a:r>
              <a:rPr lang="en-US" altLang="ko-KR" sz="2400" dirty="0">
                <a:latin typeface="+mj-ea"/>
                <a:ea typeface="+mj-ea"/>
              </a:rPr>
              <a:t>&gt;(</a:t>
            </a:r>
            <a:r>
              <a:rPr lang="ko-KR" altLang="en-US" sz="2400" dirty="0" err="1">
                <a:latin typeface="+mj-ea"/>
                <a:ea typeface="+mj-ea"/>
              </a:rPr>
              <a:t>박규철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 err="1">
                <a:latin typeface="+mj-ea"/>
                <a:ea typeface="+mj-ea"/>
              </a:rPr>
              <a:t>청림출판</a:t>
            </a:r>
            <a:r>
              <a:rPr lang="en-US" altLang="ko-KR" sz="2400" dirty="0">
                <a:latin typeface="+mj-ea"/>
                <a:ea typeface="+mj-ea"/>
              </a:rPr>
              <a:t>, 2022)</a:t>
            </a:r>
            <a:r>
              <a:rPr lang="ko-KR" altLang="en-US" sz="2400" dirty="0">
                <a:latin typeface="+mj-ea"/>
                <a:ea typeface="+mj-ea"/>
              </a:rPr>
              <a:t>에 나타난 </a:t>
            </a:r>
            <a:r>
              <a:rPr lang="ko-KR" altLang="en-US" sz="2400" dirty="0" err="1">
                <a:latin typeface="+mj-ea"/>
                <a:ea typeface="+mj-ea"/>
              </a:rPr>
              <a:t>피론학파의</a:t>
            </a:r>
            <a:r>
              <a:rPr lang="ko-KR" altLang="en-US" sz="2400" dirty="0">
                <a:latin typeface="+mj-ea"/>
                <a:ea typeface="+mj-ea"/>
              </a:rPr>
              <a:t> 회의주의적 방법론을 </a:t>
            </a:r>
            <a:r>
              <a:rPr lang="en-US" altLang="ko-KR" sz="2400" dirty="0">
                <a:latin typeface="+mj-ea"/>
                <a:ea typeface="+mj-ea"/>
              </a:rPr>
              <a:t>2</a:t>
            </a:r>
            <a:r>
              <a:rPr lang="ko-KR" altLang="en-US" sz="2400" dirty="0">
                <a:latin typeface="+mj-ea"/>
                <a:ea typeface="+mj-ea"/>
              </a:rPr>
              <a:t>페이지로  요약하고 </a:t>
            </a:r>
            <a:r>
              <a:rPr lang="en-US" altLang="ko-KR" sz="2400" dirty="0">
                <a:latin typeface="+mj-ea"/>
                <a:ea typeface="+mj-ea"/>
              </a:rPr>
              <a:t>1</a:t>
            </a:r>
            <a:r>
              <a:rPr lang="ko-KR" altLang="en-US" sz="2400" dirty="0">
                <a:latin typeface="+mj-ea"/>
                <a:ea typeface="+mj-ea"/>
              </a:rPr>
              <a:t>페이지 이상의 감상문 쓰기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latin typeface="+mj-ea"/>
                <a:ea typeface="+mj-ea"/>
              </a:rPr>
              <a:t>글자 크기는 </a:t>
            </a:r>
            <a:r>
              <a:rPr lang="en-US" altLang="ko-KR" sz="2400" dirty="0">
                <a:latin typeface="+mj-ea"/>
                <a:ea typeface="+mj-ea"/>
              </a:rPr>
              <a:t>10, </a:t>
            </a:r>
            <a:r>
              <a:rPr lang="ko-KR" altLang="en-US" sz="2400" dirty="0" err="1">
                <a:latin typeface="+mj-ea"/>
                <a:ea typeface="+mj-ea"/>
              </a:rPr>
              <a:t>줄간격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160,  </a:t>
            </a:r>
            <a:r>
              <a:rPr lang="ko-KR" altLang="en-US" sz="2400" dirty="0">
                <a:latin typeface="+mj-ea"/>
                <a:ea typeface="+mj-ea"/>
              </a:rPr>
              <a:t>탑재 형식은 반드시 </a:t>
            </a:r>
            <a:r>
              <a:rPr lang="en-US" altLang="ko-KR" sz="2400" dirty="0">
                <a:latin typeface="+mj-ea"/>
                <a:ea typeface="+mj-ea"/>
              </a:rPr>
              <a:t>PDF</a:t>
            </a:r>
            <a:r>
              <a:rPr lang="ko-KR" altLang="en-US" sz="2400" dirty="0">
                <a:latin typeface="+mj-ea"/>
                <a:ea typeface="+mj-ea"/>
              </a:rPr>
              <a:t>로 할 것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>
              <a:defRPr/>
            </a:pPr>
            <a:r>
              <a:rPr lang="ko-KR" altLang="en-US" sz="2400" dirty="0">
                <a:latin typeface="+mj-ea"/>
                <a:ea typeface="+mj-ea"/>
              </a:rPr>
              <a:t>제반 준수사항을 이행하지 않을 시에는 감점이 될 수도 있음</a:t>
            </a:r>
            <a:r>
              <a:rPr lang="en-US" altLang="ko-KR" sz="2400" dirty="0">
                <a:latin typeface="+mj-ea"/>
                <a:ea typeface="+mj-ea"/>
              </a:rPr>
              <a:t>.  </a:t>
            </a:r>
          </a:p>
          <a:p>
            <a:pPr>
              <a:defRPr/>
            </a:pP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u="sng" dirty="0">
                <a:latin typeface="+mj-ea"/>
                <a:ea typeface="+mj-ea"/>
              </a:rPr>
              <a:t>단</a:t>
            </a:r>
            <a:r>
              <a:rPr lang="en-US" altLang="ko-KR" sz="2400" u="sng" dirty="0">
                <a:latin typeface="+mj-ea"/>
                <a:ea typeface="+mj-ea"/>
              </a:rPr>
              <a:t>, </a:t>
            </a:r>
            <a:r>
              <a:rPr lang="ko-KR" altLang="en-US" sz="2400" u="sng" dirty="0">
                <a:latin typeface="+mj-ea"/>
                <a:ea typeface="+mj-ea"/>
              </a:rPr>
              <a:t>조장은 별도 과제 수행</a:t>
            </a:r>
            <a:r>
              <a:rPr lang="en-US" altLang="ko-KR" sz="2400" u="sng" dirty="0">
                <a:latin typeface="+mj-ea"/>
                <a:ea typeface="+mj-ea"/>
              </a:rPr>
              <a:t>(</a:t>
            </a:r>
            <a:r>
              <a:rPr lang="ko-KR" altLang="en-US" sz="2400" u="sng" dirty="0">
                <a:latin typeface="+mj-ea"/>
                <a:ea typeface="+mj-ea"/>
              </a:rPr>
              <a:t>조 소개서 작성</a:t>
            </a:r>
            <a:r>
              <a:rPr lang="en-US" altLang="ko-KR" sz="2400" u="sng" dirty="0">
                <a:latin typeface="+mj-ea"/>
                <a:ea typeface="+mj-ea"/>
              </a:rPr>
              <a:t>, </a:t>
            </a:r>
            <a:r>
              <a:rPr lang="ko-KR" altLang="en-US" sz="2400" u="sng" dirty="0">
                <a:latin typeface="+mj-ea"/>
                <a:ea typeface="+mj-ea"/>
              </a:rPr>
              <a:t>토론 주관</a:t>
            </a:r>
            <a:r>
              <a:rPr lang="en-US" altLang="ko-KR" sz="2400" u="sng" dirty="0">
                <a:latin typeface="+mj-ea"/>
                <a:ea typeface="+mj-ea"/>
              </a:rPr>
              <a:t>, </a:t>
            </a:r>
            <a:r>
              <a:rPr lang="ko-KR" altLang="en-US" sz="2400" u="sng" dirty="0">
                <a:latin typeface="+mj-ea"/>
                <a:ea typeface="+mj-ea"/>
              </a:rPr>
              <a:t>토론내용 정리 보고서</a:t>
            </a:r>
            <a:r>
              <a:rPr lang="en-US" altLang="ko-KR" sz="2400" u="sng" dirty="0">
                <a:latin typeface="+mj-ea"/>
                <a:ea typeface="+mj-ea"/>
              </a:rPr>
              <a:t>).</a:t>
            </a:r>
            <a:r>
              <a:rPr lang="ko-KR" altLang="en-US" sz="2400" u="sng" dirty="0">
                <a:latin typeface="+mj-ea"/>
                <a:ea typeface="+mj-ea"/>
              </a:rPr>
              <a:t> 이상</a:t>
            </a:r>
            <a:r>
              <a:rPr lang="en-US" altLang="ko-KR" sz="2400" u="sng" dirty="0">
                <a:latin typeface="+mj-ea"/>
                <a:ea typeface="+mj-ea"/>
              </a:rPr>
              <a:t>.</a:t>
            </a:r>
            <a:endParaRPr lang="ko-KR" altLang="en-US" sz="2400" u="sng" dirty="0">
              <a:latin typeface="+mj-ea"/>
              <a:ea typeface="+mj-ea"/>
            </a:endParaRPr>
          </a:p>
        </p:txBody>
      </p:sp>
      <p:pic>
        <p:nvPicPr>
          <p:cNvPr id="12292" name="내용 개체 틀 8">
            <a:extLst>
              <a:ext uri="{FF2B5EF4-FFF2-40B4-BE49-F238E27FC236}">
                <a16:creationId xmlns:a16="http://schemas.microsoft.com/office/drawing/2014/main" id="{4EB7022E-3E16-89FF-B1A0-750F1B041B7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600200"/>
            <a:ext cx="3206445" cy="499715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5FC6-8C27-2E54-2271-DB28113A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00"/>
                </a:solidFill>
              </a:rPr>
              <a:t>3. </a:t>
            </a:r>
            <a:r>
              <a:rPr lang="ko-KR" altLang="en-US" dirty="0">
                <a:solidFill>
                  <a:srgbClr val="FFFF00"/>
                </a:solidFill>
              </a:rPr>
              <a:t>중간고사</a:t>
            </a:r>
            <a:r>
              <a:rPr lang="en-US" altLang="ko-KR" dirty="0">
                <a:solidFill>
                  <a:srgbClr val="FFFF00"/>
                </a:solidFill>
              </a:rPr>
              <a:t>-30</a:t>
            </a:r>
            <a:r>
              <a:rPr lang="ko-KR" altLang="en-US" dirty="0">
                <a:solidFill>
                  <a:srgbClr val="FFFF00"/>
                </a:solidFill>
              </a:rPr>
              <a:t>점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en-US" altLang="ko-KR" dirty="0">
                <a:solidFill>
                  <a:srgbClr val="FFFF00"/>
                </a:solidFill>
              </a:rPr>
              <a:t>4. </a:t>
            </a:r>
            <a:r>
              <a:rPr lang="ko-KR" altLang="en-US" dirty="0">
                <a:solidFill>
                  <a:srgbClr val="FFFF00"/>
                </a:solidFill>
              </a:rPr>
              <a:t>기말고사</a:t>
            </a:r>
            <a:r>
              <a:rPr lang="en-US" altLang="ko-KR" dirty="0">
                <a:solidFill>
                  <a:srgbClr val="FFFF00"/>
                </a:solidFill>
              </a:rPr>
              <a:t>-30</a:t>
            </a:r>
            <a:r>
              <a:rPr lang="ko-KR" altLang="en-US" dirty="0">
                <a:solidFill>
                  <a:srgbClr val="FFFF00"/>
                </a:solidFill>
              </a:rPr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F1DCD-DF01-0558-B529-BDA0799A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ko-KR" altLang="en-US" sz="3200" dirty="0">
                <a:latin typeface="+mj-ea"/>
                <a:ea typeface="+mj-ea"/>
              </a:rPr>
              <a:t>중간고사</a:t>
            </a:r>
            <a:endParaRPr lang="en-US" altLang="ko-KR" sz="32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범위</a:t>
            </a:r>
            <a:r>
              <a:rPr lang="en-US" altLang="ko-KR" sz="3200" dirty="0">
                <a:latin typeface="+mj-ea"/>
                <a:ea typeface="+mj-ea"/>
              </a:rPr>
              <a:t>: 1-7</a:t>
            </a:r>
            <a:r>
              <a:rPr lang="ko-KR" altLang="en-US" sz="3200" dirty="0">
                <a:latin typeface="+mj-ea"/>
                <a:ea typeface="+mj-ea"/>
              </a:rPr>
              <a:t>주 내용</a:t>
            </a:r>
            <a:endParaRPr lang="en-US" altLang="ko-KR" sz="32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주제</a:t>
            </a:r>
            <a:r>
              <a:rPr lang="en-US" altLang="ko-KR" sz="3200" dirty="0">
                <a:latin typeface="+mj-ea"/>
                <a:ea typeface="+mj-ea"/>
              </a:rPr>
              <a:t>: </a:t>
            </a:r>
            <a:r>
              <a:rPr lang="ko-KR" altLang="en-US" sz="3200" dirty="0">
                <a:latin typeface="+mj-ea"/>
                <a:ea typeface="+mj-ea"/>
              </a:rPr>
              <a:t>추후공지</a:t>
            </a:r>
            <a:endParaRPr lang="en-US" altLang="ko-KR" sz="32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형식</a:t>
            </a:r>
            <a:r>
              <a:rPr lang="en-US" altLang="ko-KR" sz="3200" dirty="0">
                <a:latin typeface="+mj-ea"/>
                <a:ea typeface="+mj-ea"/>
              </a:rPr>
              <a:t>: </a:t>
            </a:r>
            <a:r>
              <a:rPr lang="ko-KR" altLang="en-US" sz="3200" dirty="0">
                <a:latin typeface="+mj-ea"/>
                <a:ea typeface="+mj-ea"/>
              </a:rPr>
              <a:t>표지와 참고문헌 제외하고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solidFill>
                  <a:srgbClr val="FFFF00"/>
                </a:solidFill>
                <a:latin typeface="+mj-ea"/>
                <a:ea typeface="+mj-ea"/>
              </a:rPr>
              <a:t>본문만</a:t>
            </a:r>
            <a:r>
              <a:rPr lang="en-US" altLang="ko-KR" sz="3200" dirty="0">
                <a:solidFill>
                  <a:srgbClr val="FFFF00"/>
                </a:solidFill>
                <a:latin typeface="+mj-ea"/>
                <a:ea typeface="+mj-ea"/>
              </a:rPr>
              <a:t> 3</a:t>
            </a:r>
            <a:r>
              <a:rPr lang="ko-KR" altLang="en-US" sz="3200" dirty="0">
                <a:solidFill>
                  <a:srgbClr val="FFFF00"/>
                </a:solidFill>
                <a:latin typeface="+mj-ea"/>
                <a:ea typeface="+mj-ea"/>
              </a:rPr>
              <a:t>페이지 이상 </a:t>
            </a:r>
            <a:r>
              <a:rPr lang="ko-KR" altLang="en-US" sz="3200" dirty="0" err="1">
                <a:solidFill>
                  <a:srgbClr val="FFFF00"/>
                </a:solidFill>
                <a:latin typeface="+mj-ea"/>
                <a:ea typeface="+mj-ea"/>
              </a:rPr>
              <a:t>소논문</a:t>
            </a:r>
            <a:r>
              <a:rPr lang="en-US" altLang="ko-KR" sz="3200" dirty="0">
                <a:latin typeface="+mj-ea"/>
                <a:ea typeface="+mj-ea"/>
              </a:rPr>
              <a:t>(&lt;</a:t>
            </a:r>
            <a:r>
              <a:rPr lang="ko-KR" altLang="en-US" sz="3200" dirty="0">
                <a:latin typeface="+mj-ea"/>
                <a:ea typeface="+mj-ea"/>
              </a:rPr>
              <a:t>글쓰기 교재 참고</a:t>
            </a:r>
            <a:r>
              <a:rPr lang="en-US" altLang="ko-KR" sz="3200" dirty="0">
                <a:latin typeface="+mj-ea"/>
                <a:ea typeface="+mj-ea"/>
              </a:rPr>
              <a:t>&gt;)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4D5EC-7AB9-65EB-AEA9-CAA87106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244975" cy="428148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ko-KR" altLang="en-US" sz="3200" dirty="0">
                <a:latin typeface="+mj-ea"/>
                <a:ea typeface="+mj-ea"/>
              </a:rPr>
              <a:t>기말고사</a:t>
            </a:r>
            <a:endParaRPr lang="en-US" altLang="ko-KR" sz="32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범위</a:t>
            </a:r>
            <a:r>
              <a:rPr lang="en-US" altLang="ko-KR" sz="3200" dirty="0">
                <a:latin typeface="+mj-ea"/>
                <a:ea typeface="+mj-ea"/>
              </a:rPr>
              <a:t>: 9-14</a:t>
            </a:r>
            <a:r>
              <a:rPr lang="ko-KR" altLang="en-US" sz="3200" dirty="0">
                <a:latin typeface="+mj-ea"/>
                <a:ea typeface="+mj-ea"/>
              </a:rPr>
              <a:t>주 내용</a:t>
            </a:r>
          </a:p>
          <a:p>
            <a:pPr>
              <a:defRPr/>
            </a:pPr>
            <a:r>
              <a:rPr lang="ko-KR" altLang="en-US" sz="3200" dirty="0">
                <a:latin typeface="+mj-ea"/>
                <a:ea typeface="+mj-ea"/>
              </a:rPr>
              <a:t> 주제</a:t>
            </a:r>
            <a:r>
              <a:rPr lang="en-US" altLang="ko-KR" sz="3200" dirty="0">
                <a:latin typeface="+mj-ea"/>
                <a:ea typeface="+mj-ea"/>
              </a:rPr>
              <a:t>: </a:t>
            </a:r>
            <a:r>
              <a:rPr lang="ko-KR" altLang="en-US" sz="3200" dirty="0">
                <a:latin typeface="+mj-ea"/>
                <a:ea typeface="+mj-ea"/>
              </a:rPr>
              <a:t>추후공지</a:t>
            </a:r>
          </a:p>
          <a:p>
            <a:pPr>
              <a:defRPr/>
            </a:pPr>
            <a:r>
              <a:rPr lang="ko-KR" altLang="en-US" sz="3200" dirty="0">
                <a:latin typeface="+mj-ea"/>
                <a:ea typeface="+mj-ea"/>
              </a:rPr>
              <a:t> 형식</a:t>
            </a:r>
            <a:r>
              <a:rPr lang="en-US" altLang="ko-KR" sz="3200" dirty="0">
                <a:latin typeface="+mj-ea"/>
                <a:ea typeface="+mj-ea"/>
              </a:rPr>
              <a:t>: </a:t>
            </a:r>
            <a:r>
              <a:rPr lang="ko-KR" altLang="en-US" sz="3200" dirty="0">
                <a:latin typeface="+mj-ea"/>
                <a:ea typeface="+mj-ea"/>
              </a:rPr>
              <a:t>표지와 참고문헌 제외하고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solidFill>
                  <a:srgbClr val="FFFF00"/>
                </a:solidFill>
                <a:latin typeface="+mj-ea"/>
                <a:ea typeface="+mj-ea"/>
              </a:rPr>
              <a:t>본문만 </a:t>
            </a:r>
            <a:r>
              <a:rPr lang="en-US" altLang="ko-KR" sz="3200" dirty="0">
                <a:solidFill>
                  <a:srgbClr val="FFFF00"/>
                </a:solidFill>
                <a:latin typeface="+mj-ea"/>
                <a:ea typeface="+mj-ea"/>
              </a:rPr>
              <a:t>5</a:t>
            </a:r>
            <a:r>
              <a:rPr lang="ko-KR" altLang="en-US" sz="3200" dirty="0">
                <a:solidFill>
                  <a:srgbClr val="FFFF00"/>
                </a:solidFill>
                <a:latin typeface="+mj-ea"/>
                <a:ea typeface="+mj-ea"/>
              </a:rPr>
              <a:t>페이지 이상 </a:t>
            </a:r>
            <a:r>
              <a:rPr lang="ko-KR" altLang="en-US" sz="3200" dirty="0" err="1">
                <a:solidFill>
                  <a:srgbClr val="FFFF00"/>
                </a:solidFill>
                <a:latin typeface="+mj-ea"/>
                <a:ea typeface="+mj-ea"/>
              </a:rPr>
              <a:t>소논문</a:t>
            </a:r>
            <a:r>
              <a:rPr lang="en-US" altLang="ko-KR" sz="3200" dirty="0">
                <a:latin typeface="+mj-ea"/>
                <a:ea typeface="+mj-ea"/>
              </a:rPr>
              <a:t>(&lt;</a:t>
            </a:r>
            <a:r>
              <a:rPr lang="ko-KR" altLang="en-US" sz="3200" dirty="0">
                <a:latin typeface="+mj-ea"/>
                <a:ea typeface="+mj-ea"/>
              </a:rPr>
              <a:t>글쓰기 교재 참고</a:t>
            </a:r>
            <a:r>
              <a:rPr lang="en-US" altLang="ko-KR" sz="3200" dirty="0">
                <a:latin typeface="+mj-ea"/>
                <a:ea typeface="+mj-ea"/>
              </a:rPr>
              <a:t>&gt;)</a:t>
            </a:r>
          </a:p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28DAE-6299-33B9-65EB-9FFE152E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>
                <a:solidFill>
                  <a:srgbClr val="FFFF00"/>
                </a:solidFill>
              </a:rPr>
              <a:t>추가 탑재 서류</a:t>
            </a:r>
            <a:r>
              <a:rPr lang="en-US" altLang="ko-KR" dirty="0">
                <a:solidFill>
                  <a:srgbClr val="FFFF00"/>
                </a:solidFill>
              </a:rPr>
              <a:t>-</a:t>
            </a:r>
            <a:r>
              <a:rPr lang="ko-KR" altLang="en-US" dirty="0">
                <a:solidFill>
                  <a:srgbClr val="FFFF00"/>
                </a:solidFill>
              </a:rPr>
              <a:t>자기소개서</a:t>
            </a:r>
            <a:r>
              <a:rPr lang="en-US" altLang="ko-KR" dirty="0">
                <a:solidFill>
                  <a:srgbClr val="FFFF00"/>
                </a:solidFill>
              </a:rPr>
              <a:t>(3</a:t>
            </a:r>
            <a:r>
              <a:rPr lang="ko-KR" altLang="en-US" dirty="0">
                <a:solidFill>
                  <a:srgbClr val="FFFF00"/>
                </a:solidFill>
              </a:rPr>
              <a:t>주 탑재</a:t>
            </a:r>
            <a:r>
              <a:rPr lang="en-US" altLang="ko-KR" dirty="0">
                <a:solidFill>
                  <a:srgbClr val="FFFF00"/>
                </a:solidFill>
              </a:rPr>
              <a:t>), </a:t>
            </a:r>
            <a:r>
              <a:rPr lang="ko-KR" altLang="en-US" dirty="0">
                <a:solidFill>
                  <a:srgbClr val="FFFF00"/>
                </a:solidFill>
              </a:rPr>
              <a:t>수업후기</a:t>
            </a:r>
            <a:r>
              <a:rPr lang="en-US" altLang="ko-KR" dirty="0">
                <a:solidFill>
                  <a:srgbClr val="FFFF00"/>
                </a:solidFill>
              </a:rPr>
              <a:t>(14</a:t>
            </a:r>
            <a:r>
              <a:rPr lang="ko-KR" altLang="en-US" dirty="0">
                <a:solidFill>
                  <a:srgbClr val="FFFF00"/>
                </a:solidFill>
              </a:rPr>
              <a:t>주 탑재</a:t>
            </a:r>
            <a:r>
              <a:rPr lang="en-US" altLang="ko-KR" dirty="0">
                <a:solidFill>
                  <a:srgbClr val="FFFF00"/>
                </a:solidFill>
              </a:rPr>
              <a:t>)-</a:t>
            </a:r>
            <a:r>
              <a:rPr lang="ko-KR" altLang="en-US" dirty="0">
                <a:solidFill>
                  <a:srgbClr val="FFFF00"/>
                </a:solidFill>
              </a:rPr>
              <a:t>점수 </a:t>
            </a:r>
            <a:r>
              <a:rPr lang="ko-KR" altLang="en-US" dirty="0" err="1">
                <a:solidFill>
                  <a:srgbClr val="FFFF00"/>
                </a:solidFill>
              </a:rPr>
              <a:t>미반영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4339" name="내용 개체 틀 4">
            <a:extLst>
              <a:ext uri="{FF2B5EF4-FFF2-40B4-BE49-F238E27FC236}">
                <a16:creationId xmlns:a16="http://schemas.microsoft.com/office/drawing/2014/main" id="{484B896A-7BB1-F6DF-E4AA-7DD6E4D42E9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00213"/>
            <a:ext cx="3744912" cy="4249737"/>
          </a:xfrm>
        </p:spPr>
      </p:pic>
      <p:pic>
        <p:nvPicPr>
          <p:cNvPr id="14340" name="내용 개체 틀 5">
            <a:extLst>
              <a:ext uri="{FF2B5EF4-FFF2-40B4-BE49-F238E27FC236}">
                <a16:creationId xmlns:a16="http://schemas.microsoft.com/office/drawing/2014/main" id="{4BBEA576-E67E-01D7-AF1D-027891418C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1722438"/>
            <a:ext cx="3455988" cy="42275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ABEBB-6606-AB2F-7CD4-F5B380C6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260648"/>
            <a:ext cx="8075240" cy="9286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>
                <a:solidFill>
                  <a:srgbClr val="FFFF00"/>
                </a:solidFill>
              </a:rPr>
              <a:t>조소개서 샘플</a:t>
            </a:r>
            <a:r>
              <a:rPr lang="en-US" altLang="ko-KR" dirty="0">
                <a:solidFill>
                  <a:srgbClr val="FFFF00"/>
                </a:solidFill>
              </a:rPr>
              <a:t>(</a:t>
            </a:r>
            <a:r>
              <a:rPr lang="ko-KR" altLang="en-US" dirty="0">
                <a:solidFill>
                  <a:srgbClr val="FFFF00"/>
                </a:solidFill>
              </a:rPr>
              <a:t>칼라로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en-US" altLang="ko-KR" sz="3600" dirty="0">
                <a:solidFill>
                  <a:srgbClr val="FFFF00"/>
                </a:solidFill>
              </a:rPr>
              <a:t>(3</a:t>
            </a:r>
            <a:r>
              <a:rPr lang="ko-KR" altLang="en-US" sz="3600" dirty="0">
                <a:solidFill>
                  <a:srgbClr val="FFFF00"/>
                </a:solidFill>
              </a:rPr>
              <a:t>월 </a:t>
            </a:r>
            <a:r>
              <a:rPr lang="en-US" altLang="ko-KR" sz="3600" dirty="0">
                <a:solidFill>
                  <a:srgbClr val="FFFF00"/>
                </a:solidFill>
              </a:rPr>
              <a:t>16</a:t>
            </a:r>
            <a:r>
              <a:rPr lang="ko-KR" altLang="en-US" sz="3600" dirty="0">
                <a:solidFill>
                  <a:srgbClr val="FFFF00"/>
                </a:solidFill>
              </a:rPr>
              <a:t>일</a:t>
            </a:r>
            <a:r>
              <a:rPr lang="en-US" altLang="ko-KR" sz="3600" dirty="0">
                <a:solidFill>
                  <a:srgbClr val="FFFF00"/>
                </a:solidFill>
              </a:rPr>
              <a:t>-17</a:t>
            </a:r>
            <a:r>
              <a:rPr lang="ko-KR" altLang="en-US" sz="3600" dirty="0">
                <a:solidFill>
                  <a:srgbClr val="FFFF00"/>
                </a:solidFill>
              </a:rPr>
              <a:t>일 사이 제출</a:t>
            </a:r>
            <a:r>
              <a:rPr lang="en-US" altLang="ko-KR" sz="3600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5363" name="내용 개체 틀 4">
            <a:extLst>
              <a:ext uri="{FF2B5EF4-FFF2-40B4-BE49-F238E27FC236}">
                <a16:creationId xmlns:a16="http://schemas.microsoft.com/office/drawing/2014/main" id="{439B32FB-90BD-9D8C-5391-2419DA5E8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41438"/>
            <a:ext cx="8002588" cy="51593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C05C-55BA-7F40-AAB1-99EA83F6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FFFF00"/>
                </a:solidFill>
              </a:rPr>
              <a:t>조 편성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5F56A-1024-A3B0-02EC-96BE0A1E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반 당 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8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개조로 편성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 1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조 당 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8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명 이하로 구성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국내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-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국외 혼합조로 구성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단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외국학생은 이름 옆에 국적 표기할 것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(ex. 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알렉산더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그리스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))</a:t>
            </a:r>
          </a:p>
          <a:p>
            <a:pPr>
              <a:defRPr/>
            </a:pP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조장 선출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 1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조 조장이 반장 겸직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조 선택은 자유롭게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조장이 할 일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: 1) 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조 소개서 제출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, 2) 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토론 주관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, 3) 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토론 보고서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(2-7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주차까지</a:t>
            </a:r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)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 제출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3897</TotalTime>
  <Words>279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맑은 고딕</vt:lpstr>
      <vt:lpstr>Lucida Sans</vt:lpstr>
      <vt:lpstr>Wingdings 2</vt:lpstr>
      <vt:lpstr>1_보자기</vt:lpstr>
      <vt:lpstr>1. 프로젝트 과제-20점 2. 출석-20점(1회 지각, 결석 시 규정에 따라 감점)</vt:lpstr>
      <vt:lpstr>3. 중간고사-30점 4. 기말고사-30점</vt:lpstr>
      <vt:lpstr>추가 탑재 서류-자기소개서(3주 탑재), 수업후기(14주 탑재)-점수 미반영</vt:lpstr>
      <vt:lpstr>조소개서 샘플(칼라로) (3월 16일-17일 사이 제출)</vt:lpstr>
      <vt:lpstr>조 편성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귀납 논증</dc:title>
  <dc:creator>성연</dc:creator>
  <cp:lastModifiedBy>규성</cp:lastModifiedBy>
  <cp:revision>489</cp:revision>
  <cp:lastPrinted>2023-01-02T06:24:44Z</cp:lastPrinted>
  <dcterms:created xsi:type="dcterms:W3CDTF">2012-03-20T15:32:31Z</dcterms:created>
  <dcterms:modified xsi:type="dcterms:W3CDTF">2023-03-09T06:03:57Z</dcterms:modified>
</cp:coreProperties>
</file>