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6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98" r:id="rId17"/>
    <p:sldId id="312" r:id="rId18"/>
    <p:sldId id="313" r:id="rId19"/>
    <p:sldId id="314" r:id="rId20"/>
    <p:sldId id="315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28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2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364080" cy="131551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52172-0142-B931-6759-2AC31C485B20}"/>
              </a:ext>
            </a:extLst>
          </p:cNvPr>
          <p:cNvSpPr txBox="1"/>
          <p:nvPr/>
        </p:nvSpPr>
        <p:spPr>
          <a:xfrm>
            <a:off x="1082086" y="5152374"/>
            <a:ext cx="306207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현대 민주주의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법치주의와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7101" y="1456178"/>
            <a:ext cx="8868133" cy="4101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헌법에 보장된 국민의 권리와 의무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평등권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누구든지 성별이나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종교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직업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장애 등에 의해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차별받지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않을 권리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국가로부터 간섭을 받지 않고 행동하고 생각할 수 있는 권리로 종교의 자유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주거권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언론의 자유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직업을 가질 권리 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19697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법치주의와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3878" y="1682680"/>
            <a:ext cx="93137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헌법에 보장된 국민의 권리와 의무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인간답게 살 수 있도록 국가에 요구할 수 있는 권리로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일할 기회를 요구할 권리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교육을 받을 수 있는 권리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깨끗한 환경에서 살 권리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생계를 유지할 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있도록 보호를 받을 권리 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27570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법치주의와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7349" y="1589977"/>
            <a:ext cx="8637301" cy="4101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헌법에 보장된 국민의 권리와 의무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청구권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국민이 국가에게 어떤 행위를 해 달라고 요구할 수 있는 권리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참정권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국민의 한 사람으로서 정치에 참여할 수 있는 권리로 선거에 참여할 권리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공무원이 될 수 있는 권리 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14162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법치주의와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4"/>
            <a:ext cx="881683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시민불복종 운동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 불복종은 국가의 법이나 정부 내지 지배 권력의 명령 등이 부당하다고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판단했을 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이를 공개적으로 거부하는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행위를 말함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199248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996245" y="2972813"/>
            <a:ext cx="5019323" cy="292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헌법의 기본정신과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우리나라의 민주화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한국민주주의의 수준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지방자치와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6FE10-D76D-D222-76FC-7FD5914377A0}"/>
              </a:ext>
            </a:extLst>
          </p:cNvPr>
          <p:cNvSpPr/>
          <p:nvPr/>
        </p:nvSpPr>
        <p:spPr>
          <a:xfrm>
            <a:off x="996245" y="1287444"/>
            <a:ext cx="3582236" cy="144134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B982-FE25-85DF-C419-95BD92930EBF}"/>
              </a:ext>
            </a:extLst>
          </p:cNvPr>
          <p:cNvSpPr txBox="1"/>
          <p:nvPr/>
        </p:nvSpPr>
        <p:spPr>
          <a:xfrm>
            <a:off x="1186293" y="1445925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한국의 민주주의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44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헌법의 기본정신과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4"/>
            <a:ext cx="9068508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헌법의 기본 정신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기능적으로 헌법은 권력구조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대표자 선출방식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임기 등을 결정한 국가 구조의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기본틀을 제시하고 있으며 국가의 원천으로 평가됨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</p:spTree>
    <p:extLst>
      <p:ext uri="{BB962C8B-B14F-4D97-AF65-F5344CB8AC3E}">
        <p14:creationId xmlns:p14="http://schemas.microsoft.com/office/powerpoint/2010/main" val="3617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43853" y="0"/>
            <a:ext cx="12192000" cy="973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43108" y="75152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9859" y="244021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헌법의 기본정신과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3819" y="1022097"/>
            <a:ext cx="8451353" cy="35548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헌법의 변화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역사적으로 중요한 개헌으로는 야당이 우세한 상황에서 이승만 대통령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당선 가능성이 없자 직선제를 추진한 발췌개헌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차 개정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1960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4․19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혁명 이후 이루어진 의원내각제 개헌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차 개정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대통령의 권한을 강화하기 위해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간접선거방식을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도입한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1972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유신헌법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차 개정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), 1987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 항쟁 이후 대통령 직선제를 수용한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직선제 개헌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차 개정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을 들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63F8C-0E23-1E12-0AC0-156A9BB0EDEF}"/>
              </a:ext>
            </a:extLst>
          </p:cNvPr>
          <p:cNvSpPr txBox="1"/>
          <p:nvPr/>
        </p:nvSpPr>
        <p:spPr>
          <a:xfrm>
            <a:off x="1493819" y="4625890"/>
            <a:ext cx="8451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헌법의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국가에서도 많은 하위법들의 제한에 의해 국민의 기본권이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침해받는 경우도 매우 많이 발생하고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42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우리나라의 민주화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607579"/>
            <a:ext cx="90845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 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민주주의는 안정적인 제도화 과정과 자유로운 시민참여를 통해 이루어지는데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1987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이후 시민의 자유로운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참여와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규칙적인 선거에 의해 평화적인 정권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교체를 이루면서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 과정이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진행되고 있으며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이를 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87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체제’라고 평가함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</p:spTree>
    <p:extLst>
      <p:ext uri="{BB962C8B-B14F-4D97-AF65-F5344CB8AC3E}">
        <p14:creationId xmlns:p14="http://schemas.microsoft.com/office/powerpoint/2010/main" val="23130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우리나라의 민주화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01335" y="1312976"/>
            <a:ext cx="8791189" cy="38087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1948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제헌헌법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제헌헌법은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3․1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운동을 통해 국가를 건립한 독립정신을 계승한다고 밝히고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있으며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대통령제에서 대통령의 임기 및 입법과 사법에 관한 제도적 사항도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밝히고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1954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사사오입 개헌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입론을 적용하여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135.33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명은 논리적으로 성립 되지 않으며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0.33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자연인으로 존재할 수 없다고 주장함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78575" y="5121711"/>
            <a:ext cx="8791188" cy="1018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『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정치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』 1954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년 제일 공화국 제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3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대 국회에서 헌법 개정안이 통과된 일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국회의 표결 결과 찬성이 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표 부족한 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135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표로 나와 부결되었으나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여당은 재적 의원 수인 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203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명의 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3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분의 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2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를 반올림하면 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135</a:t>
            </a:r>
            <a:r>
              <a:rPr lang="ko-KR" altLang="en-US" sz="1400" b="1" dirty="0">
                <a:solidFill>
                  <a:srgbClr val="000000"/>
                </a:solidFill>
                <a:latin typeface="Spoqa Han Sans"/>
              </a:rPr>
              <a:t>명이 되어 의결 정족수를 충족한다고 주장하며 헌법 개정안을 통과시켰다</a:t>
            </a:r>
            <a:r>
              <a:rPr lang="en-US" altLang="ko-KR" sz="1400" b="1" dirty="0">
                <a:solidFill>
                  <a:srgbClr val="000000"/>
                </a:solidFill>
                <a:latin typeface="Spoqa Han Sans"/>
              </a:rPr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39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우리나라의 민주화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7375" y="1387364"/>
            <a:ext cx="87992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1960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4.19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혁명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1960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년에는 반독재민주주의 운동으로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4․19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혁명이 진행되어 자유당정권이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끝나고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공화국이 시작됨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1960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3․15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부정선거 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4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 부정선거 규탄 집회에 참여했다가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마산 앞바다에서 발견된 마산상고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학년 김주열의 시신은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4․19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혁명의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도화선으로 작용함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 사건으로 시민들의 분노가 폭발하여 서울에서만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만 명이 참여한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집회가 진행됨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</p:spTree>
    <p:extLst>
      <p:ext uri="{BB962C8B-B14F-4D97-AF65-F5344CB8AC3E}">
        <p14:creationId xmlns:p14="http://schemas.microsoft.com/office/powerpoint/2010/main" val="36730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4"/>
            <a:ext cx="3986989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대표제와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자본주의와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법치주의와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24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우리나라의 민주화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9690" y="1223142"/>
            <a:ext cx="7814960" cy="1989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1980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5․18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광주민주화 운동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5․18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광주민주화 운동은 계엄령 철폐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민주정치 지도자 석방 등을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요구하지만 대규모 진압군에 의해 시 전체가 진압당 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한국전쟁 이후 최대의 희생자가 발생한 비극적인 사건이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9F8D8-4324-E59D-DFAA-8FD9CFCEE98A}"/>
              </a:ext>
            </a:extLst>
          </p:cNvPr>
          <p:cNvSpPr txBox="1"/>
          <p:nvPr/>
        </p:nvSpPr>
        <p:spPr>
          <a:xfrm>
            <a:off x="1439690" y="3327535"/>
            <a:ext cx="8884163" cy="2529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1987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 민주화 항쟁과 직선제 개헌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1987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 항쟁과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6․29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선언 이후에는 국민이 직접 대통령을 선출하는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 직선제가 확립됨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민주화항쟁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때에는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 일 동안 전국적으로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만 명이 참여하여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4․13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호헌 철폐’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직선제 개헌 쟁취’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독재 정권 타도’를 외침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5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한국민주주의의 수준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4"/>
            <a:ext cx="86533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측정과 현실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현대 사회가 다양화되고 사람들의 참여요구가 높아짐에 따라 단지 양적인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순위 매김이 아닌 삶의 질을 포함한 측정이 필요하다는 지적이 많이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제기되고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</p:spTree>
    <p:extLst>
      <p:ext uri="{BB962C8B-B14F-4D97-AF65-F5344CB8AC3E}">
        <p14:creationId xmlns:p14="http://schemas.microsoft.com/office/powerpoint/2010/main" val="40708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한국민주주의의 수준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4839" y="1464566"/>
            <a:ext cx="9182322" cy="414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지표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이코노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미스트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민주주의를 선호하는 정치문화가 있으며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 기능이 안정적이고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언론이 독립적이고 다양하며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견제와 균형이 작동하는 제도가 있고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사법부는 독립적임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언론자유지표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프리덤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하우스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‘언론자유순위’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발표하고 있는데 언론자유에 대한 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경제적 환경을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점 기준으로 환산하여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점에 가까울수록 언론 탄압이 심한 나라로 평가함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</p:spTree>
    <p:extLst>
      <p:ext uri="{BB962C8B-B14F-4D97-AF65-F5344CB8AC3E}">
        <p14:creationId xmlns:p14="http://schemas.microsoft.com/office/powerpoint/2010/main" val="9612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지방자치와 민주주의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5" y="1549069"/>
            <a:ext cx="8929047" cy="2023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지방자치 제도의 형성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1949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｢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지방자치법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제정 당시에는 자치단체 의회는 직접 선거로 선출하고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자치단체장은 대통령이 임명하며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시읍면장은 시읍면 의회에서 선출하는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반쪽짜리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지방자치제도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E49A8-A615-07C0-B6C6-930B52731E71}"/>
              </a:ext>
            </a:extLst>
          </p:cNvPr>
          <p:cNvSpPr txBox="1"/>
          <p:nvPr/>
        </p:nvSpPr>
        <p:spPr>
          <a:xfrm>
            <a:off x="1378575" y="3834646"/>
            <a:ext cx="8555547" cy="2023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지방자치의 특징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지역이나 주민과 멀리 있는 중앙정부와 정치인이 아니라 내가 사는 지역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우리가 함께 사는 지역사회의 문제를 신속하게 해결할 수 있는 우리의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정부를 만날 수 있는 기회가 대폭 확대될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5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지방자치와 민주주의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5232" y="1549069"/>
            <a:ext cx="9074920" cy="2277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지방자치와 참여제도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지방자치를 통해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2007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읍면동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사무소는 ‘주민센터’로 명칭을 변경함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주민감사청구제도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주민참여예산제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주민투표제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주민소송제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주민소환제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등은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지역에서의 주민 자치권을 향상시킬 수 있는 좋은 제도로 평가됨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한국의 민주주의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F2102-E9EE-3856-D623-18147C6EF6DD}"/>
              </a:ext>
            </a:extLst>
          </p:cNvPr>
          <p:cNvSpPr txBox="1"/>
          <p:nvPr/>
        </p:nvSpPr>
        <p:spPr>
          <a:xfrm>
            <a:off x="1378575" y="4094584"/>
            <a:ext cx="8802410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지방자치의 과제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제도적으로는 중앙정부에 대한 지방자치단체의 재정 의존도가 높기 때문에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자립이 어렵다는 문제도 해결해야 할 큰 문제로 지적되고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078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86293" y="2831973"/>
            <a:ext cx="4403770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미디어와 민주주의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민주주의의 새로운 과제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왜 또다시 민주주의인가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38FFC6-975B-EC02-4F5F-5B32E0A28590}"/>
              </a:ext>
            </a:extLst>
          </p:cNvPr>
          <p:cNvSpPr/>
          <p:nvPr/>
        </p:nvSpPr>
        <p:spPr>
          <a:xfrm>
            <a:off x="1142440" y="1295429"/>
            <a:ext cx="3139528" cy="12874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1D016-A642-EA93-79A9-CD5C8E74DF8E}"/>
              </a:ext>
            </a:extLst>
          </p:cNvPr>
          <p:cNvSpPr txBox="1"/>
          <p:nvPr/>
        </p:nvSpPr>
        <p:spPr>
          <a:xfrm>
            <a:off x="1190661" y="1361716"/>
            <a:ext cx="304308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5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민주주의의 미래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9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미디어와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2542" y="1490007"/>
            <a:ext cx="8466164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매스미디어와 여론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매스미디어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TV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나 라디오와 같은 미디어는 다수에게 메시지를 전달하는 강력한 힘을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갖고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TV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 통한 정치정보 습득 등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TV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 통한 매스미디어 정치는 일반적인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현상으로 평가되고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</p:spTree>
    <p:extLst>
      <p:ext uri="{BB962C8B-B14F-4D97-AF65-F5344CB8AC3E}">
        <p14:creationId xmlns:p14="http://schemas.microsoft.com/office/powerpoint/2010/main" val="40065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621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미디어와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8652" y="1162139"/>
            <a:ext cx="8473795" cy="467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인터넷과 민주주의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장점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인터넷은 협의 민주주의와 토론 활성화에 기여하고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시공간의 제약 없이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신속한 결정을 가능하게 하여 직접 민주주의나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풀뿌리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민주주의를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발전시킬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전통적인 의미에서 정당이나 정부의 역할을 시민이 대체할 수 있는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가능성을 열었기 때문에 대의민주주의를 위협한다는 평가가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</p:spTree>
    <p:extLst>
      <p:ext uri="{BB962C8B-B14F-4D97-AF65-F5344CB8AC3E}">
        <p14:creationId xmlns:p14="http://schemas.microsoft.com/office/powerpoint/2010/main" val="27267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미디어와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4"/>
            <a:ext cx="8273419" cy="1989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 민주주의와 시민사회운동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정당과 정부와 같은 거대한 문제가 아니라 지역과 생활의 문제와 같은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작은 문제에 대한 실질적인 해결에 대한 요구가 높아지는 시대인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</p:spTree>
    <p:extLst>
      <p:ext uri="{BB962C8B-B14F-4D97-AF65-F5344CB8AC3E}">
        <p14:creationId xmlns:p14="http://schemas.microsoft.com/office/powerpoint/2010/main" val="8542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민주주의의 새로운 과제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8653" y="1589977"/>
            <a:ext cx="83631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사회자본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사회자본은 무형의 자본으로서 신뢰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네트워크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규범을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세기의 많은 연구자들이 다양한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사회자본의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구성요소를 제시하지만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가지 요소를 포함하는 사회자본은 물리적 자본만큼 사회에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기여도가 높다는 것에 대해서는 모두 동의하고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</p:spTree>
    <p:extLst>
      <p:ext uri="{BB962C8B-B14F-4D97-AF65-F5344CB8AC3E}">
        <p14:creationId xmlns:p14="http://schemas.microsoft.com/office/powerpoint/2010/main" val="7805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8485" y="1472583"/>
            <a:ext cx="7960834" cy="2370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미국의 공화주의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인민은 직접 다스리는 것이 아니라 그들이 선출한 소수에게 권력을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위임함으로써 정치에 개입함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FC3AB-CF3E-1F5F-C013-63696FA5F1D7}"/>
              </a:ext>
            </a:extLst>
          </p:cNvPr>
          <p:cNvSpPr txBox="1"/>
          <p:nvPr/>
        </p:nvSpPr>
        <p:spPr>
          <a:xfrm>
            <a:off x="1658485" y="4012814"/>
            <a:ext cx="756649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유럽의 대의민주주의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과반 이상의 득표를 강제하는 결선투표제 선거제도를 갖고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민주주의의 새로운 과제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6803" y="1360943"/>
            <a:ext cx="8653331" cy="2023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자신과 다른 종파나 믿음을 가진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소수자들의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권리와 입장을 인정한다는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의미로서 개인적인 인정뿐만 아니라 사회가 국가 차원에서의 관용을 모두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CD513-7EA8-9D48-CFC1-E186CDF55A55}"/>
              </a:ext>
            </a:extLst>
          </p:cNvPr>
          <p:cNvSpPr txBox="1"/>
          <p:nvPr/>
        </p:nvSpPr>
        <p:spPr>
          <a:xfrm>
            <a:off x="1556803" y="3609975"/>
            <a:ext cx="9063659" cy="234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감시와 기본권 침해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철학자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푸코는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벤담의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원형감옥 개념을 적용하여 근대 사회에서의 개인 감시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가능성이 일상적으로 이루어지는 상황을 경고한 바 있는데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공리주의적 관점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오늘날에도 여전히 이러한 개인 감시는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전방위적으로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이루어지고 있는 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4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왜 또다시 민주주의인가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7206" y="1589977"/>
            <a:ext cx="921758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완전하지 않은 민주주의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사법부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행정부에 대한 시민의 실질적인 참여는 이루어지지 못하고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시민은 매스미디어에 보도되는 자료나 정치인을 바라보기만 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정치 소비자’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에만 머물러 소외되고 있다는 비판도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44234-4D9D-4B4F-9E94-600D0D500A8A}"/>
              </a:ext>
            </a:extLst>
          </p:cNvPr>
          <p:cNvSpPr txBox="1"/>
          <p:nvPr/>
        </p:nvSpPr>
        <p:spPr>
          <a:xfrm>
            <a:off x="2314888" y="4473889"/>
            <a:ext cx="6350939" cy="142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C43733"/>
                </a:solidFill>
                <a:effectLst/>
                <a:latin typeface="se-nanumgothic"/>
                <a:sym typeface="Wingdings" panose="05000000000000000000" pitchFamily="2" charset="2"/>
              </a:rPr>
              <a:t> </a:t>
            </a:r>
            <a:r>
              <a:rPr lang="ko-KR" altLang="en-US" b="0" i="0" dirty="0">
                <a:solidFill>
                  <a:srgbClr val="C43733"/>
                </a:solidFill>
                <a:effectLst/>
                <a:latin typeface="se-nanumgothic"/>
              </a:rPr>
              <a:t>쇼핑은 투표보다 중요하다</a:t>
            </a:r>
            <a:endParaRPr lang="en-US" altLang="ko-KR" b="0" i="0" dirty="0">
              <a:solidFill>
                <a:srgbClr val="C43733"/>
              </a:solidFill>
              <a:effectLst/>
              <a:latin typeface="se-nanum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0409D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dirty="0"/>
              <a:t>정치에 관심과 무관심 사이에서 많이 갈등 </a:t>
            </a:r>
            <a:r>
              <a:rPr lang="ko-KR" altLang="en-US" sz="2400" dirty="0"/>
              <a:t>보수</a:t>
            </a:r>
            <a:r>
              <a:rPr lang="en-US" altLang="ko-KR" sz="2400" dirty="0"/>
              <a:t>, </a:t>
            </a:r>
            <a:r>
              <a:rPr lang="ko-KR" altLang="en-US" sz="2400" dirty="0"/>
              <a:t>진보 </a:t>
            </a:r>
            <a:endParaRPr lang="ko-KR" altLang="en-US" sz="2400" dirty="0">
              <a:solidFill>
                <a:srgbClr val="0409D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지방 가면 독점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독점의 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 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신경 안 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8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왜 또다시 민주주의인가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0264" y="1665902"/>
            <a:ext cx="837601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발전의 조건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정부의 정보 공개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지속적인 시민교육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사회시스템에 대한 신뢰 회복 등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민주주의를 이루기 위한 과제는 무수히 많고 실천하기도 어려움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대의민주주의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직접민주주의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협의민주주의를 들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</p:spTree>
    <p:extLst>
      <p:ext uri="{BB962C8B-B14F-4D97-AF65-F5344CB8AC3E}">
        <p14:creationId xmlns:p14="http://schemas.microsoft.com/office/powerpoint/2010/main" val="16954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왜 또다시 민주주의인가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9527" y="1589977"/>
            <a:ext cx="8489825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발전의 조건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 민주주의는 선거과정을 개혁하여 참여와 투표율을 높이는 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초점을 맞춤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직접민주주의는 참여와 투표율을 높이기 위해 대의민주주의를 보완하는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장치이며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협의민주주의는 정책심의와 형성과정에서 충분한 참여와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토론이 이루어지는 것을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민주주의의 미래</a:t>
            </a:r>
          </a:p>
        </p:txBody>
      </p:sp>
    </p:spTree>
    <p:extLst>
      <p:ext uri="{BB962C8B-B14F-4D97-AF65-F5344CB8AC3E}">
        <p14:creationId xmlns:p14="http://schemas.microsoft.com/office/powerpoint/2010/main" val="11808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8378" y="1697757"/>
            <a:ext cx="8443337" cy="3316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후발국의 대의민주주의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 과정에서는 서구의 시민혁명과 같은 전통적인 계급보다는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학생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지식인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종교인 등 각 국가의 문화와 전통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상황에 따라 다양한 주체가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등장하게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 이후 대의민주주의가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재수립되는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과정에서도 다양한 진통을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겪을 수밖에 없음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35356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자본주의와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3545" y="1707847"/>
            <a:ext cx="86533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상업과 산업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금융의 발전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자본주의란 개인의 사적 소유에 바탕을 둔 자유주의 경제로 시장을 가장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우월한 자원배분의 도구로 간주함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각각의 개인은 자신의 경제적 이해관계에 따라 자유롭게 경쟁하며 최적의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경제적 생활을 실현할 수 있다고 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12028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자본주의와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8043" y="1549069"/>
            <a:ext cx="8735084" cy="2450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민주주의와 경제발전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경제발전은 중산층을 성장시키며 교육과 문화적 태도의 확산을 통해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가치가 널리 수용되고 정치 참여 증대를 가져오며 사회적 갈등을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제도화해 갈등과 통합의 변증법을 가능하게 하기 때문임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80430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자본주의와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3"/>
            <a:ext cx="842249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 정치와 돈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국가들은 정치경쟁 이 공정할 수 있도록 선거자금을 제한하는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여러 가지 제도를 도입하게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모금된 막대한 선거자금은 대부분 ‘이미지’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사는 데 사용됨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35432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자본주의와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3"/>
            <a:ext cx="8853706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사민주의와 민주주의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사회민주주의는 생산수단의 사회적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소유와 사회적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관리에 의한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사회의 개조를 민주주의적인 방법을 통해서 실현하려고 하는 주장 또는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운동의 총칭을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사회민주주의는 정치의 우선성을 받아들이며 정치권력을 사용해 사회와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경제를 재구성하고자 하는 열망을 드러냄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5721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법치주의와 민주주의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4"/>
            <a:ext cx="8422498" cy="2543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법의 정치화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행정부의 수장이나 입법부의 대표가 국민의 의사에 따라 선출되는 것과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달리 사법부는 국민의 선출 기관이 아니기 때문에 그 정당성 또한 매우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약하며 사법부에 대한 민주적 통제가 중요한 과제가 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74" y="261625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현대 민주주의</a:t>
            </a:r>
          </a:p>
        </p:txBody>
      </p:sp>
    </p:spTree>
    <p:extLst>
      <p:ext uri="{BB962C8B-B14F-4D97-AF65-F5344CB8AC3E}">
        <p14:creationId xmlns:p14="http://schemas.microsoft.com/office/powerpoint/2010/main" val="733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1711</Words>
  <Application>Microsoft Office PowerPoint</Application>
  <PresentationFormat>와이드스크린</PresentationFormat>
  <Paragraphs>256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NanumGothicExtraBold</vt:lpstr>
      <vt:lpstr>Sandoll 고딕Neo1유니코드 03 Lt</vt:lpstr>
      <vt:lpstr>se-nanumgothic</vt:lpstr>
      <vt:lpstr>Spoqa Han Sans</vt:lpstr>
      <vt:lpstr>THEFACESHOP INKLIPQUID</vt:lpstr>
      <vt:lpstr>Malgun Gothic</vt:lpstr>
      <vt:lpstr>Malgun Gothic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2023-01-13T00:38:13Z</dcterms:created>
  <dcterms:modified xsi:type="dcterms:W3CDTF">2023-03-09T06:47:51Z</dcterms:modified>
</cp:coreProperties>
</file>