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28" r:id="rId3"/>
    <p:sldId id="1970" r:id="rId4"/>
    <p:sldId id="296" r:id="rId5"/>
    <p:sldId id="297" r:id="rId6"/>
    <p:sldId id="298" r:id="rId7"/>
    <p:sldId id="299" r:id="rId8"/>
    <p:sldId id="300" r:id="rId9"/>
    <p:sldId id="301" r:id="rId10"/>
    <p:sldId id="320" r:id="rId11"/>
    <p:sldId id="302" r:id="rId12"/>
    <p:sldId id="303" r:id="rId13"/>
    <p:sldId id="304" r:id="rId14"/>
    <p:sldId id="305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27" r:id="rId25"/>
    <p:sldId id="316" r:id="rId26"/>
    <p:sldId id="317" r:id="rId27"/>
    <p:sldId id="318" r:id="rId28"/>
    <p:sldId id="28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D72AF-4863-E098-7FC5-72FE273FC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E24C84-4EA3-851C-59CA-9B62B77DF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A746C-B6F2-A2D9-F4BB-36145E5C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B0583-D079-5F1D-3991-21D0B41E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8ABE8-A401-897B-97A8-8816B2B5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32EB1-5503-0879-C760-104A1AC0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F3E23-EECF-8356-319A-0BD66465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893F2-F6B6-3C83-89AB-F1F3EBC8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6949D-A4FD-2436-BE44-125A012B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D0D26-1778-5BED-F9C2-B065604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E260DB-FEB1-6182-454E-8F36C766E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0B1EE-E556-D4D6-A0B8-EE0FEF77E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7C823-800D-3F82-FB10-B4938A29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6E90C-244F-CA2B-BD0F-CF839005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3FA1A-D84E-56D7-8C8A-97BFAC0C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4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37B02-AE28-BC1C-A932-73DE883E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B1666-4240-56EA-E2A7-141BA5FC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5CA8A-C9D4-50F4-90F2-579539E1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D9235-4ABB-0BD3-5F27-7D1AFA44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78FCF-53CD-5A42-703D-A72CFBC0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9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DAF6-1275-47B4-CC76-811C8530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83C41-753A-059B-3300-5F0056D9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73A8C-E488-F3FC-CE6A-E8618BCD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200CE-BF71-064F-C238-CB1F5DA6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7E5F8-B20D-F078-7587-B9632A20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4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EEC35-2DFC-6558-6CE8-945381F8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FB1FD-B43F-9A77-95A5-BB8845216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4CD20-5427-4B5E-6563-B99C1D14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E9A90-2A5C-68AE-AF8F-B754DD8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D41D7E-F127-886A-F15E-D0E31C9C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9B520-8A27-A0B8-7965-6EF3A765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5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4FA63-1764-73D3-DCAF-F0AF5A2E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F6817-7429-2F03-F46F-74DE18BD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47E6C-9E03-4217-9D80-0A42E3971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DC2ECF-4B93-2A65-DB7F-6D60A4100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97B0D6-56ED-F0C6-7F4F-04EBD8B28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C9674-D79B-3BC5-643B-B2006E09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444E05-C82A-085B-D41F-30FE806A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8EDBCF-8817-C823-D687-0D885FFA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3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161A-E4DC-3B05-F743-5C1DD03C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DFC895-0D13-45F4-D864-6A42A38B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B7D3F7-CDEB-D2D6-F948-DA5F535A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F89DA7-61A0-158D-E2F3-7921F5CF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8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4D8347-CCC5-8BB8-E10B-24D826A1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6E7E2A-3CB3-B97C-3228-5E4D6AF0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BAFDC-0D7A-F948-CB53-1DBE9A6A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2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9BC4-1D90-1342-1FD7-17103D51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A3EA-3B5A-34BD-3691-02054EAE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C8C78-71D6-84A2-69DE-C7FE2578B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CECEB-2ED8-77A2-FF91-DDAF1F4F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B543C9-3C44-BF19-3DDA-5884B5F7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34009-6743-558B-CC60-5C321964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7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8006B-19B8-2E5A-AF52-EE93BEDD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81ECB2-8A09-C0A5-AC02-E338A3E1D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338EC-566C-0EC1-68E6-66FBD2A0E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A5C0F-2C2E-42F4-9BC5-3BEEE58B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2554FB-533B-361D-D499-E419BABF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74219-B57E-9727-9FDC-970CF2CF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29036-369F-1F2C-37F9-09823EC0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537DB-934D-39BF-4084-6B4569200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66491-26FD-C846-64AF-676FF71C2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B12B-B54D-4D00-8365-96B12A411ED3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564B4-617E-F4E8-7606-7FAD3604F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827CE-F607-B3BD-6040-8912B5E75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32298A-5692-43CD-9A52-8B257CBC1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6" b="3911"/>
          <a:stretch/>
        </p:blipFill>
        <p:spPr>
          <a:xfrm>
            <a:off x="0" y="-10968"/>
            <a:ext cx="12192000" cy="688657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5A2A9AD-5BCA-C41B-0368-F41E9EBD27CE}"/>
              </a:ext>
            </a:extLst>
          </p:cNvPr>
          <p:cNvGrpSpPr/>
          <p:nvPr/>
        </p:nvGrpSpPr>
        <p:grpSpPr>
          <a:xfrm>
            <a:off x="828979" y="1227098"/>
            <a:ext cx="4364736" cy="1499399"/>
            <a:chOff x="719922" y="2388744"/>
            <a:chExt cx="4364736" cy="14993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D80DC9-D823-6DE2-AC6E-58847D5CDE79}"/>
                </a:ext>
              </a:extLst>
            </p:cNvPr>
            <p:cNvSpPr txBox="1"/>
            <p:nvPr/>
          </p:nvSpPr>
          <p:spPr>
            <a:xfrm>
              <a:off x="781877" y="2739252"/>
              <a:ext cx="430278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rgbClr val="0409D6"/>
                  </a:solidFill>
                  <a:latin typeface="+mn-ea"/>
                </a:rPr>
                <a:t>정치와 공론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C265D0F-D149-6985-A857-8606C98F65E6}"/>
                </a:ext>
              </a:extLst>
            </p:cNvPr>
            <p:cNvSpPr/>
            <p:nvPr/>
          </p:nvSpPr>
          <p:spPr>
            <a:xfrm>
              <a:off x="719922" y="2388744"/>
              <a:ext cx="41564" cy="1499399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8" name="TextBox 4">
            <a:extLst>
              <a:ext uri="{FF2B5EF4-FFF2-40B4-BE49-F238E27FC236}">
                <a16:creationId xmlns:a16="http://schemas.microsoft.com/office/drawing/2014/main" id="{621A0662-E17E-56E0-6F1A-BA9839728048}"/>
              </a:ext>
            </a:extLst>
          </p:cNvPr>
          <p:cNvSpPr txBox="1"/>
          <p:nvPr/>
        </p:nvSpPr>
        <p:spPr>
          <a:xfrm>
            <a:off x="5108895" y="435564"/>
            <a:ext cx="6829550" cy="1128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4500" b="1">
                <a:latin typeface="맑은고딕"/>
                <a:ea typeface="맑은고딕"/>
                <a:cs typeface="맑은고딕"/>
                <a:sym typeface="맑은고딕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dirty="0">
                <a:solidFill>
                  <a:srgbClr val="0066FF"/>
                </a:solidFill>
              </a:rPr>
              <a:t>3</a:t>
            </a:r>
            <a:r>
              <a:rPr lang="ko-KR" altLang="en-US" sz="2400" dirty="0">
                <a:solidFill>
                  <a:srgbClr val="0066FF"/>
                </a:solidFill>
              </a:rPr>
              <a:t>주차 강의 자료</a:t>
            </a:r>
            <a:endParaRPr lang="en-US" altLang="ko-KR" sz="2400" dirty="0">
              <a:solidFill>
                <a:srgbClr val="0066FF"/>
              </a:solidFill>
            </a:endParaRPr>
          </a:p>
          <a:p>
            <a:pPr algn="r">
              <a:lnSpc>
                <a:spcPct val="150000"/>
              </a:lnSpc>
            </a:pPr>
            <a:endParaRPr sz="2400" dirty="0">
              <a:solidFill>
                <a:srgbClr val="0066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8955AA-DFA2-9950-55FD-818E7BFBE210}"/>
              </a:ext>
            </a:extLst>
          </p:cNvPr>
          <p:cNvSpPr/>
          <p:nvPr/>
        </p:nvSpPr>
        <p:spPr>
          <a:xfrm>
            <a:off x="890934" y="5060119"/>
            <a:ext cx="3060281" cy="130712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19DE4-B79F-4999-92E6-6B7C75075C6C}"/>
              </a:ext>
            </a:extLst>
          </p:cNvPr>
          <p:cNvSpPr txBox="1"/>
          <p:nvPr/>
        </p:nvSpPr>
        <p:spPr>
          <a:xfrm>
            <a:off x="1025981" y="5149199"/>
            <a:ext cx="2790185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        국가의 개념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446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4875F2-801F-472C-B4F7-9CB71FA8EB99}"/>
              </a:ext>
            </a:extLst>
          </p:cNvPr>
          <p:cNvSpPr/>
          <p:nvPr/>
        </p:nvSpPr>
        <p:spPr>
          <a:xfrm>
            <a:off x="742087" y="325575"/>
            <a:ext cx="10029377" cy="4900766"/>
          </a:xfrm>
          <a:prstGeom prst="roundRect">
            <a:avLst>
              <a:gd name="adj" fmla="val 59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4B37F8-8AA8-4B83-A979-B2B589287B1B}"/>
              </a:ext>
            </a:extLst>
          </p:cNvPr>
          <p:cNvSpPr/>
          <p:nvPr/>
        </p:nvSpPr>
        <p:spPr>
          <a:xfrm>
            <a:off x="799717" y="371494"/>
            <a:ext cx="4372849" cy="583793"/>
          </a:xfrm>
          <a:prstGeom prst="roundRect">
            <a:avLst>
              <a:gd name="adj" fmla="val 2341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4B7CF-4E1B-4903-AC57-ED9D7C7D019C}"/>
              </a:ext>
            </a:extLst>
          </p:cNvPr>
          <p:cNvSpPr txBox="1"/>
          <p:nvPr/>
        </p:nvSpPr>
        <p:spPr>
          <a:xfrm>
            <a:off x="799717" y="428747"/>
            <a:ext cx="4372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n-ea"/>
              </a:rPr>
              <a:t>구제도주의와 신제도주의비교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86D0B0-3935-4B99-8601-1FFCB09EFFD5}"/>
              </a:ext>
            </a:extLst>
          </p:cNvPr>
          <p:cNvCxnSpPr/>
          <p:nvPr/>
        </p:nvCxnSpPr>
        <p:spPr>
          <a:xfrm>
            <a:off x="10858500" y="0"/>
            <a:ext cx="325575" cy="325575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825507-262D-4F13-B9AE-0130EB9D9DCE}"/>
              </a:ext>
            </a:extLst>
          </p:cNvPr>
          <p:cNvCxnSpPr/>
          <p:nvPr/>
        </p:nvCxnSpPr>
        <p:spPr>
          <a:xfrm>
            <a:off x="742087" y="6531913"/>
            <a:ext cx="325575" cy="325575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5098B42-5444-404A-A985-E3B60719E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447442"/>
              </p:ext>
            </p:extLst>
          </p:nvPr>
        </p:nvGraphicFramePr>
        <p:xfrm>
          <a:off x="799718" y="1123333"/>
          <a:ext cx="9886904" cy="4103007"/>
        </p:xfrm>
        <a:graphic>
          <a:graphicData uri="http://schemas.openxmlformats.org/drawingml/2006/table">
            <a:tbl>
              <a:tblPr/>
              <a:tblGrid>
                <a:gridCol w="1535060">
                  <a:extLst>
                    <a:ext uri="{9D8B030D-6E8A-4147-A177-3AD203B41FA5}">
                      <a16:colId xmlns:a16="http://schemas.microsoft.com/office/drawing/2014/main" val="193173249"/>
                    </a:ext>
                  </a:extLst>
                </a:gridCol>
                <a:gridCol w="4175922">
                  <a:extLst>
                    <a:ext uri="{9D8B030D-6E8A-4147-A177-3AD203B41FA5}">
                      <a16:colId xmlns:a16="http://schemas.microsoft.com/office/drawing/2014/main" val="3922873537"/>
                    </a:ext>
                  </a:extLst>
                </a:gridCol>
                <a:gridCol w="4175922">
                  <a:extLst>
                    <a:ext uri="{9D8B030D-6E8A-4147-A177-3AD203B41FA5}">
                      <a16:colId xmlns:a16="http://schemas.microsoft.com/office/drawing/2014/main" val="3205433911"/>
                    </a:ext>
                  </a:extLst>
                </a:gridCol>
              </a:tblGrid>
              <a:tr h="4946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u="none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구제도주의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신제도주의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36378"/>
                  </a:ext>
                </a:extLst>
              </a:tr>
              <a:tr h="9578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제도에 대한 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국가기관의 공식적 구조와 법체계</a:t>
                      </a:r>
                      <a:r>
                        <a:rPr lang="ko-KR" altLang="en-US" sz="1800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대한 단순한 기술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사회현상을 설명하기 위한 핵심변수 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분석적 틀을 통한 설명 및 </a:t>
                      </a:r>
                      <a:endParaRPr lang="en-US" altLang="ko-KR" sz="1800" b="1" u="none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이론적 발전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5507"/>
                  </a:ext>
                </a:extLst>
              </a:tr>
              <a:tr h="883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주요관심사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제도 자체</a:t>
                      </a:r>
                      <a:r>
                        <a:rPr lang="ko-KR" altLang="en-US" sz="1800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만을 주목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제도</a:t>
                      </a:r>
                      <a:r>
                        <a:rPr lang="en-US" altLang="ko-KR" sz="18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국가기관</a:t>
                      </a:r>
                      <a:r>
                        <a:rPr lang="en-US" altLang="ko-KR" sz="18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 행위</a:t>
                      </a:r>
                      <a:r>
                        <a:rPr lang="en-US" altLang="ko-KR" sz="18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lang="en-US" altLang="ko-KR" sz="18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8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상호관계</a:t>
                      </a:r>
                      <a:r>
                        <a:rPr lang="ko-KR" altLang="en-US" sz="1800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주목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610478"/>
                  </a:ext>
                </a:extLst>
              </a:tr>
              <a:tr h="883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제도연구의 목적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국가 간 정책의 동질화 현상</a:t>
                      </a:r>
                      <a:r>
                        <a:rPr lang="ko-KR" altLang="en-US" sz="1800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주목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국가 간 정책의 다양성과 차이점</a:t>
                      </a:r>
                      <a:r>
                        <a:rPr lang="ko-KR" altLang="en-US" sz="1800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주목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297242"/>
                  </a:ext>
                </a:extLst>
              </a:tr>
              <a:tr h="883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연구의 범주</a:t>
                      </a:r>
                      <a:r>
                        <a:rPr lang="en-US" altLang="ko-KR" sz="16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6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이론의 규모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거시적구조 </a:t>
                      </a:r>
                      <a:r>
                        <a:rPr lang="en-US" altLang="ko-KR" sz="18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8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거대이론</a:t>
                      </a:r>
                      <a:r>
                        <a:rPr lang="en-US" altLang="ko-KR" sz="18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(grand theory)</a:t>
                      </a:r>
                      <a:endParaRPr lang="ko-KR" altLang="en-US" sz="1800" b="1" u="none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미시적 구조 </a:t>
                      </a:r>
                      <a:r>
                        <a:rPr lang="en-US" altLang="ko-KR" sz="18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800" b="1" u="none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중범위</a:t>
                      </a:r>
                      <a:r>
                        <a:rPr lang="ko-KR" altLang="en-US" sz="18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이론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8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middle- range theory)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43818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06A9E58-EDE2-7A4A-D6CF-A5BF46B7AEF0}"/>
              </a:ext>
            </a:extLst>
          </p:cNvPr>
          <p:cNvSpPr txBox="1"/>
          <p:nvPr/>
        </p:nvSpPr>
        <p:spPr>
          <a:xfrm>
            <a:off x="799717" y="5230518"/>
            <a:ext cx="9886905" cy="869790"/>
          </a:xfrm>
          <a:prstGeom prst="rect">
            <a:avLst/>
          </a:prstGeom>
          <a:solidFill>
            <a:schemeClr val="accent4">
              <a:lumMod val="20000"/>
              <a:lumOff val="80000"/>
              <a:alpha val="34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오늘날 정치제도 연구는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정치제도가 가지고 있는 다의적 의미에도 불구하고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인간의 정치활동과 정치조직에 관한 이해를 돕는데 유용하게 사용되고 있음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0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국가의 정의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8574" y="1589977"/>
            <a:ext cx="920957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개념 정의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빈센트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“국가란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16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세기로부터 비롯되는 비교적 최근의 현상”으로 이해하면서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국가란 “지배자와 피지배자 모두에게 지속적으로 적용되는 공권력”으로 정의함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헤이우드는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국가를 “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제한된 토적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한계 내에서 독립적 사법권을 확립하고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일련의 영속적인 제도를 통해 권위를 행사하는 정치적 결사체”로 이해함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국가의 개념</a:t>
            </a:r>
          </a:p>
        </p:txBody>
      </p:sp>
    </p:spTree>
    <p:extLst>
      <p:ext uri="{BB962C8B-B14F-4D97-AF65-F5344CB8AC3E}">
        <p14:creationId xmlns:p14="http://schemas.microsoft.com/office/powerpoint/2010/main" val="233803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국가의 정의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02876" y="1741403"/>
            <a:ext cx="8741496" cy="3651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개념 정의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바디와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비른봄은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국가를 “기본적인 내적 분화가 이뤄지기 어려웠던 다수의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유럽사회가 직면하던 문제들을 해결하려는 극단적인 한 방법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즉 이상적인 한 유형” 혹은 “일반적인 개념이 아니라 오히려 전근대적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사회들이 그 위기에 대하여 정도가 다르게 취약성을 드러내 보던 특정의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역사적 위기의 산물”로 이해함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국가의 개념</a:t>
            </a:r>
          </a:p>
        </p:txBody>
      </p:sp>
    </p:spTree>
    <p:extLst>
      <p:ext uri="{BB962C8B-B14F-4D97-AF65-F5344CB8AC3E}">
        <p14:creationId xmlns:p14="http://schemas.microsoft.com/office/powerpoint/2010/main" val="151892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국가의 정의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78378" y="1589977"/>
            <a:ext cx="8279831" cy="3097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개념 정의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안개르만에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의하면 국가는 “적어도 경향적으로 그 개념이 모든 종류의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자연법적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절대주의적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국가학의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근저에 놓인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관료제적으로 훈련되고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내부의 질서와 외부로의 안보를 책임지며 최고의 권위가 부여된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신시대의 조직”임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국가의 개념</a:t>
            </a:r>
          </a:p>
        </p:txBody>
      </p:sp>
    </p:spTree>
    <p:extLst>
      <p:ext uri="{BB962C8B-B14F-4D97-AF65-F5344CB8AC3E}">
        <p14:creationId xmlns:p14="http://schemas.microsoft.com/office/powerpoint/2010/main" val="263625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국가의 정의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5422" y="1549069"/>
            <a:ext cx="9841156" cy="3962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정의의 특징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국가는 국가의 의사를 최종적으로 결정하는 최고의 권한 즉 주권을 갖고 있음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국가는 공적 영역을 담 당하는 제도라는 것을 알 수 있음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국가의 권력은 정당한 것임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국가는 독점적으로 강제력을 행사할 수 있는 권한이 있음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 권력은 독립된 집행 기구를 지니고 있음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국가의 개념</a:t>
            </a:r>
          </a:p>
        </p:txBody>
      </p:sp>
    </p:spTree>
    <p:extLst>
      <p:ext uri="{BB962C8B-B14F-4D97-AF65-F5344CB8AC3E}">
        <p14:creationId xmlns:p14="http://schemas.microsoft.com/office/powerpoint/2010/main" val="23215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국가의 정의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8988" y="1464567"/>
            <a:ext cx="7696338" cy="3951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국가와 정부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국가는 정부보다 광범위하다고 봄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국가는 지속적이고 지속적으로 유지되는 존재라고 봄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정부는 국가의 권위가 유지될 수 있는 수단으로 봄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이론적으로 국가는 최소한 공공선을 추구함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국가의 개념</a:t>
            </a:r>
          </a:p>
        </p:txBody>
      </p:sp>
    </p:spTree>
    <p:extLst>
      <p:ext uri="{BB962C8B-B14F-4D97-AF65-F5344CB8AC3E}">
        <p14:creationId xmlns:p14="http://schemas.microsoft.com/office/powerpoint/2010/main" val="189430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8574" y="749191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역사적 기원설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63616" y="1374900"/>
            <a:ext cx="10145411" cy="4793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실력설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-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실력설은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정복설이라고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하는데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약육강식의 논리를 자연스럽게 받아들여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강자가 약자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대상으로 자신의 권력을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제도화시키는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과정에서 국가가 탄생했다는 입장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계급설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-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마르크스와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엥겔스에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의한 이론으로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생산력의 증대와 사회적 분업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 결과로 발생한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 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계급적 지배와 경제적 착취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를 위한 지배력이 필요했을 것이라는 가정에서 국가기원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을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경제적 관념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에서 설명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가부장권설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-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족부권설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,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혈통설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혹은 역사적 진화론 등으로 불리며 고대국가의 형성이래 근대 민족국가가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형성되는 과정을 실증적으로 증명하려는 논리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230864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0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0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국가의 기원</a:t>
            </a:r>
          </a:p>
        </p:txBody>
      </p:sp>
    </p:spTree>
    <p:extLst>
      <p:ext uri="{BB962C8B-B14F-4D97-AF65-F5344CB8AC3E}">
        <p14:creationId xmlns:p14="http://schemas.microsoft.com/office/powerpoint/2010/main" val="40262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철학적 기원설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8574" y="1472956"/>
            <a:ext cx="9196748" cy="4101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홉스의 사회 계약설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인간은 자연 상태에서 평등하게 태어났고 스스로의 목적을 추구하기 위해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서로 경쟁할 수밖에 없었다고 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인간은 국가가 성립되기 이전 ‘만인에 대한 만인의 투쟁’ 상태에서 생활하기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때문에 평화와 안전을 보장받기 힘듬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인간은 자연 상태에서의 모든 권리인 자연권을 포기하고 이를 강력한 영향력을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가진 권력인 국가에 위임했다고 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국가의 기원</a:t>
            </a:r>
          </a:p>
        </p:txBody>
      </p:sp>
    </p:spTree>
    <p:extLst>
      <p:ext uri="{BB962C8B-B14F-4D97-AF65-F5344CB8AC3E}">
        <p14:creationId xmlns:p14="http://schemas.microsoft.com/office/powerpoint/2010/main" val="198636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철학적 기원설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8574" y="1489734"/>
            <a:ext cx="8802410" cy="3916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로크의 사회 계약설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로크의 사회계약은 사회의 다수파에게 권력을 양도한 것으로 이해하고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인간이 사회계약을 맺고 국가를 형성하여 통치자에게 권리를 위탁한 것은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자연권을 보다 확실하게 누리기 위해서임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 권력의 원천은 인간에게 있는 것임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국가는 인간을 보호하여야 의무가 있는 것임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국가의 기원</a:t>
            </a:r>
          </a:p>
        </p:txBody>
      </p:sp>
    </p:spTree>
    <p:extLst>
      <p:ext uri="{BB962C8B-B14F-4D97-AF65-F5344CB8AC3E}">
        <p14:creationId xmlns:p14="http://schemas.microsoft.com/office/powerpoint/2010/main" val="195619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철학적 기원설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35765" y="1749792"/>
            <a:ext cx="8653331" cy="2347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루소의 사회 계약설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루소에 의하면 인간은 자연 상태도 자유롭고 평등한 존재임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자유롭고 평화로운 자연 상태에서의 자유와 평등을 제도적으로 보장 받기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위해 인간들이 자발적으로 계약을 맺어 국가를 건설했다고 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국가의 기원</a:t>
            </a:r>
          </a:p>
        </p:txBody>
      </p:sp>
    </p:spTree>
    <p:extLst>
      <p:ext uri="{BB962C8B-B14F-4D97-AF65-F5344CB8AC3E}">
        <p14:creationId xmlns:p14="http://schemas.microsoft.com/office/powerpoint/2010/main" val="26302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2F8A0A-4E1B-4B0F-D266-86B792653395}"/>
              </a:ext>
            </a:extLst>
          </p:cNvPr>
          <p:cNvSpPr txBox="1"/>
          <p:nvPr/>
        </p:nvSpPr>
        <p:spPr>
          <a:xfrm>
            <a:off x="2038932" y="906011"/>
            <a:ext cx="7073900" cy="4237057"/>
          </a:xfrm>
          <a:prstGeom prst="rect">
            <a:avLst/>
          </a:prstGeom>
          <a:solidFill>
            <a:srgbClr val="D9FCFD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3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</a:t>
            </a:r>
            <a:endParaRPr lang="en-US" altLang="ko-KR" sz="3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sz="3200" b="1" dirty="0">
                <a:solidFill>
                  <a:srgbClr val="0409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>
                <a:solidFill>
                  <a:srgbClr val="0409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특강</a:t>
            </a:r>
            <a:endParaRPr lang="en-US" altLang="ko-KR" sz="3200" b="1" dirty="0">
              <a:solidFill>
                <a:srgbClr val="0409D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60000"/>
              </a:lnSpc>
              <a:defRPr/>
            </a:pPr>
            <a:r>
              <a:rPr lang="en-US" altLang="ko-KR" sz="3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kern="0" spc="4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일시</a:t>
            </a:r>
            <a:r>
              <a:rPr lang="en-US" altLang="ko-KR" sz="3200" b="1" kern="0" spc="4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2023</a:t>
            </a:r>
            <a:r>
              <a:rPr lang="ko-KR" altLang="en-US" sz="3200" b="1" kern="0" spc="4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3200" b="1" kern="0" spc="4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3200" b="1" kern="0" spc="4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3200" b="1" kern="0" spc="4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3200" b="1" kern="0" spc="4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3200" b="1" kern="0" spc="4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b="1" kern="0" spc="4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lang="en-US" altLang="ko-KR" sz="3200" b="1" kern="0" spc="4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200" b="1" kern="0" spc="4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오후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:1:30~3:30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장소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본부관 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학술회의장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ko-KR" altLang="en-US" sz="2000" b="1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출석체크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합니다</a:t>
            </a:r>
            <a:endParaRPr lang="en-US" altLang="ko-KR" sz="3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53F568-6C26-B9A4-93B1-3E6C70166367}"/>
              </a:ext>
            </a:extLst>
          </p:cNvPr>
          <p:cNvSpPr/>
          <p:nvPr/>
        </p:nvSpPr>
        <p:spPr>
          <a:xfrm>
            <a:off x="0" y="0"/>
            <a:ext cx="12192000" cy="9060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337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64366" y="1716274"/>
            <a:ext cx="5128327" cy="2698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권력의 기능에 따른 분류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권력의 지역배분에 따른 분류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한국의 정부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8574" y="681381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4" y="261625"/>
            <a:ext cx="18598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정부 형태</a:t>
            </a:r>
          </a:p>
        </p:txBody>
      </p:sp>
    </p:spTree>
    <p:extLst>
      <p:ext uri="{BB962C8B-B14F-4D97-AF65-F5344CB8AC3E}">
        <p14:creationId xmlns:p14="http://schemas.microsoft.com/office/powerpoint/2010/main" val="29106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4483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권력의 기능에 따른 분류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3686" y="1361361"/>
            <a:ext cx="7848623" cy="3408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대통령제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대통령제는 의회로부터 독립되고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독자적인 선거에 의해 선출되는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대통령을 중심으로 행정권을 행사하는 정부형태를 의미함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대통령의 권한이 강한 이유</a:t>
            </a:r>
            <a:endParaRPr lang="en-US" altLang="ko-KR" sz="18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법률안 </a:t>
            </a:r>
            <a:r>
              <a:rPr lang="ko-KR" altLang="en-US" sz="1800" dirty="0" err="1">
                <a:latin typeface="+mn-ea"/>
              </a:rPr>
              <a:t>제출권</a:t>
            </a:r>
            <a:r>
              <a:rPr lang="en-US" altLang="ko-KR" sz="1800" dirty="0">
                <a:latin typeface="+mn-ea"/>
              </a:rPr>
              <a:t>,</a:t>
            </a:r>
            <a:r>
              <a:rPr lang="ko-KR" altLang="en-US" sz="1800" dirty="0">
                <a:latin typeface="+mn-ea"/>
              </a:rPr>
              <a:t> 법률안 거부권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대통령 긴급명령권</a:t>
            </a:r>
            <a:endParaRPr lang="ko-KR" altLang="en-US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정부 형태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B3616E4-C102-6992-5A9E-A562F0383900}"/>
              </a:ext>
            </a:extLst>
          </p:cNvPr>
          <p:cNvGrpSpPr/>
          <p:nvPr/>
        </p:nvGrpSpPr>
        <p:grpSpPr>
          <a:xfrm>
            <a:off x="7665835" y="3298677"/>
            <a:ext cx="3855726" cy="2454142"/>
            <a:chOff x="7324003" y="3563597"/>
            <a:chExt cx="3855726" cy="245414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48BE7AE-782F-446F-558C-5F56E8BE6BD1}"/>
                </a:ext>
              </a:extLst>
            </p:cNvPr>
            <p:cNvGrpSpPr/>
            <p:nvPr/>
          </p:nvGrpSpPr>
          <p:grpSpPr>
            <a:xfrm>
              <a:off x="7560229" y="3563597"/>
              <a:ext cx="3619500" cy="2454142"/>
              <a:chOff x="7560229" y="3563597"/>
              <a:chExt cx="3619500" cy="2454142"/>
            </a:xfrm>
          </p:grpSpPr>
          <p:pic>
            <p:nvPicPr>
              <p:cNvPr id="2050" name="Picture 2" descr="대통령제의 구조">
                <a:extLst>
                  <a:ext uri="{FF2B5EF4-FFF2-40B4-BE49-F238E27FC236}">
                    <a16:creationId xmlns:a16="http://schemas.microsoft.com/office/drawing/2014/main" id="{51445025-86C6-1952-48A9-4D46503E35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0229" y="3563597"/>
                <a:ext cx="3619500" cy="207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D842E-BFEA-B9F7-F24E-56F4D71A2647}"/>
                  </a:ext>
                </a:extLst>
              </p:cNvPr>
              <p:cNvSpPr txBox="1"/>
              <p:nvPr/>
            </p:nvSpPr>
            <p:spPr>
              <a:xfrm>
                <a:off x="8427936" y="5709962"/>
                <a:ext cx="163046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b="1" i="0" dirty="0">
                    <a:solidFill>
                      <a:srgbClr val="333333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대통령제의 구조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D8733A-70C9-8D04-CABD-09EB42A0C832}"/>
                </a:ext>
              </a:extLst>
            </p:cNvPr>
            <p:cNvSpPr txBox="1"/>
            <p:nvPr/>
          </p:nvSpPr>
          <p:spPr>
            <a:xfrm>
              <a:off x="7324003" y="4770308"/>
              <a:ext cx="7831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sz="1400" b="1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대통령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C2B17C-B461-8712-7B19-41E872E3EC03}"/>
                </a:ext>
              </a:extLst>
            </p:cNvPr>
            <p:cNvSpPr txBox="1"/>
            <p:nvPr/>
          </p:nvSpPr>
          <p:spPr>
            <a:xfrm>
              <a:off x="9773009" y="4786522"/>
              <a:ext cx="9177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sz="1400" b="1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국회의원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460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4483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권력의 기능에 따른 분류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5244" y="1312976"/>
            <a:ext cx="7568950" cy="2693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의원내각제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의원내각제는 행정과 입법의 분리라는 원칙에 의거하고 있으나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내 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즉 행정부가 전적으로 의회의 세력 배치 혹은 신임 여부에 달려있는 정부 형태임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즉 정당 중심주의적 정부 구성 방식이라고 할 수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정부 형태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22338B-3113-E509-5956-5F71A8622A60}"/>
              </a:ext>
            </a:extLst>
          </p:cNvPr>
          <p:cNvGrpSpPr/>
          <p:nvPr/>
        </p:nvGrpSpPr>
        <p:grpSpPr>
          <a:xfrm>
            <a:off x="7299543" y="2979070"/>
            <a:ext cx="3988627" cy="3335468"/>
            <a:chOff x="8017390" y="3175623"/>
            <a:chExt cx="3988627" cy="3335468"/>
          </a:xfrm>
        </p:grpSpPr>
        <p:pic>
          <p:nvPicPr>
            <p:cNvPr id="1028" name="Picture 4" descr="의원 내각제의 구조">
              <a:extLst>
                <a:ext uri="{FF2B5EF4-FFF2-40B4-BE49-F238E27FC236}">
                  <a16:creationId xmlns:a16="http://schemas.microsoft.com/office/drawing/2014/main" id="{B9F369CF-9D53-B1C2-62CE-5EE981C71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7390" y="3618420"/>
              <a:ext cx="3369058" cy="2491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445F20-D6E5-4A8B-E9F3-FC203B6E8974}"/>
                </a:ext>
              </a:extLst>
            </p:cNvPr>
            <p:cNvSpPr txBox="1"/>
            <p:nvPr/>
          </p:nvSpPr>
          <p:spPr>
            <a:xfrm>
              <a:off x="8640758" y="6203314"/>
              <a:ext cx="234058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i="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정부</a:t>
              </a:r>
              <a:r>
                <a:rPr lang="en-US" altLang="ko-KR" sz="1400" b="1" i="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i="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의원 내각제</a:t>
              </a:r>
              <a:r>
                <a:rPr lang="en-US" altLang="ko-KR" sz="1400" b="1" i="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400" b="1" i="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구성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36DBCA-FBBF-D2CE-DEDB-1C16A5B8974E}"/>
                </a:ext>
              </a:extLst>
            </p:cNvPr>
            <p:cNvSpPr txBox="1"/>
            <p:nvPr/>
          </p:nvSpPr>
          <p:spPr>
            <a:xfrm>
              <a:off x="10190026" y="3175623"/>
              <a:ext cx="181599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행정부와 입법부 간 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400" b="1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권력의 균형 유지 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97E78B-32D5-BE38-FFC7-19D042D43C6E}"/>
                </a:ext>
              </a:extLst>
            </p:cNvPr>
            <p:cNvSpPr txBox="1"/>
            <p:nvPr/>
          </p:nvSpPr>
          <p:spPr>
            <a:xfrm>
              <a:off x="10290658" y="4864331"/>
              <a:ext cx="5768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solidFill>
                    <a:srgbClr val="0409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하원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9BED62-F774-D742-385B-57E97AEF9D38}"/>
                </a:ext>
              </a:extLst>
            </p:cNvPr>
            <p:cNvSpPr txBox="1"/>
            <p:nvPr/>
          </p:nvSpPr>
          <p:spPr>
            <a:xfrm>
              <a:off x="11098022" y="4839944"/>
              <a:ext cx="5768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solidFill>
                    <a:srgbClr val="0409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상원 </a:t>
              </a:r>
              <a:endParaRPr lang="ko-KR" altLang="en-US" sz="1400" dirty="0">
                <a:solidFill>
                  <a:srgbClr val="0409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A099C5-A089-E332-A53E-A7B96B1FA6BF}"/>
                </a:ext>
              </a:extLst>
            </p:cNvPr>
            <p:cNvSpPr txBox="1"/>
            <p:nvPr/>
          </p:nvSpPr>
          <p:spPr>
            <a:xfrm>
              <a:off x="8173491" y="4858873"/>
              <a:ext cx="57685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내각 구성  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816A41-733C-38FE-DC58-EAE6F9831E23}"/>
              </a:ext>
            </a:extLst>
          </p:cNvPr>
          <p:cNvSpPr/>
          <p:nvPr/>
        </p:nvSpPr>
        <p:spPr>
          <a:xfrm>
            <a:off x="8377272" y="4384845"/>
            <a:ext cx="1258431" cy="277475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040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6C70AE-310C-5D1D-6456-8A2EFB738DEE}"/>
              </a:ext>
            </a:extLst>
          </p:cNvPr>
          <p:cNvSpPr/>
          <p:nvPr/>
        </p:nvSpPr>
        <p:spPr>
          <a:xfrm>
            <a:off x="8377272" y="3643612"/>
            <a:ext cx="1258431" cy="258546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040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3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4483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권력의 기능에 따른 분류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2440" y="1607579"/>
            <a:ext cx="8161209" cy="3685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분권형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대통령제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혹은 이원집정부제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분권형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대통령제는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이원집정부제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라고 불리기도 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평상시에는 내각이 의회에 대해 책임을 지면서 행정권을 행사하나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위기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상황시에는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대통령이 긴급명령권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계엄선포권 등 기타 행정권을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배타적으로 행사하는 형태의 정부를 말함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즉 의원내각제와 대통령제의 요소가 혼합된 형태라고 할 수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정부 형태</a:t>
            </a:r>
          </a:p>
        </p:txBody>
      </p:sp>
    </p:spTree>
    <p:extLst>
      <p:ext uri="{BB962C8B-B14F-4D97-AF65-F5344CB8AC3E}">
        <p14:creationId xmlns:p14="http://schemas.microsoft.com/office/powerpoint/2010/main" val="329419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C0D8AF9C-7693-86B4-9C0A-2851F609846C}"/>
              </a:ext>
            </a:extLst>
          </p:cNvPr>
          <p:cNvGraphicFramePr>
            <a:graphicFrameLocks noGrp="1"/>
          </p:cNvGraphicFramePr>
          <p:nvPr/>
        </p:nvGraphicFramePr>
        <p:xfrm>
          <a:off x="595235" y="1412238"/>
          <a:ext cx="32556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882">
                  <a:extLst>
                    <a:ext uri="{9D8B030D-6E8A-4147-A177-3AD203B41FA5}">
                      <a16:colId xmlns:a16="http://schemas.microsoft.com/office/drawing/2014/main" val="1976966087"/>
                    </a:ext>
                  </a:extLst>
                </a:gridCol>
                <a:gridCol w="1906813">
                  <a:extLst>
                    <a:ext uri="{9D8B030D-6E8A-4147-A177-3AD203B41FA5}">
                      <a16:colId xmlns:a16="http://schemas.microsoft.com/office/drawing/2014/main" val="345682775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atinLnBrk="1"/>
                      <a:endParaRPr lang="en-US" altLang="ko-KR" sz="700" dirty="0">
                        <a:solidFill>
                          <a:srgbClr val="0409D6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rgbClr val="0409D6"/>
                          </a:solidFill>
                        </a:rPr>
                        <a:t>시읍면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코뮌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commune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자치단체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34,839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303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평균인구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1,863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726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 현재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본토기준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190779"/>
                  </a:ext>
                </a:extLst>
              </a:tr>
            </a:tbl>
          </a:graphicData>
        </a:graphic>
      </p:graphicFrame>
      <p:graphicFrame>
        <p:nvGraphicFramePr>
          <p:cNvPr id="13" name="표 9">
            <a:extLst>
              <a:ext uri="{FF2B5EF4-FFF2-40B4-BE49-F238E27FC236}">
                <a16:creationId xmlns:a16="http://schemas.microsoft.com/office/drawing/2014/main" id="{3657EE11-C314-E472-1190-7A0708CDC1ED}"/>
              </a:ext>
            </a:extLst>
          </p:cNvPr>
          <p:cNvGraphicFramePr>
            <a:graphicFrameLocks noGrp="1"/>
          </p:cNvGraphicFramePr>
          <p:nvPr/>
        </p:nvGraphicFramePr>
        <p:xfrm>
          <a:off x="595236" y="2841926"/>
          <a:ext cx="32556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58">
                  <a:extLst>
                    <a:ext uri="{9D8B030D-6E8A-4147-A177-3AD203B41FA5}">
                      <a16:colId xmlns:a16="http://schemas.microsoft.com/office/drawing/2014/main" val="1976966087"/>
                    </a:ext>
                  </a:extLst>
                </a:gridCol>
                <a:gridCol w="1871336">
                  <a:extLst>
                    <a:ext uri="{9D8B030D-6E8A-4147-A177-3AD203B41FA5}">
                      <a16:colId xmlns:a16="http://schemas.microsoft.com/office/drawing/2014/main" val="345682775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atinLnBrk="1"/>
                      <a:endParaRPr lang="en-US" altLang="ko-KR" sz="700" dirty="0">
                        <a:solidFill>
                          <a:srgbClr val="0409D6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rgbClr val="0409D6"/>
                          </a:solidFill>
                        </a:rPr>
                        <a:t>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데파르트망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departement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자치단체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303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평균인구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만명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726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 현재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본토기준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190779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0A99A619-2A51-A4B4-5AF5-EA5905A374F4}"/>
              </a:ext>
            </a:extLst>
          </p:cNvPr>
          <p:cNvGraphicFramePr>
            <a:graphicFrameLocks noGrp="1"/>
          </p:cNvGraphicFramePr>
          <p:nvPr/>
        </p:nvGraphicFramePr>
        <p:xfrm>
          <a:off x="595236" y="4234649"/>
          <a:ext cx="32556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64">
                  <a:extLst>
                    <a:ext uri="{9D8B030D-6E8A-4147-A177-3AD203B41FA5}">
                      <a16:colId xmlns:a16="http://schemas.microsoft.com/office/drawing/2014/main" val="1976966087"/>
                    </a:ext>
                  </a:extLst>
                </a:gridCol>
                <a:gridCol w="1652630">
                  <a:extLst>
                    <a:ext uri="{9D8B030D-6E8A-4147-A177-3AD203B41FA5}">
                      <a16:colId xmlns:a16="http://schemas.microsoft.com/office/drawing/2014/main" val="345682775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atinLnBrk="1"/>
                      <a:endParaRPr lang="en-US" altLang="ko-KR" sz="700" dirty="0">
                        <a:solidFill>
                          <a:srgbClr val="0409D6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rgbClr val="0409D6"/>
                          </a:solidFill>
                        </a:rPr>
                        <a:t>지역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레지옹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Region 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광역도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자치단체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303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평균인구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499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만명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726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 현재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본토기준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190779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136CE5-758F-5F6D-2C8D-8DA01B113AB7}"/>
              </a:ext>
            </a:extLst>
          </p:cNvPr>
          <p:cNvGrpSpPr/>
          <p:nvPr/>
        </p:nvGrpSpPr>
        <p:grpSpPr>
          <a:xfrm>
            <a:off x="4725559" y="379585"/>
            <a:ext cx="5938191" cy="1781595"/>
            <a:chOff x="4725559" y="379585"/>
            <a:chExt cx="5938191" cy="1781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80C876D-E91D-E18D-C239-08611BC9BDB4}"/>
                </a:ext>
              </a:extLst>
            </p:cNvPr>
            <p:cNvSpPr/>
            <p:nvPr/>
          </p:nvSpPr>
          <p:spPr>
            <a:xfrm>
              <a:off x="5157530" y="379585"/>
              <a:ext cx="4053581" cy="427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dirty="0">
                  <a:solidFill>
                    <a:srgbClr val="FF0000"/>
                  </a:solidFill>
                </a:rPr>
                <a:t>프랑스 자치단체 계층구조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E3DA905-A4D1-C024-B341-18621D90B501}"/>
                </a:ext>
              </a:extLst>
            </p:cNvPr>
            <p:cNvSpPr/>
            <p:nvPr/>
          </p:nvSpPr>
          <p:spPr>
            <a:xfrm>
              <a:off x="4725559" y="1134808"/>
              <a:ext cx="1729831" cy="1026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endParaRPr lang="en-US" altLang="ko-KR" sz="800" b="1" dirty="0">
                <a:solidFill>
                  <a:srgbClr val="0409D6"/>
                </a:solidFill>
              </a:endParaRPr>
            </a:p>
            <a:p>
              <a:pPr algn="ctr" latinLnBrk="1"/>
              <a:r>
                <a:rPr lang="ko-KR" altLang="en-US" sz="1600" b="1" dirty="0">
                  <a:solidFill>
                    <a:srgbClr val="C00000"/>
                  </a:solidFill>
                </a:rPr>
                <a:t>지역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b="1" dirty="0" err="1">
                  <a:solidFill>
                    <a:schemeClr val="tx1"/>
                  </a:solidFill>
                </a:rPr>
                <a:t>레지옹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)</a:t>
              </a:r>
            </a:p>
            <a:p>
              <a:pPr algn="ctr" latinLnBrk="1"/>
              <a:r>
                <a:rPr lang="en-US" altLang="ko-KR" sz="1600" b="1" dirty="0">
                  <a:solidFill>
                    <a:schemeClr val="tx1"/>
                  </a:solidFill>
                </a:rPr>
                <a:t>     Region</a:t>
              </a:r>
            </a:p>
            <a:p>
              <a:pPr algn="ctr" latinLnBrk="1"/>
              <a:endParaRPr lang="en-US" altLang="ko-KR" sz="300" b="1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600" b="1" dirty="0">
                  <a:solidFill>
                    <a:srgbClr val="0409D6"/>
                  </a:solidFill>
                </a:rPr>
                <a:t>광역자치단체</a:t>
              </a:r>
              <a:r>
                <a:rPr lang="en-US" altLang="ko-KR" sz="1600" b="1" dirty="0">
                  <a:solidFill>
                    <a:srgbClr val="0409D6"/>
                  </a:solidFill>
                </a:rPr>
                <a:t> 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AD209D9-7D04-3627-FF0B-7D5BFADE0019}"/>
                </a:ext>
              </a:extLst>
            </p:cNvPr>
            <p:cNvSpPr/>
            <p:nvPr/>
          </p:nvSpPr>
          <p:spPr>
            <a:xfrm>
              <a:off x="6829739" y="1134808"/>
              <a:ext cx="1729831" cy="1026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endParaRPr lang="en-US" altLang="ko-KR" sz="800" dirty="0">
                <a:solidFill>
                  <a:srgbClr val="0409D6"/>
                </a:solidFill>
              </a:endParaRPr>
            </a:p>
            <a:p>
              <a:pPr algn="ctr" latinLnBrk="1"/>
              <a:r>
                <a:rPr lang="ko-KR" altLang="en-US" sz="1600" b="1" dirty="0">
                  <a:solidFill>
                    <a:srgbClr val="C00000"/>
                  </a:solidFill>
                </a:rPr>
                <a:t>도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b="1" dirty="0" err="1">
                  <a:solidFill>
                    <a:schemeClr val="tx1"/>
                  </a:solidFill>
                </a:rPr>
                <a:t>데파르트망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)</a:t>
              </a:r>
            </a:p>
            <a:p>
              <a:pPr algn="ctr" latinLnBrk="1"/>
              <a:r>
                <a:rPr lang="en-US" altLang="ko-KR" sz="1600" b="1" dirty="0">
                  <a:solidFill>
                    <a:schemeClr val="tx1"/>
                  </a:solidFill>
                </a:rPr>
                <a:t>Departement</a:t>
              </a:r>
            </a:p>
            <a:p>
              <a:pPr algn="ctr" latinLnBrk="1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600" b="1" dirty="0">
                  <a:solidFill>
                    <a:srgbClr val="0409D6"/>
                  </a:solidFill>
                </a:rPr>
                <a:t>중간자치단체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85DD9CA-5498-8877-35D7-3ABC7AC071E1}"/>
                </a:ext>
              </a:extLst>
            </p:cNvPr>
            <p:cNvSpPr/>
            <p:nvPr/>
          </p:nvSpPr>
          <p:spPr>
            <a:xfrm>
              <a:off x="8933919" y="1134808"/>
              <a:ext cx="1729831" cy="1026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0409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시읍면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코뮌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)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Commune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409D6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기초자치단체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64A9E61-0A49-6FB4-3E2F-0ABD40DE097D}"/>
              </a:ext>
            </a:extLst>
          </p:cNvPr>
          <p:cNvSpPr/>
          <p:nvPr/>
        </p:nvSpPr>
        <p:spPr>
          <a:xfrm>
            <a:off x="897623" y="251671"/>
            <a:ext cx="2650920" cy="8897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0409D6"/>
                </a:solidFill>
              </a:rPr>
              <a:t>이원집정부제</a:t>
            </a:r>
            <a:endParaRPr lang="en-US" altLang="ko-KR" b="1" dirty="0">
              <a:solidFill>
                <a:srgbClr val="0409D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대통령제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의원내각제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2ECDF23-783E-D4A5-7BB3-197A512FFAD9}"/>
              </a:ext>
            </a:extLst>
          </p:cNvPr>
          <p:cNvGrpSpPr/>
          <p:nvPr/>
        </p:nvGrpSpPr>
        <p:grpSpPr>
          <a:xfrm>
            <a:off x="4703678" y="2402466"/>
            <a:ext cx="5981951" cy="3664366"/>
            <a:chOff x="4681799" y="2402466"/>
            <a:chExt cx="5981951" cy="3664366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FF1ECD9-C9B4-FFAF-EEBA-C9CCA8EA2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1799" y="2402466"/>
              <a:ext cx="5981951" cy="3664366"/>
            </a:xfrm>
            <a:prstGeom prst="rect">
              <a:avLst/>
            </a:prstGeom>
            <a:ln>
              <a:solidFill>
                <a:srgbClr val="0409D6"/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EC63069-E062-495B-3257-07723B0F9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84064" y="5451370"/>
              <a:ext cx="779686" cy="615462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D76E33-EB91-1D3C-0A7C-4238E2E7F8AE}"/>
              </a:ext>
            </a:extLst>
          </p:cNvPr>
          <p:cNvSpPr/>
          <p:nvPr/>
        </p:nvSpPr>
        <p:spPr>
          <a:xfrm>
            <a:off x="8375439" y="5482957"/>
            <a:ext cx="1364179" cy="583875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47BEE6-791E-C58C-7DCE-FBB9D90143C7}"/>
              </a:ext>
            </a:extLst>
          </p:cNvPr>
          <p:cNvSpPr/>
          <p:nvPr/>
        </p:nvSpPr>
        <p:spPr>
          <a:xfrm>
            <a:off x="8434655" y="2851286"/>
            <a:ext cx="1364179" cy="583875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A32F8E-89C5-1E44-FC31-6983E93220C3}"/>
              </a:ext>
            </a:extLst>
          </p:cNvPr>
          <p:cNvSpPr/>
          <p:nvPr/>
        </p:nvSpPr>
        <p:spPr>
          <a:xfrm>
            <a:off x="5024099" y="2851286"/>
            <a:ext cx="1364179" cy="583875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040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506E50-F57B-1598-DFB1-289EB5259F96}"/>
              </a:ext>
            </a:extLst>
          </p:cNvPr>
          <p:cNvSpPr/>
          <p:nvPr/>
        </p:nvSpPr>
        <p:spPr>
          <a:xfrm>
            <a:off x="9981660" y="5503605"/>
            <a:ext cx="703969" cy="563228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75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5099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권력의 지역배분에 따른 분류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2210" y="1464566"/>
            <a:ext cx="8884163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단방제 </a:t>
            </a:r>
            <a:r>
              <a:rPr lang="en-US" altLang="ko-KR" b="0" i="0" dirty="0">
                <a:solidFill>
                  <a:srgbClr val="0409D6"/>
                </a:solidFill>
                <a:effectLst/>
                <a:latin typeface="se-nanumgothic"/>
              </a:rPr>
              <a:t>(</a:t>
            </a:r>
            <a:r>
              <a:rPr lang="ko-KR" altLang="en-US" b="0" i="0" dirty="0">
                <a:solidFill>
                  <a:srgbClr val="0409D6"/>
                </a:solidFill>
                <a:effectLst/>
                <a:latin typeface="se-nanumgothic"/>
              </a:rPr>
              <a:t>단일국가</a:t>
            </a:r>
            <a:r>
              <a:rPr lang="en-US" altLang="ko-KR" b="0" i="0" dirty="0">
                <a:solidFill>
                  <a:srgbClr val="0409D6"/>
                </a:solidFill>
                <a:effectLst/>
                <a:latin typeface="se-nanumgothic"/>
              </a:rPr>
              <a:t>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409D6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단방제는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단일제라 불리기도 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단방제는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중앙정부만이 모든 정책에 대하여 독점적으로 권한을 지니고 있는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정부 형태를 말함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</a:t>
            </a:r>
            <a:r>
              <a:rPr lang="ko-KR" altLang="en-US" b="0" i="0" dirty="0">
                <a:effectLst/>
                <a:latin typeface="se-nanumgothic"/>
              </a:rPr>
              <a:t>자치권</a:t>
            </a:r>
            <a:endParaRPr lang="en-US" altLang="ko-KR" b="0" i="0" dirty="0">
              <a:effectLst/>
              <a:latin typeface="se-nanumgothic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중앙 정부는 지방 정부보다 높은 우월성을 지니게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대표적인 국가는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대한민국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일본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중국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프랑스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스페인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등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정부 형태</a:t>
            </a:r>
          </a:p>
        </p:txBody>
      </p:sp>
    </p:spTree>
    <p:extLst>
      <p:ext uri="{BB962C8B-B14F-4D97-AF65-F5344CB8AC3E}">
        <p14:creationId xmlns:p14="http://schemas.microsoft.com/office/powerpoint/2010/main" val="222123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5099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권력의 지역배분에 따른 분류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6293" y="1589977"/>
            <a:ext cx="9732151" cy="3455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연방제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중앙정부와 지방정부의 정치권력이 헌법에 의하여 분할되는 정부 형태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국가의 권력이 중앙 정부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연방 정부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와 주정부가 서로 동등하게 갖고 있는 정치 형태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대표적인 국가는 미국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영국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독일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캐나다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브라질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정부 형태</a:t>
            </a:r>
          </a:p>
        </p:txBody>
      </p:sp>
    </p:spTree>
    <p:extLst>
      <p:ext uri="{BB962C8B-B14F-4D97-AF65-F5344CB8AC3E}">
        <p14:creationId xmlns:p14="http://schemas.microsoft.com/office/powerpoint/2010/main" val="358559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한국의 정부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74570" y="1464566"/>
            <a:ext cx="9042860" cy="346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 행정부 기관의 종류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院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대통령 직속 기관으로 국가 안보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안위와 관련된 업무를 수행하는 기관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대통령 또는 국무총리를 보좌하는 기관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部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대통령이 결정한 정책과 그 밖에 행정부의 권한에 속하는 사항을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수행하는 국무총리 산하의 기관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정부 형태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1FE3D-0745-8A2A-0DC7-4FF7D143CB2B}"/>
              </a:ext>
            </a:extLst>
          </p:cNvPr>
          <p:cNvSpPr txBox="1"/>
          <p:nvPr/>
        </p:nvSpPr>
        <p:spPr>
          <a:xfrm>
            <a:off x="2084056" y="5079007"/>
            <a:ext cx="7798175" cy="7833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 2" panose="05020102010507070707" pitchFamily="18" charset="2"/>
              </a:rPr>
              <a:t> </a:t>
            </a: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법상 차관</a:t>
            </a:r>
            <a:r>
              <a:rPr lang="en-US" altLang="ko-KR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행정</a:t>
            </a: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안전부차관 등</a:t>
            </a:r>
            <a:r>
              <a:rPr lang="en-US" altLang="ko-KR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실장</a:t>
            </a:r>
            <a:r>
              <a:rPr lang="en-US" altLang="ko-KR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행정</a:t>
            </a: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안전부 지방자치분권실장 등</a:t>
            </a:r>
            <a:r>
              <a:rPr lang="en-US" altLang="ko-KR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국장</a:t>
            </a:r>
            <a:r>
              <a:rPr lang="en-US" altLang="ko-KR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행정</a:t>
            </a: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안전부 경찰국장 등</a:t>
            </a:r>
            <a:r>
              <a:rPr lang="en-US" altLang="ko-KR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15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-170613" y="2908628"/>
            <a:ext cx="9941563" cy="1661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199" i="1" kern="0" spc="-467" dirty="0">
                <a:solidFill>
                  <a:srgbClr val="3D3D3D"/>
                </a:solidFill>
                <a:latin typeface="NanumGothicExtraBold" pitchFamily="34" charset="0"/>
                <a:cs typeface="NanumGothicExtraBold" pitchFamily="34" charset="0"/>
              </a:rPr>
              <a:t>감사합니다.</a:t>
            </a:r>
            <a:endParaRPr lang="en-US" sz="1200" dirty="0"/>
          </a:p>
        </p:txBody>
      </p:sp>
      <p:sp>
        <p:nvSpPr>
          <p:cNvPr id="12" name="Object 12"/>
          <p:cNvSpPr txBox="1"/>
          <p:nvPr/>
        </p:nvSpPr>
        <p:spPr>
          <a:xfrm>
            <a:off x="556504" y="1625283"/>
            <a:ext cx="8435641" cy="15284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332" i="1" kern="0" spc="-667" dirty="0">
                <a:solidFill>
                  <a:srgbClr val="FF6F40"/>
                </a:solidFill>
                <a:latin typeface="THEFACESHOP INKLIPQUID" pitchFamily="34" charset="0"/>
                <a:cs typeface="THEFACESHOP INKLIPQUID" pitchFamily="34" charset="0"/>
              </a:rPr>
              <a:t>Thank you !</a:t>
            </a:r>
            <a:endParaRPr 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9EC677-129B-6333-E074-67252A14150A}"/>
              </a:ext>
            </a:extLst>
          </p:cNvPr>
          <p:cNvGrpSpPr/>
          <p:nvPr/>
        </p:nvGrpSpPr>
        <p:grpSpPr>
          <a:xfrm>
            <a:off x="795" y="0"/>
            <a:ext cx="12203807" cy="180000"/>
            <a:chOff x="0" y="0"/>
            <a:chExt cx="12203807" cy="1279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D1A012B-2133-CE09-9A77-BC8A9BD61207}"/>
                </a:ext>
              </a:extLst>
            </p:cNvPr>
            <p:cNvSpPr/>
            <p:nvPr/>
          </p:nvSpPr>
          <p:spPr>
            <a:xfrm>
              <a:off x="0" y="0"/>
              <a:ext cx="4078982" cy="1279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3AE474-97F8-9809-A961-97701C2ADC70}"/>
                </a:ext>
              </a:extLst>
            </p:cNvPr>
            <p:cNvSpPr/>
            <p:nvPr/>
          </p:nvSpPr>
          <p:spPr>
            <a:xfrm>
              <a:off x="4057650" y="0"/>
              <a:ext cx="4078982" cy="1279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39E3D8-0270-BD13-2BD1-EFC444A593BF}"/>
                </a:ext>
              </a:extLst>
            </p:cNvPr>
            <p:cNvSpPr/>
            <p:nvPr/>
          </p:nvSpPr>
          <p:spPr>
            <a:xfrm>
              <a:off x="8124825" y="0"/>
              <a:ext cx="4078982" cy="1279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5C645C-CD8F-F518-0739-CC7BD6D24CD1}"/>
              </a:ext>
            </a:extLst>
          </p:cNvPr>
          <p:cNvSpPr/>
          <p:nvPr/>
        </p:nvSpPr>
        <p:spPr>
          <a:xfrm>
            <a:off x="0" y="4875834"/>
            <a:ext cx="12192000" cy="552468"/>
          </a:xfrm>
          <a:prstGeom prst="rect">
            <a:avLst/>
          </a:prstGeom>
          <a:solidFill>
            <a:srgbClr val="103E92"/>
          </a:solidFill>
          <a:ln w="12700">
            <a:miter lim="400000"/>
          </a:ln>
        </p:spPr>
        <p:txBody>
          <a:bodyPr lIns="45718" tIns="45718" rIns="45718" bIns="457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latin typeface="맑은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F20F0B-7468-ADEB-41C3-EF6B50479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520117"/>
            <a:ext cx="8553450" cy="607118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B62D84C-30DA-2BA8-D23F-6F41E6951ADF}"/>
              </a:ext>
            </a:extLst>
          </p:cNvPr>
          <p:cNvSpPr/>
          <p:nvPr/>
        </p:nvSpPr>
        <p:spPr>
          <a:xfrm>
            <a:off x="0" y="0"/>
            <a:ext cx="12192000" cy="7298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62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79045" y="1825293"/>
            <a:ext cx="4929555" cy="292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론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국가의 어원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 개념에 대한 접근 방식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국가의 정의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국가의 개념</a:t>
            </a:r>
          </a:p>
        </p:txBody>
      </p:sp>
    </p:spTree>
    <p:extLst>
      <p:ext uri="{BB962C8B-B14F-4D97-AF65-F5344CB8AC3E}">
        <p14:creationId xmlns:p14="http://schemas.microsoft.com/office/powerpoint/2010/main" val="215963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서론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3485" y="1649125"/>
            <a:ext cx="910056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갈등과 타협의 형태로 나타나는 정치 현상은 사회에서 끊임없이 발생하며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 정치현상의 중심에는 국가가 위치하고 있음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국가에 대하여 설명하고 있는 책과 논문은 수없이 많음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사회과학에서 역사가 오래된 개념일수록 그 개념은 다의적으로 정의되는 </a:t>
            </a:r>
            <a:b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경우가 많음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국가의 개념</a:t>
            </a:r>
          </a:p>
        </p:txBody>
      </p:sp>
    </p:spTree>
    <p:extLst>
      <p:ext uri="{BB962C8B-B14F-4D97-AF65-F5344CB8AC3E}">
        <p14:creationId xmlns:p14="http://schemas.microsoft.com/office/powerpoint/2010/main" val="14881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국가의 어원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9525" y="1589977"/>
            <a:ext cx="9328195" cy="4055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인간이 토에서 생존하기 위하여 반드시 필요한 입의 의미를 갖고 있음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인간이 음식을 구할 때 그리고 짐승이나 전쟁으로부터 자신을 보호할 때 </a:t>
            </a:r>
            <a:b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필요한 도구를 나타내는 창의 의미도 있음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0" i="0" dirty="0">
                <a:solidFill>
                  <a:srgbClr val="2C48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플라톤과 아리스토텔레스는 폴리스를 정치</a:t>
            </a:r>
            <a:r>
              <a:rPr lang="en-US" altLang="ko-KR" b="0" i="0" dirty="0">
                <a:solidFill>
                  <a:srgbClr val="2C48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b="0" i="0" dirty="0">
                <a:solidFill>
                  <a:srgbClr val="2C48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경제</a:t>
            </a:r>
            <a:r>
              <a:rPr lang="en-US" altLang="ko-KR" b="0" i="0" dirty="0">
                <a:solidFill>
                  <a:srgbClr val="2C48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b="0" i="0" dirty="0">
                <a:solidFill>
                  <a:srgbClr val="2C48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종교</a:t>
            </a:r>
            <a:r>
              <a:rPr lang="en-US" altLang="ko-KR" b="0" i="0" dirty="0">
                <a:solidFill>
                  <a:srgbClr val="2C48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b="0" i="0" dirty="0">
                <a:solidFill>
                  <a:srgbClr val="2C48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문화에 대한 공동체의 </a:t>
            </a:r>
            <a:endParaRPr lang="en-US" altLang="ko-KR" b="0" i="0" dirty="0">
              <a:solidFill>
                <a:srgbClr val="2C487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2C48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b="0" i="0" dirty="0">
                <a:solidFill>
                  <a:srgbClr val="2C48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욕구를 충족시키는 이상적인 사회형태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국가의 개념</a:t>
            </a:r>
          </a:p>
        </p:txBody>
      </p:sp>
    </p:spTree>
    <p:extLst>
      <p:ext uri="{BB962C8B-B14F-4D97-AF65-F5344CB8AC3E}">
        <p14:creationId xmlns:p14="http://schemas.microsoft.com/office/powerpoint/2010/main" val="420772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국가의 어원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03662" y="1589977"/>
            <a:ext cx="9584675" cy="3679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인간이 생활하는 데 있어 역을 의미하는 테두리가 포함되어 있음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가족 공동체의 규칙과 의식 그리고 규범이 외연적으로 확대 되어 구현되는 </a:t>
            </a:r>
            <a:b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공동체라는 의미를 지니고 있기도 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0" i="0" dirty="0">
                <a:solidFill>
                  <a:srgbClr val="2C48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국민의 최소한의 생계를 보장해야 한다는 복지국가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국가의 개념</a:t>
            </a:r>
          </a:p>
        </p:txBody>
      </p:sp>
    </p:spTree>
    <p:extLst>
      <p:ext uri="{BB962C8B-B14F-4D97-AF65-F5344CB8AC3E}">
        <p14:creationId xmlns:p14="http://schemas.microsoft.com/office/powerpoint/2010/main" val="40610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국가의 개념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5" y="1825294"/>
            <a:ext cx="86500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STATE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stare’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는 원래 통치자의 신분을 나타내는 표현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stare’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는 개인이나 특정한 정치 집단의 지위 혹은 상태를 나타내는 용어로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사용됨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국가의 개념</a:t>
            </a:r>
          </a:p>
        </p:txBody>
      </p:sp>
    </p:spTree>
    <p:extLst>
      <p:ext uri="{BB962C8B-B14F-4D97-AF65-F5344CB8AC3E}">
        <p14:creationId xmlns:p14="http://schemas.microsoft.com/office/powerpoint/2010/main" val="18492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4791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국가개념에 대한 접근 방식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4366" y="1589977"/>
            <a:ext cx="9093088" cy="3679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이상주의적 접근법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kern="0" spc="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effectLst/>
                <a:latin typeface="+mn-ea"/>
                <a:ea typeface="함초롬바탕" panose="02030604000101010101" pitchFamily="18" charset="-127"/>
              </a:rPr>
              <a:t>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정치현실주의의 주장에 대해서는 갈등과 경쟁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기능주의적 접근법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0" i="0" dirty="0">
                <a:solidFill>
                  <a:srgbClr val="2B2B2B"/>
                </a:solidFill>
                <a:effectLst/>
                <a:latin typeface="PT Serif" panose="020B0604020202020204" pitchFamily="18" charset="0"/>
              </a:rPr>
              <a:t>    </a:t>
            </a:r>
            <a:r>
              <a:rPr lang="ko-KR" altLang="en-US" b="0" i="0" dirty="0">
                <a:effectLst/>
                <a:latin typeface="PT Serif" panose="020B0604020202020204" pitchFamily="18" charset="0"/>
              </a:rPr>
              <a:t>사회 안정과 공공의 가치 공유에 중점</a:t>
            </a:r>
            <a:r>
              <a:rPr lang="en-US" altLang="ko-KR" b="0" i="0" dirty="0">
                <a:effectLst/>
                <a:latin typeface="PT Serif" panose="020B0604020202020204" pitchFamily="18" charset="0"/>
              </a:rPr>
              <a:t>, </a:t>
            </a:r>
            <a:r>
              <a:rPr lang="ko-KR" altLang="en-US" b="0" i="0" dirty="0">
                <a:effectLst/>
                <a:latin typeface="PT Serif" panose="020A0603040505020204" pitchFamily="18" charset="0"/>
              </a:rPr>
              <a:t>합의와 질서를 강조</a:t>
            </a:r>
            <a:r>
              <a:rPr lang="en-US" altLang="ko-KR" b="0" i="0" dirty="0">
                <a:effectLst/>
                <a:latin typeface="PT Serif" panose="020A0603040505020204" pitchFamily="18" charset="0"/>
              </a:rPr>
              <a:t>,</a:t>
            </a:r>
            <a:r>
              <a:rPr lang="ko-KR" altLang="en-US" b="0" i="0" dirty="0">
                <a:effectLst/>
                <a:latin typeface="PT Serif" panose="020A0603040505020204" pitchFamily="18" charset="0"/>
              </a:rPr>
              <a:t>  사회적인 문제</a:t>
            </a:r>
            <a:r>
              <a:rPr lang="en-US" altLang="ko-KR" b="0" i="0" dirty="0">
                <a:effectLst/>
                <a:latin typeface="PT Serif" panose="020A0603040505020204" pitchFamily="18" charset="0"/>
              </a:rPr>
              <a:t>,</a:t>
            </a:r>
            <a:r>
              <a:rPr lang="ko-KR" altLang="en-US" b="0" i="0" dirty="0">
                <a:effectLst/>
                <a:latin typeface="PT Serif" panose="020A0603040505020204" pitchFamily="18" charset="0"/>
              </a:rPr>
              <a:t>  사회 변화</a:t>
            </a:r>
            <a:endParaRPr lang="en-US" altLang="ko-KR" b="0" i="0" dirty="0">
              <a:effectLst/>
              <a:latin typeface="PT Serif" panose="020A06030405050202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제도주의적 접근법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otoSansKR"/>
              </a:rPr>
              <a:t>세월호 침몰사고를 계기로 분석한 취약했던 정부의 위기관리시스템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국가의 개념</a:t>
            </a:r>
          </a:p>
        </p:txBody>
      </p:sp>
    </p:spTree>
    <p:extLst>
      <p:ext uri="{BB962C8B-B14F-4D97-AF65-F5344CB8AC3E}">
        <p14:creationId xmlns:p14="http://schemas.microsoft.com/office/powerpoint/2010/main" val="426591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1347</Words>
  <Application>Microsoft Office PowerPoint</Application>
  <PresentationFormat>와이드스크린</PresentationFormat>
  <Paragraphs>269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NanumGothicExtraBold</vt:lpstr>
      <vt:lpstr>NotoSansKR</vt:lpstr>
      <vt:lpstr>se-nanumgothic</vt:lpstr>
      <vt:lpstr>THEFACESHOP INKLIPQUID</vt:lpstr>
      <vt:lpstr>맑은 고딕</vt:lpstr>
      <vt:lpstr>맑은고딕</vt:lpstr>
      <vt:lpstr>Arial</vt:lpstr>
      <vt:lpstr>PT Serif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국민대학교 윤수찬</cp:lastModifiedBy>
  <cp:revision>26</cp:revision>
  <dcterms:created xsi:type="dcterms:W3CDTF">2023-01-13T00:38:13Z</dcterms:created>
  <dcterms:modified xsi:type="dcterms:W3CDTF">2023-03-17T00:30:50Z</dcterms:modified>
</cp:coreProperties>
</file>