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5"/>
  </p:sldMasterIdLst>
  <p:notesMasterIdLst>
    <p:notesMasterId r:id="rId34"/>
  </p:notesMasterIdLst>
  <p:handoutMasterIdLst>
    <p:handoutMasterId r:id="rId35"/>
  </p:handoutMasterIdLst>
  <p:sldIdLst>
    <p:sldId id="300" r:id="rId6"/>
    <p:sldId id="301" r:id="rId7"/>
    <p:sldId id="265" r:id="rId8"/>
    <p:sldId id="266" r:id="rId9"/>
    <p:sldId id="267" r:id="rId10"/>
    <p:sldId id="268" r:id="rId11"/>
    <p:sldId id="269" r:id="rId12"/>
    <p:sldId id="270" r:id="rId13"/>
    <p:sldId id="272" r:id="rId14"/>
    <p:sldId id="271" r:id="rId15"/>
    <p:sldId id="302" r:id="rId16"/>
    <p:sldId id="273" r:id="rId17"/>
    <p:sldId id="274" r:id="rId18"/>
    <p:sldId id="275" r:id="rId19"/>
    <p:sldId id="276" r:id="rId20"/>
    <p:sldId id="277" r:id="rId21"/>
    <p:sldId id="278" r:id="rId22"/>
    <p:sldId id="279" r:id="rId23"/>
    <p:sldId id="303" r:id="rId24"/>
    <p:sldId id="293" r:id="rId25"/>
    <p:sldId id="305" r:id="rId26"/>
    <p:sldId id="306" r:id="rId27"/>
    <p:sldId id="307" r:id="rId28"/>
    <p:sldId id="304" r:id="rId29"/>
    <p:sldId id="295" r:id="rId30"/>
    <p:sldId id="296" r:id="rId31"/>
    <p:sldId id="297" r:id="rId32"/>
    <p:sldId id="298" r:id="rId3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C2"/>
    <a:srgbClr val="EF2E24"/>
    <a:srgbClr val="0000A3"/>
    <a:srgbClr val="000000"/>
    <a:srgbClr val="A30000"/>
    <a:srgbClr val="E7EFF7"/>
    <a:srgbClr val="CBDDEF"/>
    <a:srgbClr val="004A78"/>
    <a:srgbClr val="006298"/>
    <a:srgbClr val="FF6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5" autoAdjust="0"/>
    <p:restoredTop sz="94291" autoAdjust="0"/>
  </p:normalViewPr>
  <p:slideViewPr>
    <p:cSldViewPr snapToGrid="0" snapToObjects="1">
      <p:cViewPr varScale="1">
        <p:scale>
          <a:sx n="110" d="100"/>
          <a:sy n="110" d="100"/>
        </p:scale>
        <p:origin x="594" y="114"/>
      </p:cViewPr>
      <p:guideLst>
        <p:guide orient="horz" pos="2160"/>
        <p:guide pos="3840"/>
      </p:guideLst>
    </p:cSldViewPr>
  </p:slideViewPr>
  <p:outlineViewPr>
    <p:cViewPr>
      <p:scale>
        <a:sx n="33" d="100"/>
        <a:sy n="33" d="100"/>
      </p:scale>
      <p:origin x="0" y="-15516"/>
    </p:cViewPr>
  </p:outlineViewPr>
  <p:notesTextViewPr>
    <p:cViewPr>
      <p:scale>
        <a:sx n="20" d="100"/>
        <a:sy n="20" d="100"/>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4/18/2023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3947752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93179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334535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9"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402209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458353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231419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407385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66550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661347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dirty="0"/>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IN" dirty="0"/>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dirty="0"/>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IN" dirty="0"/>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542796"/>
            <a:ext cx="8128000" cy="4763008"/>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25609163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81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656032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79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4342697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292299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2094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5537675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266946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73255795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2" name="Rounded Rectangle 2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308332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014236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0"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37785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9"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79926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22288331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extLst>
      <p:ext uri="{BB962C8B-B14F-4D97-AF65-F5344CB8AC3E}">
        <p14:creationId xmlns:p14="http://schemas.microsoft.com/office/powerpoint/2010/main" val="126637344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21" r:id="rId18"/>
    <p:sldLayoutId id="2147483722" r:id="rId19"/>
    <p:sldLayoutId id="2147483714" r:id="rId20"/>
    <p:sldLayoutId id="2147483725" r:id="rId21"/>
    <p:sldLayoutId id="2147483729" r:id="rId22"/>
    <p:sldLayoutId id="2147483726" r:id="rId23"/>
    <p:sldLayoutId id="2147483718" r:id="rId24"/>
    <p:sldLayoutId id="2147483715" r:id="rId25"/>
    <p:sldLayoutId id="2147483716" r:id="rId26"/>
    <p:sldLayoutId id="2147483719" r:id="rId27"/>
    <p:sldLayoutId id="2147483720" r:id="rId28"/>
    <p:sldLayoutId id="2147483727" r:id="rId29"/>
    <p:sldLayoutId id="2147483728" r:id="rId30"/>
    <p:sldLayoutId id="2147483723" r:id="rId31"/>
    <p:sldLayoutId id="2147483724" r:id="rId32"/>
    <p:sldLayoutId id="2147483713" r:id="rId33"/>
    <p:sldLayoutId id="2147483717" r:id="rId34"/>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9.bin"/><Relationship Id="rId1" Type="http://schemas.openxmlformats.org/officeDocument/2006/relationships/slideLayout" Target="../slideLayouts/slideLayout5.xml"/><Relationship Id="rId5" Type="http://schemas.openxmlformats.org/officeDocument/2006/relationships/image" Target="../media/image23.wmf"/><Relationship Id="rId4" Type="http://schemas.openxmlformats.org/officeDocument/2006/relationships/oleObject" Target="../embeddings/oleObject20.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6.wmf"/><Relationship Id="rId2" Type="http://schemas.openxmlformats.org/officeDocument/2006/relationships/oleObject" Target="../embeddings/oleObject21.bin"/><Relationship Id="rId1" Type="http://schemas.openxmlformats.org/officeDocument/2006/relationships/slideLayout" Target="../slideLayouts/slideLayout5.xml"/><Relationship Id="rId6" Type="http://schemas.openxmlformats.org/officeDocument/2006/relationships/oleObject" Target="../embeddings/oleObject23.bin"/><Relationship Id="rId5" Type="http://schemas.openxmlformats.org/officeDocument/2006/relationships/image" Target="../media/image25.wmf"/><Relationship Id="rId4" Type="http://schemas.openxmlformats.org/officeDocument/2006/relationships/oleObject" Target="../embeddings/oleObject22.bin"/></Relationships>
</file>

<file path=ppt/slides/_rels/slide13.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4.bin"/><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5.bin"/><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6.bin"/><Relationship Id="rId1" Type="http://schemas.openxmlformats.org/officeDocument/2006/relationships/slideLayout" Target="../slideLayouts/slideLayout5.xml"/><Relationship Id="rId5" Type="http://schemas.openxmlformats.org/officeDocument/2006/relationships/image" Target="../media/image30.w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8.bin"/><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wmf"/><Relationship Id="rId4" Type="http://schemas.openxmlformats.org/officeDocument/2006/relationships/oleObject" Target="../embeddings/oleObject29.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34.wmf"/><Relationship Id="rId7" Type="http://schemas.openxmlformats.org/officeDocument/2006/relationships/image" Target="../media/image36.wmf"/><Relationship Id="rId2" Type="http://schemas.openxmlformats.org/officeDocument/2006/relationships/oleObject" Target="../embeddings/oleObject30.bin"/><Relationship Id="rId1" Type="http://schemas.openxmlformats.org/officeDocument/2006/relationships/slideLayout" Target="../slideLayouts/slideLayout5.xml"/><Relationship Id="rId6" Type="http://schemas.openxmlformats.org/officeDocument/2006/relationships/oleObject" Target="../embeddings/oleObject32.bin"/><Relationship Id="rId5" Type="http://schemas.openxmlformats.org/officeDocument/2006/relationships/image" Target="../media/image35.wmf"/><Relationship Id="rId4" Type="http://schemas.openxmlformats.org/officeDocument/2006/relationships/oleObject" Target="../embeddings/oleObject31.bin"/><Relationship Id="rId9" Type="http://schemas.openxmlformats.org/officeDocument/2006/relationships/image" Target="../media/image37.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0.wmf"/><Relationship Id="rId12" Type="http://schemas.openxmlformats.org/officeDocument/2006/relationships/oleObject" Target="../embeddings/oleObject39.bin"/><Relationship Id="rId2" Type="http://schemas.openxmlformats.org/officeDocument/2006/relationships/oleObject" Target="../embeddings/oleObject34.bin"/><Relationship Id="rId1" Type="http://schemas.openxmlformats.org/officeDocument/2006/relationships/slideLayout" Target="../slideLayouts/slideLayout6.xml"/><Relationship Id="rId6" Type="http://schemas.openxmlformats.org/officeDocument/2006/relationships/oleObject" Target="../embeddings/oleObject36.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41.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5.wmf"/><Relationship Id="rId7" Type="http://schemas.openxmlformats.org/officeDocument/2006/relationships/image" Target="../media/image48.emf"/><Relationship Id="rId2" Type="http://schemas.openxmlformats.org/officeDocument/2006/relationships/oleObject" Target="../embeddings/oleObject40.bin"/><Relationship Id="rId1" Type="http://schemas.openxmlformats.org/officeDocument/2006/relationships/slideLayout" Target="../slideLayouts/slideLayout6.xml"/><Relationship Id="rId6" Type="http://schemas.openxmlformats.org/officeDocument/2006/relationships/image" Target="../media/image47.wmf"/><Relationship Id="rId5" Type="http://schemas.openxmlformats.org/officeDocument/2006/relationships/oleObject" Target="../embeddings/oleObject41.bin"/><Relationship Id="rId10" Type="http://schemas.openxmlformats.org/officeDocument/2006/relationships/image" Target="../media/image50.wmf"/><Relationship Id="rId4" Type="http://schemas.openxmlformats.org/officeDocument/2006/relationships/image" Target="../media/image46.emf"/><Relationship Id="rId9" Type="http://schemas.openxmlformats.org/officeDocument/2006/relationships/oleObject" Target="../embeddings/oleObject4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1.wmf"/><Relationship Id="rId7" Type="http://schemas.openxmlformats.org/officeDocument/2006/relationships/image" Target="../media/image53.wmf"/><Relationship Id="rId2" Type="http://schemas.openxmlformats.org/officeDocument/2006/relationships/oleObject" Target="../embeddings/oleObject43.bin"/><Relationship Id="rId1" Type="http://schemas.openxmlformats.org/officeDocument/2006/relationships/slideLayout" Target="../slideLayouts/slideLayout5.xml"/><Relationship Id="rId6" Type="http://schemas.openxmlformats.org/officeDocument/2006/relationships/oleObject" Target="../embeddings/oleObject45.bin"/><Relationship Id="rId5" Type="http://schemas.openxmlformats.org/officeDocument/2006/relationships/image" Target="../media/image52.wmf"/><Relationship Id="rId4" Type="http://schemas.openxmlformats.org/officeDocument/2006/relationships/oleObject" Target="../embeddings/oleObject44.bin"/></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oleObject" Target="../embeddings/oleObject46.bin"/><Relationship Id="rId1" Type="http://schemas.openxmlformats.org/officeDocument/2006/relationships/slideLayout" Target="../slideLayouts/slideLayout4.xml"/><Relationship Id="rId5" Type="http://schemas.openxmlformats.org/officeDocument/2006/relationships/image" Target="../media/image56.wmf"/><Relationship Id="rId4" Type="http://schemas.openxmlformats.org/officeDocument/2006/relationships/oleObject" Target="../embeddings/oleObject47.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image" Target="../media/image57.png"/><Relationship Id="rId1" Type="http://schemas.openxmlformats.org/officeDocument/2006/relationships/slideLayout" Target="../slideLayouts/slideLayout5.xml"/><Relationship Id="rId4" Type="http://schemas.openxmlformats.org/officeDocument/2006/relationships/image" Target="../media/image58.wmf"/></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4.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5.xml"/><Relationship Id="rId6" Type="http://schemas.openxmlformats.org/officeDocument/2006/relationships/oleObject" Target="../embeddings/oleObject5.bin"/><Relationship Id="rId5" Type="http://schemas.openxmlformats.org/officeDocument/2006/relationships/image" Target="../media/image7.wmf"/><Relationship Id="rId4" Type="http://schemas.openxmlformats.org/officeDocument/2006/relationships/oleObject" Target="../embeddings/oleObject4.bin"/><Relationship Id="rId9" Type="http://schemas.openxmlformats.org/officeDocument/2006/relationships/image" Target="../media/image9.wmf"/></Relationships>
</file>

<file path=ppt/slides/_rels/slide5.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7.bin"/><Relationship Id="rId1" Type="http://schemas.openxmlformats.org/officeDocument/2006/relationships/slideLayout" Target="../slideLayouts/slideLayout5.xml"/><Relationship Id="rId6" Type="http://schemas.openxmlformats.org/officeDocument/2006/relationships/oleObject" Target="../embeddings/oleObject9.bin"/><Relationship Id="rId5" Type="http://schemas.openxmlformats.org/officeDocument/2006/relationships/image" Target="../media/image11.wmf"/><Relationship Id="rId4"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10.bin"/><Relationship Id="rId1" Type="http://schemas.openxmlformats.org/officeDocument/2006/relationships/slideLayout" Target="../slideLayouts/slideLayout6.xml"/><Relationship Id="rId6" Type="http://schemas.openxmlformats.org/officeDocument/2006/relationships/oleObject" Target="../embeddings/oleObject12.bin"/><Relationship Id="rId5" Type="http://schemas.openxmlformats.org/officeDocument/2006/relationships/image" Target="../media/image14.wmf"/><Relationship Id="rId4" Type="http://schemas.openxmlformats.org/officeDocument/2006/relationships/oleObject" Target="../embeddings/oleObject11.bin"/><Relationship Id="rId9" Type="http://schemas.openxmlformats.org/officeDocument/2006/relationships/image" Target="../media/image16.wmf"/></Relationships>
</file>

<file path=ppt/slides/_rels/slide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4.bin"/><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5.bin"/><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16.bin"/><Relationship Id="rId1" Type="http://schemas.openxmlformats.org/officeDocument/2006/relationships/slideLayout" Target="../slideLayouts/slideLayout6.xml"/><Relationship Id="rId6" Type="http://schemas.openxmlformats.org/officeDocument/2006/relationships/oleObject" Target="../embeddings/oleObject18.bin"/><Relationship Id="rId5" Type="http://schemas.openxmlformats.org/officeDocument/2006/relationships/image" Target="../media/image20.wmf"/><Relationship Id="rId4" Type="http://schemas.openxmlformats.org/officeDocument/2006/relationships/oleObject" Target="../embeddings/oleObject1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ko-KR" altLang="en-US" dirty="0"/>
              <a:t>보충</a:t>
            </a:r>
            <a:endParaRPr lang="en-IN" dirty="0"/>
          </a:p>
        </p:txBody>
      </p:sp>
      <p:sp>
        <p:nvSpPr>
          <p:cNvPr id="4" name="Text Placeholder 3"/>
          <p:cNvSpPr>
            <a:spLocks noGrp="1"/>
          </p:cNvSpPr>
          <p:nvPr>
            <p:ph type="body" sz="quarter" idx="11"/>
          </p:nvPr>
        </p:nvSpPr>
        <p:spPr/>
        <p:txBody>
          <a:bodyPr/>
          <a:lstStyle/>
          <a:p>
            <a:r>
              <a:rPr lang="en-IN" dirty="0"/>
              <a:t>Taylor and Maclaurin Series</a:t>
            </a:r>
          </a:p>
        </p:txBody>
      </p:sp>
      <p:sp>
        <p:nvSpPr>
          <p:cNvPr id="8"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300503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B473-DDF6-40B0-8E77-66C4A9872C29}"/>
              </a:ext>
            </a:extLst>
          </p:cNvPr>
          <p:cNvSpPr>
            <a:spLocks noGrp="1"/>
          </p:cNvSpPr>
          <p:nvPr>
            <p:ph type="title"/>
          </p:nvPr>
        </p:nvSpPr>
        <p:spPr>
          <a:xfrm>
            <a:off x="838200" y="384048"/>
            <a:ext cx="10515600" cy="672105"/>
          </a:xfrm>
        </p:spPr>
        <p:txBody>
          <a:bodyPr/>
          <a:lstStyle/>
          <a:p>
            <a:r>
              <a:rPr lang="en-US" altLang="en-US" dirty="0"/>
              <a:t>Example 2 – Solution</a:t>
            </a:r>
            <a:endParaRPr lang="en-US" sz="2400" b="0" dirty="0"/>
          </a:p>
        </p:txBody>
      </p:sp>
      <p:sp>
        <p:nvSpPr>
          <p:cNvPr id="3" name="Content Placeholder 2">
            <a:extLst>
              <a:ext uri="{FF2B5EF4-FFF2-40B4-BE49-F238E27FC236}">
                <a16:creationId xmlns:a16="http://schemas.microsoft.com/office/drawing/2014/main" id="{983FE812-62FF-407C-95AD-4B47E6012D84}"/>
              </a:ext>
            </a:extLst>
          </p:cNvPr>
          <p:cNvSpPr>
            <a:spLocks noGrp="1"/>
          </p:cNvSpPr>
          <p:nvPr>
            <p:ph sz="quarter" idx="23"/>
          </p:nvPr>
        </p:nvSpPr>
        <p:spPr>
          <a:xfrm>
            <a:off x="736600" y="1289049"/>
            <a:ext cx="5487219" cy="382733"/>
          </a:xfrm>
        </p:spPr>
        <p:txBody>
          <a:bodyPr/>
          <a:lstStyle/>
          <a:p>
            <a:pPr>
              <a:lnSpc>
                <a:spcPct val="100000"/>
              </a:lnSpc>
            </a:pPr>
            <a:r>
              <a:rPr lang="en-US" altLang="en-US" dirty="0"/>
              <a:t>To find the radius of convergence we let</a:t>
            </a:r>
            <a:endParaRPr lang="en-US" dirty="0"/>
          </a:p>
        </p:txBody>
      </p:sp>
      <p:graphicFrame>
        <p:nvGraphicFramePr>
          <p:cNvPr id="27" name="Content Placeholder 26" descr="a_n = (x^n)∕(factorial n).">
            <a:extLst>
              <a:ext uri="{FF2B5EF4-FFF2-40B4-BE49-F238E27FC236}">
                <a16:creationId xmlns:a16="http://schemas.microsoft.com/office/drawing/2014/main" id="{4CF46ED4-368F-49E9-B557-8F84F5282C79}"/>
              </a:ext>
            </a:extLst>
          </p:cNvPr>
          <p:cNvGraphicFramePr>
            <a:graphicFrameLocks noGrp="1" noChangeAspect="1"/>
          </p:cNvGraphicFramePr>
          <p:nvPr>
            <p:ph sz="quarter" idx="24"/>
            <p:extLst>
              <p:ext uri="{D42A27DB-BD31-4B8C-83A1-F6EECF244321}">
                <p14:modId xmlns:p14="http://schemas.microsoft.com/office/powerpoint/2010/main" val="517744370"/>
              </p:ext>
            </p:extLst>
          </p:nvPr>
        </p:nvGraphicFramePr>
        <p:xfrm>
          <a:off x="6178501" y="1107590"/>
          <a:ext cx="1037647" cy="711488"/>
        </p:xfrm>
        <a:graphic>
          <a:graphicData uri="http://schemas.openxmlformats.org/presentationml/2006/ole">
            <mc:AlternateContent xmlns:mc="http://schemas.openxmlformats.org/markup-compatibility/2006">
              <mc:Choice xmlns:v="urn:schemas-microsoft-com:vml" Requires="v">
                <p:oleObj name="Equation" r:id="rId2" imgW="1130040" imgH="774360" progId="Equation.DSMT4">
                  <p:embed/>
                </p:oleObj>
              </mc:Choice>
              <mc:Fallback>
                <p:oleObj name="Equation" r:id="rId2" imgW="1130040" imgH="774360" progId="Equation.DSMT4">
                  <p:embed/>
                  <p:pic>
                    <p:nvPicPr>
                      <p:cNvPr id="26" name="Object 25">
                        <a:extLst>
                          <a:ext uri="{FF2B5EF4-FFF2-40B4-BE49-F238E27FC236}">
                            <a16:creationId xmlns:a16="http://schemas.microsoft.com/office/drawing/2014/main" id="{663A8DDC-8C09-47A9-B304-A4BB9E950F2B}"/>
                          </a:ext>
                        </a:extLst>
                      </p:cNvPr>
                      <p:cNvPicPr/>
                      <p:nvPr/>
                    </p:nvPicPr>
                    <p:blipFill>
                      <a:blip r:embed="rId3"/>
                      <a:stretch>
                        <a:fillRect/>
                      </a:stretch>
                    </p:blipFill>
                    <p:spPr>
                      <a:xfrm>
                        <a:off x="6178501" y="1107590"/>
                        <a:ext cx="1037647" cy="711488"/>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9C6E9AEB-0C9E-4695-98A9-629EE3065832}"/>
              </a:ext>
            </a:extLst>
          </p:cNvPr>
          <p:cNvSpPr>
            <a:spLocks noGrp="1"/>
          </p:cNvSpPr>
          <p:nvPr>
            <p:ph sz="quarter" idx="25"/>
          </p:nvPr>
        </p:nvSpPr>
        <p:spPr>
          <a:xfrm>
            <a:off x="736600" y="2324099"/>
            <a:ext cx="767735" cy="382155"/>
          </a:xfrm>
        </p:spPr>
        <p:txBody>
          <a:bodyPr/>
          <a:lstStyle/>
          <a:p>
            <a:pPr>
              <a:lnSpc>
                <a:spcPct val="100000"/>
              </a:lnSpc>
            </a:pPr>
            <a:r>
              <a:rPr lang="en-US" altLang="en-US" dirty="0"/>
              <a:t>Then</a:t>
            </a:r>
          </a:p>
        </p:txBody>
      </p:sp>
      <p:graphicFrame>
        <p:nvGraphicFramePr>
          <p:cNvPr id="29" name="Content Placeholder 28" descr="abs((a_n+1∕a_n)) = abs((((x^(n + 1))∕ factorial (n + 1)) * (factorial n∕x^n)) = (abs(x)∕(n + 1)) right arrow 0 &lt; 1">
            <a:extLst>
              <a:ext uri="{FF2B5EF4-FFF2-40B4-BE49-F238E27FC236}">
                <a16:creationId xmlns:a16="http://schemas.microsoft.com/office/drawing/2014/main" id="{48FD5C27-3BEE-48D8-9DA4-4B91DD368E3B}"/>
              </a:ext>
            </a:extLst>
          </p:cNvPr>
          <p:cNvGraphicFramePr>
            <a:graphicFrameLocks noGrp="1" noChangeAspect="1"/>
          </p:cNvGraphicFramePr>
          <p:nvPr>
            <p:ph sz="quarter" idx="26"/>
            <p:extLst>
              <p:ext uri="{D42A27DB-BD31-4B8C-83A1-F6EECF244321}">
                <p14:modId xmlns:p14="http://schemas.microsoft.com/office/powerpoint/2010/main" val="1324183415"/>
              </p:ext>
            </p:extLst>
          </p:nvPr>
        </p:nvGraphicFramePr>
        <p:xfrm>
          <a:off x="3866276" y="3041400"/>
          <a:ext cx="4457861" cy="946639"/>
        </p:xfrm>
        <a:graphic>
          <a:graphicData uri="http://schemas.openxmlformats.org/presentationml/2006/ole">
            <mc:AlternateContent xmlns:mc="http://schemas.openxmlformats.org/markup-compatibility/2006">
              <mc:Choice xmlns:v="urn:schemas-microsoft-com:vml" Requires="v">
                <p:oleObj name="Equation" r:id="rId4" imgW="4546440" imgH="965160" progId="Equation.DSMT4">
                  <p:embed/>
                </p:oleObj>
              </mc:Choice>
              <mc:Fallback>
                <p:oleObj name="Equation" r:id="rId4" imgW="4546440" imgH="965160" progId="Equation.DSMT4">
                  <p:embed/>
                  <p:pic>
                    <p:nvPicPr>
                      <p:cNvPr id="28" name="Object 27">
                        <a:extLst>
                          <a:ext uri="{FF2B5EF4-FFF2-40B4-BE49-F238E27FC236}">
                            <a16:creationId xmlns:a16="http://schemas.microsoft.com/office/drawing/2014/main" id="{673E240B-C7D8-4C6B-A3CC-D9631848B284}"/>
                          </a:ext>
                        </a:extLst>
                      </p:cNvPr>
                      <p:cNvPicPr/>
                      <p:nvPr/>
                    </p:nvPicPr>
                    <p:blipFill>
                      <a:blip r:embed="rId5"/>
                      <a:stretch>
                        <a:fillRect/>
                      </a:stretch>
                    </p:blipFill>
                    <p:spPr>
                      <a:xfrm>
                        <a:off x="3866276" y="3041400"/>
                        <a:ext cx="4457861" cy="946639"/>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7739537F-5A0B-4601-A1F6-508565E1EEB8}"/>
              </a:ext>
            </a:extLst>
          </p:cNvPr>
          <p:cNvSpPr>
            <a:spLocks noGrp="1"/>
          </p:cNvSpPr>
          <p:nvPr>
            <p:ph sz="quarter" idx="27"/>
          </p:nvPr>
        </p:nvSpPr>
        <p:spPr>
          <a:xfrm>
            <a:off x="736600" y="4540274"/>
            <a:ext cx="10718800" cy="815499"/>
          </a:xfrm>
        </p:spPr>
        <p:txBody>
          <a:bodyPr/>
          <a:lstStyle/>
          <a:p>
            <a:pPr>
              <a:lnSpc>
                <a:spcPct val="100000"/>
              </a:lnSpc>
            </a:pPr>
            <a:r>
              <a:rPr lang="en-US" altLang="en-US" dirty="0"/>
              <a:t>so, by the Ratio Test, the series converges for all </a:t>
            </a:r>
            <a:r>
              <a:rPr lang="en-US" altLang="en-US" i="1" dirty="0"/>
              <a:t>x</a:t>
            </a:r>
            <a:r>
              <a:rPr lang="en-US" altLang="en-US" dirty="0"/>
              <a:t> and the radius of convergence is </a:t>
            </a:r>
            <a:r>
              <a:rPr lang="en-US" altLang="en-US" i="1" dirty="0"/>
              <a:t>R </a:t>
            </a:r>
            <a:r>
              <a:rPr lang="en-US" altLang="en-US" dirty="0"/>
              <a:t>= ∞.</a:t>
            </a:r>
          </a:p>
        </p:txBody>
      </p:sp>
    </p:spTree>
    <p:extLst>
      <p:ext uri="{BB962C8B-B14F-4D97-AF65-F5344CB8AC3E}">
        <p14:creationId xmlns:p14="http://schemas.microsoft.com/office/powerpoint/2010/main" val="3093061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When Is a Function Represented by Its Taylor Series?</a:t>
            </a:r>
          </a:p>
        </p:txBody>
      </p:sp>
    </p:spTree>
    <p:extLst>
      <p:ext uri="{BB962C8B-B14F-4D97-AF65-F5344CB8AC3E}">
        <p14:creationId xmlns:p14="http://schemas.microsoft.com/office/powerpoint/2010/main" val="1960096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A982-32BF-4A09-AB81-E16CFB492D3F}"/>
              </a:ext>
            </a:extLst>
          </p:cNvPr>
          <p:cNvSpPr>
            <a:spLocks noGrp="1"/>
          </p:cNvSpPr>
          <p:nvPr>
            <p:ph type="title"/>
          </p:nvPr>
        </p:nvSpPr>
        <p:spPr>
          <a:xfrm>
            <a:off x="838200" y="384048"/>
            <a:ext cx="10515600" cy="672105"/>
          </a:xfrm>
        </p:spPr>
        <p:txBody>
          <a:bodyPr anchor="ctr"/>
          <a:lstStyle/>
          <a:p>
            <a:pPr>
              <a:lnSpc>
                <a:spcPct val="50000"/>
              </a:lnSpc>
            </a:pPr>
            <a:r>
              <a:rPr lang="en-IN" sz="2900" dirty="0"/>
              <a:t>When Is a Function Represented by Its Taylor Series? (1 of 12)</a:t>
            </a:r>
            <a:endParaRPr lang="en-US" sz="2900" dirty="0"/>
          </a:p>
        </p:txBody>
      </p:sp>
      <p:sp>
        <p:nvSpPr>
          <p:cNvPr id="3" name="Content Placeholder 2">
            <a:extLst>
              <a:ext uri="{FF2B5EF4-FFF2-40B4-BE49-F238E27FC236}">
                <a16:creationId xmlns:a16="http://schemas.microsoft.com/office/drawing/2014/main" id="{506E00F2-E457-493F-8A73-DF6909DBB657}"/>
              </a:ext>
            </a:extLst>
          </p:cNvPr>
          <p:cNvSpPr>
            <a:spLocks noGrp="1"/>
          </p:cNvSpPr>
          <p:nvPr>
            <p:ph sz="quarter" idx="23"/>
          </p:nvPr>
        </p:nvSpPr>
        <p:spPr>
          <a:xfrm>
            <a:off x="736600" y="1289049"/>
            <a:ext cx="9439787" cy="348687"/>
          </a:xfrm>
        </p:spPr>
        <p:txBody>
          <a:bodyPr/>
          <a:lstStyle/>
          <a:p>
            <a:pPr>
              <a:lnSpc>
                <a:spcPct val="100000"/>
              </a:lnSpc>
            </a:pPr>
            <a:r>
              <a:rPr lang="en-IN" dirty="0"/>
              <a:t>From Theorem 5 and Example 2 we can conclude that </a:t>
            </a:r>
            <a:r>
              <a:rPr lang="en-IN" i="1" dirty="0"/>
              <a:t>if we know </a:t>
            </a:r>
            <a:r>
              <a:rPr lang="en-IN" dirty="0"/>
              <a:t>that</a:t>
            </a:r>
            <a:endParaRPr lang="en-US" dirty="0"/>
          </a:p>
        </p:txBody>
      </p:sp>
      <p:graphicFrame>
        <p:nvGraphicFramePr>
          <p:cNvPr id="12" name="Content Placeholder 11" descr="e^x">
            <a:extLst>
              <a:ext uri="{FF2B5EF4-FFF2-40B4-BE49-F238E27FC236}">
                <a16:creationId xmlns:a16="http://schemas.microsoft.com/office/drawing/2014/main" id="{9AD2E542-692B-4BB0-B1CE-BC4F224D77BF}"/>
              </a:ext>
            </a:extLst>
          </p:cNvPr>
          <p:cNvGraphicFramePr>
            <a:graphicFrameLocks noGrp="1" noChangeAspect="1"/>
          </p:cNvGraphicFramePr>
          <p:nvPr>
            <p:ph sz="quarter" idx="24"/>
            <p:extLst>
              <p:ext uri="{D42A27DB-BD31-4B8C-83A1-F6EECF244321}">
                <p14:modId xmlns:p14="http://schemas.microsoft.com/office/powerpoint/2010/main" val="515835118"/>
              </p:ext>
            </p:extLst>
          </p:nvPr>
        </p:nvGraphicFramePr>
        <p:xfrm>
          <a:off x="10231664" y="1225777"/>
          <a:ext cx="363538" cy="392112"/>
        </p:xfrm>
        <a:graphic>
          <a:graphicData uri="http://schemas.openxmlformats.org/presentationml/2006/ole">
            <mc:AlternateContent xmlns:mc="http://schemas.openxmlformats.org/markup-compatibility/2006">
              <mc:Choice xmlns:v="urn:schemas-microsoft-com:vml" Requires="v">
                <p:oleObj name="Equation" r:id="rId2" imgW="330120" imgH="355320" progId="Equation.DSMT4">
                  <p:embed/>
                </p:oleObj>
              </mc:Choice>
              <mc:Fallback>
                <p:oleObj name="Equation" r:id="rId2" imgW="330120" imgH="355320" progId="Equation.DSMT4">
                  <p:embed/>
                  <p:pic>
                    <p:nvPicPr>
                      <p:cNvPr id="11" name="Object 10">
                        <a:extLst>
                          <a:ext uri="{FF2B5EF4-FFF2-40B4-BE49-F238E27FC236}">
                            <a16:creationId xmlns:a16="http://schemas.microsoft.com/office/drawing/2014/main" id="{9668D4E3-3B85-40A9-8927-1EC671090DFD}"/>
                          </a:ext>
                        </a:extLst>
                      </p:cNvPr>
                      <p:cNvPicPr/>
                      <p:nvPr/>
                    </p:nvPicPr>
                    <p:blipFill>
                      <a:blip r:embed="rId3"/>
                      <a:stretch>
                        <a:fillRect/>
                      </a:stretch>
                    </p:blipFill>
                    <p:spPr>
                      <a:xfrm>
                        <a:off x="10231664" y="1225777"/>
                        <a:ext cx="363538" cy="39211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CF2D7174-C223-442F-AA1C-2591CEEA8A57}"/>
              </a:ext>
            </a:extLst>
          </p:cNvPr>
          <p:cNvSpPr>
            <a:spLocks noGrp="1"/>
          </p:cNvSpPr>
          <p:nvPr>
            <p:ph sz="quarter" idx="25"/>
          </p:nvPr>
        </p:nvSpPr>
        <p:spPr>
          <a:xfrm>
            <a:off x="740663" y="1696536"/>
            <a:ext cx="10613137" cy="863755"/>
          </a:xfrm>
        </p:spPr>
        <p:txBody>
          <a:bodyPr/>
          <a:lstStyle/>
          <a:p>
            <a:pPr>
              <a:lnSpc>
                <a:spcPct val="100000"/>
              </a:lnSpc>
            </a:pPr>
            <a:r>
              <a:rPr lang="en-US" altLang="en-US" dirty="0"/>
              <a:t>has a power series </a:t>
            </a:r>
            <a:r>
              <a:rPr lang="en-IN" dirty="0"/>
              <a:t>representation </a:t>
            </a:r>
            <a:r>
              <a:rPr lang="en-US" altLang="en-US" dirty="0"/>
              <a:t>at 0, then </a:t>
            </a:r>
            <a:r>
              <a:rPr lang="en-IN" dirty="0"/>
              <a:t>this power series must be its Maclaurin series</a:t>
            </a:r>
            <a:endParaRPr lang="en-US" dirty="0"/>
          </a:p>
        </p:txBody>
      </p:sp>
      <p:graphicFrame>
        <p:nvGraphicFramePr>
          <p:cNvPr id="14" name="Content Placeholder 13" descr="(e^x) = sum_(n=0)^(infinity)((x^n)∕factorial n)">
            <a:extLst>
              <a:ext uri="{FF2B5EF4-FFF2-40B4-BE49-F238E27FC236}">
                <a16:creationId xmlns:a16="http://schemas.microsoft.com/office/drawing/2014/main" id="{BA5DF12E-2E46-4F11-8DF0-5333CC7DA07C}"/>
              </a:ext>
            </a:extLst>
          </p:cNvPr>
          <p:cNvGraphicFramePr>
            <a:graphicFrameLocks noGrp="1" noChangeAspect="1"/>
          </p:cNvGraphicFramePr>
          <p:nvPr>
            <p:ph sz="quarter" idx="26"/>
            <p:extLst>
              <p:ext uri="{D42A27DB-BD31-4B8C-83A1-F6EECF244321}">
                <p14:modId xmlns:p14="http://schemas.microsoft.com/office/powerpoint/2010/main" val="1144442832"/>
              </p:ext>
            </p:extLst>
          </p:nvPr>
        </p:nvGraphicFramePr>
        <p:xfrm>
          <a:off x="4689475" y="2638938"/>
          <a:ext cx="1619250" cy="946150"/>
        </p:xfrm>
        <a:graphic>
          <a:graphicData uri="http://schemas.openxmlformats.org/presentationml/2006/ole">
            <mc:AlternateContent xmlns:mc="http://schemas.openxmlformats.org/markup-compatibility/2006">
              <mc:Choice xmlns:v="urn:schemas-microsoft-com:vml" Requires="v">
                <p:oleObj name="Equation" r:id="rId4" imgW="1434960" imgH="838080" progId="Equation.DSMT4">
                  <p:embed/>
                </p:oleObj>
              </mc:Choice>
              <mc:Fallback>
                <p:oleObj name="Equation" r:id="rId4" imgW="1434960" imgH="838080" progId="Equation.DSMT4">
                  <p:embed/>
                  <p:pic>
                    <p:nvPicPr>
                      <p:cNvPr id="13" name="Object 12">
                        <a:extLst>
                          <a:ext uri="{FF2B5EF4-FFF2-40B4-BE49-F238E27FC236}">
                            <a16:creationId xmlns:a16="http://schemas.microsoft.com/office/drawing/2014/main" id="{6DC91E82-CB61-4128-8992-17EEF6E6E769}"/>
                          </a:ext>
                        </a:extLst>
                      </p:cNvPr>
                      <p:cNvPicPr/>
                      <p:nvPr/>
                    </p:nvPicPr>
                    <p:blipFill>
                      <a:blip r:embed="rId5"/>
                      <a:stretch>
                        <a:fillRect/>
                      </a:stretch>
                    </p:blipFill>
                    <p:spPr>
                      <a:xfrm>
                        <a:off x="4689475" y="2638938"/>
                        <a:ext cx="1619250" cy="94615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7415536D-A66E-4EDA-B90D-FF7617F6EC58}"/>
              </a:ext>
            </a:extLst>
          </p:cNvPr>
          <p:cNvSpPr>
            <a:spLocks noGrp="1"/>
          </p:cNvSpPr>
          <p:nvPr>
            <p:ph sz="quarter" idx="27"/>
          </p:nvPr>
        </p:nvSpPr>
        <p:spPr>
          <a:xfrm>
            <a:off x="736600" y="4112975"/>
            <a:ext cx="4764548" cy="326373"/>
          </a:xfrm>
        </p:spPr>
        <p:txBody>
          <a:bodyPr/>
          <a:lstStyle/>
          <a:p>
            <a:r>
              <a:rPr lang="en-US" altLang="en-US" dirty="0"/>
              <a:t>So how can we determine whether</a:t>
            </a:r>
            <a:endParaRPr lang="en-US" dirty="0"/>
          </a:p>
        </p:txBody>
      </p:sp>
      <p:graphicFrame>
        <p:nvGraphicFramePr>
          <p:cNvPr id="16" name="Content Placeholder 15" descr="e^x">
            <a:extLst>
              <a:ext uri="{FF2B5EF4-FFF2-40B4-BE49-F238E27FC236}">
                <a16:creationId xmlns:a16="http://schemas.microsoft.com/office/drawing/2014/main" id="{D0213279-E232-4ABE-99AF-909BACA11323}"/>
              </a:ext>
            </a:extLst>
          </p:cNvPr>
          <p:cNvGraphicFramePr>
            <a:graphicFrameLocks noGrp="1" noChangeAspect="1"/>
          </p:cNvGraphicFramePr>
          <p:nvPr>
            <p:ph sz="quarter" idx="28"/>
            <p:extLst>
              <p:ext uri="{D42A27DB-BD31-4B8C-83A1-F6EECF244321}">
                <p14:modId xmlns:p14="http://schemas.microsoft.com/office/powerpoint/2010/main" val="874478167"/>
              </p:ext>
            </p:extLst>
          </p:nvPr>
        </p:nvGraphicFramePr>
        <p:xfrm>
          <a:off x="5499100" y="4030887"/>
          <a:ext cx="361950" cy="390525"/>
        </p:xfrm>
        <a:graphic>
          <a:graphicData uri="http://schemas.openxmlformats.org/presentationml/2006/ole">
            <mc:AlternateContent xmlns:mc="http://schemas.openxmlformats.org/markup-compatibility/2006">
              <mc:Choice xmlns:v="urn:schemas-microsoft-com:vml" Requires="v">
                <p:oleObj name="Equation" r:id="rId6" imgW="330120" imgH="355320" progId="Equation.DSMT4">
                  <p:embed/>
                </p:oleObj>
              </mc:Choice>
              <mc:Fallback>
                <p:oleObj name="Equation" r:id="rId6" imgW="330120" imgH="355320" progId="Equation.DSMT4">
                  <p:embed/>
                  <p:pic>
                    <p:nvPicPr>
                      <p:cNvPr id="15" name="Object 14">
                        <a:extLst>
                          <a:ext uri="{FF2B5EF4-FFF2-40B4-BE49-F238E27FC236}">
                            <a16:creationId xmlns:a16="http://schemas.microsoft.com/office/drawing/2014/main" id="{0326BBA4-99EE-4D7D-9131-E5C89A0A99FF}"/>
                          </a:ext>
                        </a:extLst>
                      </p:cNvPr>
                      <p:cNvPicPr/>
                      <p:nvPr/>
                    </p:nvPicPr>
                    <p:blipFill>
                      <a:blip r:embed="rId7"/>
                      <a:stretch>
                        <a:fillRect/>
                      </a:stretch>
                    </p:blipFill>
                    <p:spPr>
                      <a:xfrm>
                        <a:off x="5499100" y="4030887"/>
                        <a:ext cx="361950" cy="390525"/>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82C31FB0-78BF-4945-A806-DF97F7187FD0}"/>
              </a:ext>
            </a:extLst>
          </p:cNvPr>
          <p:cNvSpPr>
            <a:spLocks noGrp="1"/>
          </p:cNvSpPr>
          <p:nvPr>
            <p:ph sz="quarter" idx="29"/>
          </p:nvPr>
        </p:nvSpPr>
        <p:spPr>
          <a:xfrm>
            <a:off x="5893605" y="4127393"/>
            <a:ext cx="5810950" cy="331791"/>
          </a:xfrm>
        </p:spPr>
        <p:txBody>
          <a:bodyPr/>
          <a:lstStyle/>
          <a:p>
            <a:r>
              <a:rPr lang="en-US" altLang="en-US" i="1" dirty="0"/>
              <a:t>does </a:t>
            </a:r>
            <a:r>
              <a:rPr lang="en-US" altLang="en-US" dirty="0"/>
              <a:t>have a power series representation?</a:t>
            </a:r>
            <a:endParaRPr lang="en-US" altLang="en-US" sz="1200" dirty="0"/>
          </a:p>
        </p:txBody>
      </p:sp>
    </p:spTree>
    <p:extLst>
      <p:ext uri="{BB962C8B-B14F-4D97-AF65-F5344CB8AC3E}">
        <p14:creationId xmlns:p14="http://schemas.microsoft.com/office/powerpoint/2010/main" val="1354526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51FE-9E71-49AF-A22A-B92BD02FAA99}"/>
              </a:ext>
            </a:extLst>
          </p:cNvPr>
          <p:cNvSpPr>
            <a:spLocks noGrp="1"/>
          </p:cNvSpPr>
          <p:nvPr>
            <p:ph type="title"/>
          </p:nvPr>
        </p:nvSpPr>
        <p:spPr>
          <a:xfrm>
            <a:off x="838200" y="384048"/>
            <a:ext cx="10515600" cy="672105"/>
          </a:xfrm>
        </p:spPr>
        <p:txBody>
          <a:bodyPr anchor="ctr"/>
          <a:lstStyle/>
          <a:p>
            <a:pPr>
              <a:lnSpc>
                <a:spcPct val="50000"/>
              </a:lnSpc>
            </a:pPr>
            <a:r>
              <a:rPr lang="en-IN" sz="2900" dirty="0"/>
              <a:t>When Is a Function Represented by Its Taylor Series? (2 of 12)</a:t>
            </a:r>
            <a:endParaRPr lang="en-US" sz="2900" dirty="0"/>
          </a:p>
        </p:txBody>
      </p:sp>
      <p:sp>
        <p:nvSpPr>
          <p:cNvPr id="3" name="Content Placeholder 2">
            <a:extLst>
              <a:ext uri="{FF2B5EF4-FFF2-40B4-BE49-F238E27FC236}">
                <a16:creationId xmlns:a16="http://schemas.microsoft.com/office/drawing/2014/main" id="{F7EFE556-FF00-4387-A02A-35B62AB7B7FA}"/>
              </a:ext>
            </a:extLst>
          </p:cNvPr>
          <p:cNvSpPr>
            <a:spLocks noGrp="1"/>
          </p:cNvSpPr>
          <p:nvPr>
            <p:ph sz="quarter" idx="23"/>
          </p:nvPr>
        </p:nvSpPr>
        <p:spPr>
          <a:xfrm>
            <a:off x="736600" y="1289050"/>
            <a:ext cx="10718800" cy="1584780"/>
          </a:xfrm>
        </p:spPr>
        <p:txBody>
          <a:bodyPr/>
          <a:lstStyle/>
          <a:p>
            <a:pPr>
              <a:lnSpc>
                <a:spcPct val="100000"/>
              </a:lnSpc>
            </a:pPr>
            <a:r>
              <a:rPr lang="en-US" altLang="en-US" dirty="0"/>
              <a:t>Let’s investigate the more general question: under what circumstances is a function equal to the sum of its Taylor series?</a:t>
            </a:r>
          </a:p>
          <a:p>
            <a:pPr>
              <a:lnSpc>
                <a:spcPct val="100000"/>
              </a:lnSpc>
            </a:pPr>
            <a:endParaRPr lang="en-US" altLang="en-US" sz="1000" dirty="0"/>
          </a:p>
          <a:p>
            <a:pPr>
              <a:lnSpc>
                <a:spcPct val="100000"/>
              </a:lnSpc>
            </a:pPr>
            <a:r>
              <a:rPr lang="en-US" altLang="en-US" dirty="0"/>
              <a:t>In other words, if </a:t>
            </a:r>
            <a:r>
              <a:rPr lang="en-US" altLang="en-US" i="1" dirty="0"/>
              <a:t>f</a:t>
            </a:r>
            <a:r>
              <a:rPr lang="en-US" altLang="en-US" dirty="0"/>
              <a:t> has derivatives of all orders, when is it true that</a:t>
            </a:r>
          </a:p>
        </p:txBody>
      </p:sp>
      <p:graphicFrame>
        <p:nvGraphicFramePr>
          <p:cNvPr id="12" name="Content Placeholder 11" descr="f(x) = sum_(n=0)^(infinity) (((f^(n)(a))/factorial n)(x minus a)^n)">
            <a:extLst>
              <a:ext uri="{FF2B5EF4-FFF2-40B4-BE49-F238E27FC236}">
                <a16:creationId xmlns:a16="http://schemas.microsoft.com/office/drawing/2014/main" id="{803BB54B-2E1C-46EC-B7F3-2583D607D6F0}"/>
              </a:ext>
            </a:extLst>
          </p:cNvPr>
          <p:cNvGraphicFramePr>
            <a:graphicFrameLocks noGrp="1" noChangeAspect="1"/>
          </p:cNvGraphicFramePr>
          <p:nvPr>
            <p:ph sz="quarter" idx="24"/>
            <p:extLst>
              <p:ext uri="{D42A27DB-BD31-4B8C-83A1-F6EECF244321}">
                <p14:modId xmlns:p14="http://schemas.microsoft.com/office/powerpoint/2010/main" val="1579018626"/>
              </p:ext>
            </p:extLst>
          </p:nvPr>
        </p:nvGraphicFramePr>
        <p:xfrm>
          <a:off x="4541080" y="3121102"/>
          <a:ext cx="3103488" cy="860947"/>
        </p:xfrm>
        <a:graphic>
          <a:graphicData uri="http://schemas.openxmlformats.org/presentationml/2006/ole">
            <mc:AlternateContent xmlns:mc="http://schemas.openxmlformats.org/markup-compatibility/2006">
              <mc:Choice xmlns:v="urn:schemas-microsoft-com:vml" Requires="v">
                <p:oleObj name="Equation" r:id="rId2" imgW="3251160" imgH="901440" progId="Equation.DSMT4">
                  <p:embed/>
                </p:oleObj>
              </mc:Choice>
              <mc:Fallback>
                <p:oleObj name="Equation" r:id="rId2" imgW="3251160" imgH="901440" progId="Equation.DSMT4">
                  <p:embed/>
                  <p:pic>
                    <p:nvPicPr>
                      <p:cNvPr id="11" name="Object 10">
                        <a:extLst>
                          <a:ext uri="{FF2B5EF4-FFF2-40B4-BE49-F238E27FC236}">
                            <a16:creationId xmlns:a16="http://schemas.microsoft.com/office/drawing/2014/main" id="{6AF59025-1530-4BED-A86B-9CB956A848D4}"/>
                          </a:ext>
                        </a:extLst>
                      </p:cNvPr>
                      <p:cNvPicPr/>
                      <p:nvPr/>
                    </p:nvPicPr>
                    <p:blipFill>
                      <a:blip r:embed="rId3"/>
                      <a:stretch>
                        <a:fillRect/>
                      </a:stretch>
                    </p:blipFill>
                    <p:spPr>
                      <a:xfrm>
                        <a:off x="4541080" y="3121102"/>
                        <a:ext cx="3103488" cy="860947"/>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F8B977B2-3A76-4D59-8AB4-99586E7ED923}"/>
              </a:ext>
            </a:extLst>
          </p:cNvPr>
          <p:cNvSpPr>
            <a:spLocks noGrp="1"/>
          </p:cNvSpPr>
          <p:nvPr>
            <p:ph sz="quarter" idx="25"/>
          </p:nvPr>
        </p:nvSpPr>
        <p:spPr>
          <a:xfrm>
            <a:off x="736599" y="4248284"/>
            <a:ext cx="10712450" cy="829077"/>
          </a:xfrm>
        </p:spPr>
        <p:txBody>
          <a:bodyPr/>
          <a:lstStyle/>
          <a:p>
            <a:pPr>
              <a:lnSpc>
                <a:spcPct val="100000"/>
              </a:lnSpc>
            </a:pPr>
            <a:r>
              <a:rPr lang="en-US" altLang="en-US" dirty="0"/>
              <a:t>As with any convergent series, this means that </a:t>
            </a:r>
            <a:r>
              <a:rPr lang="en-US" altLang="en-US" i="1" dirty="0"/>
              <a:t>f</a:t>
            </a:r>
            <a:r>
              <a:rPr lang="en-US" altLang="en-US" sz="400" dirty="0"/>
              <a:t> </a:t>
            </a:r>
            <a:r>
              <a:rPr lang="en-US" altLang="en-US" dirty="0"/>
              <a:t>(</a:t>
            </a:r>
            <a:r>
              <a:rPr lang="en-US" altLang="en-US" i="1" dirty="0"/>
              <a:t>x</a:t>
            </a:r>
            <a:r>
              <a:rPr lang="en-US" altLang="en-US" dirty="0"/>
              <a:t>) is the limit of the sequence of partial sums.</a:t>
            </a:r>
          </a:p>
        </p:txBody>
      </p:sp>
    </p:spTree>
    <p:extLst>
      <p:ext uri="{BB962C8B-B14F-4D97-AF65-F5344CB8AC3E}">
        <p14:creationId xmlns:p14="http://schemas.microsoft.com/office/powerpoint/2010/main" val="1230618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A0285-6F45-4318-BA16-E36A4B36EB9F}"/>
              </a:ext>
            </a:extLst>
          </p:cNvPr>
          <p:cNvSpPr>
            <a:spLocks noGrp="1"/>
          </p:cNvSpPr>
          <p:nvPr>
            <p:ph type="title"/>
          </p:nvPr>
        </p:nvSpPr>
        <p:spPr>
          <a:xfrm>
            <a:off x="838200" y="384048"/>
            <a:ext cx="10515600" cy="672105"/>
          </a:xfrm>
        </p:spPr>
        <p:txBody>
          <a:bodyPr anchor="ctr"/>
          <a:lstStyle/>
          <a:p>
            <a:pPr>
              <a:lnSpc>
                <a:spcPct val="50000"/>
              </a:lnSpc>
            </a:pPr>
            <a:r>
              <a:rPr lang="en-IN" sz="2900" dirty="0"/>
              <a:t>When Is a Function Represented by Its Taylor Series? (3 of 12)</a:t>
            </a:r>
            <a:endParaRPr lang="en-US" sz="2900" dirty="0"/>
          </a:p>
        </p:txBody>
      </p:sp>
      <p:sp>
        <p:nvSpPr>
          <p:cNvPr id="3" name="Content Placeholder 2">
            <a:extLst>
              <a:ext uri="{FF2B5EF4-FFF2-40B4-BE49-F238E27FC236}">
                <a16:creationId xmlns:a16="http://schemas.microsoft.com/office/drawing/2014/main" id="{BBFF9ED7-32B9-4930-9EBC-F53C5DB233EA}"/>
              </a:ext>
            </a:extLst>
          </p:cNvPr>
          <p:cNvSpPr>
            <a:spLocks noGrp="1"/>
          </p:cNvSpPr>
          <p:nvPr>
            <p:ph sz="quarter" idx="23"/>
          </p:nvPr>
        </p:nvSpPr>
        <p:spPr>
          <a:xfrm>
            <a:off x="736600" y="1289050"/>
            <a:ext cx="7065297" cy="364128"/>
          </a:xfrm>
        </p:spPr>
        <p:txBody>
          <a:bodyPr/>
          <a:lstStyle/>
          <a:p>
            <a:pPr>
              <a:lnSpc>
                <a:spcPct val="100000"/>
              </a:lnSpc>
            </a:pPr>
            <a:r>
              <a:rPr lang="en-US" altLang="en-US" dirty="0"/>
              <a:t>In the case of the Taylor series, the partial sums are</a:t>
            </a:r>
          </a:p>
        </p:txBody>
      </p:sp>
      <p:graphicFrame>
        <p:nvGraphicFramePr>
          <p:cNvPr id="12" name="Content Placeholder 11" descr="T_n(x) = sum_(i=0)^(n) (((f^(i)(a))∕factorial i)(x minus a)^i),&#10;=  f(a) + ((f prime (a))/factorial 1)(x minus a) + ((f prime prime(a))/factorial 2)(x minus a)^2 + … + ((f^(n)(a))/factorial n)(x minus a)^n">
            <a:extLst>
              <a:ext uri="{FF2B5EF4-FFF2-40B4-BE49-F238E27FC236}">
                <a16:creationId xmlns:a16="http://schemas.microsoft.com/office/drawing/2014/main" id="{64FECA7A-158E-4FB3-BCEF-3CE27A801920}"/>
              </a:ext>
            </a:extLst>
          </p:cNvPr>
          <p:cNvGraphicFramePr>
            <a:graphicFrameLocks noGrp="1" noChangeAspect="1"/>
          </p:cNvGraphicFramePr>
          <p:nvPr>
            <p:ph sz="quarter" idx="24"/>
            <p:extLst>
              <p:ext uri="{D42A27DB-BD31-4B8C-83A1-F6EECF244321}">
                <p14:modId xmlns:p14="http://schemas.microsoft.com/office/powerpoint/2010/main" val="3340838406"/>
              </p:ext>
            </p:extLst>
          </p:nvPr>
        </p:nvGraphicFramePr>
        <p:xfrm>
          <a:off x="2089150" y="2105025"/>
          <a:ext cx="7839075" cy="1795463"/>
        </p:xfrm>
        <a:graphic>
          <a:graphicData uri="http://schemas.openxmlformats.org/presentationml/2006/ole">
            <mc:AlternateContent xmlns:mc="http://schemas.openxmlformats.org/markup-compatibility/2006">
              <mc:Choice xmlns:v="urn:schemas-microsoft-com:vml" Requires="v">
                <p:oleObj name="Equation" r:id="rId2" imgW="8762760" imgH="2006280" progId="Equation.DSMT4">
                  <p:embed/>
                </p:oleObj>
              </mc:Choice>
              <mc:Fallback>
                <p:oleObj name="Equation" r:id="rId2" imgW="8762760" imgH="2006280" progId="Equation.DSMT4">
                  <p:embed/>
                  <p:pic>
                    <p:nvPicPr>
                      <p:cNvPr id="11" name="Object 10">
                        <a:extLst>
                          <a:ext uri="{FF2B5EF4-FFF2-40B4-BE49-F238E27FC236}">
                            <a16:creationId xmlns:a16="http://schemas.microsoft.com/office/drawing/2014/main" id="{903A6F44-4095-428C-8D9C-4EA046612F05}"/>
                          </a:ext>
                        </a:extLst>
                      </p:cNvPr>
                      <p:cNvPicPr/>
                      <p:nvPr/>
                    </p:nvPicPr>
                    <p:blipFill>
                      <a:blip r:embed="rId3"/>
                      <a:stretch>
                        <a:fillRect/>
                      </a:stretch>
                    </p:blipFill>
                    <p:spPr>
                      <a:xfrm>
                        <a:off x="2089150" y="2105025"/>
                        <a:ext cx="7839075" cy="1795463"/>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F8D84ABF-1CD5-4A14-A3E9-15CA68F832A9}"/>
              </a:ext>
            </a:extLst>
          </p:cNvPr>
          <p:cNvSpPr>
            <a:spLocks noGrp="1"/>
          </p:cNvSpPr>
          <p:nvPr>
            <p:ph sz="quarter" idx="25"/>
          </p:nvPr>
        </p:nvSpPr>
        <p:spPr>
          <a:xfrm>
            <a:off x="736600" y="4258476"/>
            <a:ext cx="10712450" cy="850547"/>
          </a:xfrm>
        </p:spPr>
        <p:txBody>
          <a:bodyPr/>
          <a:lstStyle/>
          <a:p>
            <a:pPr>
              <a:lnSpc>
                <a:spcPct val="100000"/>
              </a:lnSpc>
            </a:pPr>
            <a:r>
              <a:rPr lang="en-US" altLang="en-US" dirty="0"/>
              <a:t>Notice that </a:t>
            </a:r>
            <a:r>
              <a:rPr lang="en-US" altLang="en-US" i="1" dirty="0"/>
              <a:t>T</a:t>
            </a:r>
            <a:r>
              <a:rPr lang="en-US" altLang="en-US" i="1" baseline="-25000" dirty="0"/>
              <a:t>n</a:t>
            </a:r>
            <a:r>
              <a:rPr lang="en-US" altLang="en-US" dirty="0"/>
              <a:t> is a polynomial of degree </a:t>
            </a:r>
            <a:r>
              <a:rPr lang="en-US" altLang="en-US" i="1" dirty="0"/>
              <a:t>n</a:t>
            </a:r>
            <a:r>
              <a:rPr lang="en-US" altLang="en-US" dirty="0"/>
              <a:t> called the </a:t>
            </a:r>
            <a:r>
              <a:rPr lang="en-US" altLang="en-US" b="1" i="1" dirty="0"/>
              <a:t>n </a:t>
            </a:r>
            <a:r>
              <a:rPr lang="en-US" altLang="en-US" b="1" dirty="0"/>
              <a:t>th-degree Taylor polynomial of </a:t>
            </a:r>
            <a:r>
              <a:rPr lang="en-US" altLang="en-US" b="1" i="1" dirty="0"/>
              <a:t>f </a:t>
            </a:r>
            <a:r>
              <a:rPr lang="en-US" altLang="en-US" b="1" dirty="0"/>
              <a:t>at </a:t>
            </a:r>
            <a:r>
              <a:rPr lang="en-US" altLang="en-US" b="1" i="1" dirty="0"/>
              <a:t>a</a:t>
            </a:r>
            <a:r>
              <a:rPr lang="en-US" altLang="en-US" dirty="0"/>
              <a:t>.</a:t>
            </a:r>
          </a:p>
        </p:txBody>
      </p:sp>
    </p:spTree>
    <p:extLst>
      <p:ext uri="{BB962C8B-B14F-4D97-AF65-F5344CB8AC3E}">
        <p14:creationId xmlns:p14="http://schemas.microsoft.com/office/powerpoint/2010/main" val="17962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4B5B-4E12-4354-AA39-2F7AD3DF8300}"/>
              </a:ext>
            </a:extLst>
          </p:cNvPr>
          <p:cNvSpPr>
            <a:spLocks noGrp="1"/>
          </p:cNvSpPr>
          <p:nvPr>
            <p:ph type="title"/>
          </p:nvPr>
        </p:nvSpPr>
        <p:spPr>
          <a:xfrm>
            <a:off x="838200" y="384048"/>
            <a:ext cx="10515600" cy="672105"/>
          </a:xfrm>
        </p:spPr>
        <p:txBody>
          <a:bodyPr anchor="ctr"/>
          <a:lstStyle/>
          <a:p>
            <a:pPr>
              <a:lnSpc>
                <a:spcPct val="50000"/>
              </a:lnSpc>
            </a:pPr>
            <a:r>
              <a:rPr lang="en-IN" sz="2900" dirty="0"/>
              <a:t>When Is a Function Represented by Its Taylor Series? (4 of 12)</a:t>
            </a:r>
            <a:endParaRPr lang="en-US" sz="2900" dirty="0"/>
          </a:p>
        </p:txBody>
      </p:sp>
      <p:sp>
        <p:nvSpPr>
          <p:cNvPr id="3" name="Content Placeholder 2">
            <a:extLst>
              <a:ext uri="{FF2B5EF4-FFF2-40B4-BE49-F238E27FC236}">
                <a16:creationId xmlns:a16="http://schemas.microsoft.com/office/drawing/2014/main" id="{6EA0D0E4-E81E-467C-A1DB-3843A5D3A6B5}"/>
              </a:ext>
            </a:extLst>
          </p:cNvPr>
          <p:cNvSpPr>
            <a:spLocks noGrp="1"/>
          </p:cNvSpPr>
          <p:nvPr>
            <p:ph sz="quarter" idx="23"/>
          </p:nvPr>
        </p:nvSpPr>
        <p:spPr>
          <a:xfrm>
            <a:off x="736600" y="1289049"/>
            <a:ext cx="5531465" cy="398463"/>
          </a:xfrm>
        </p:spPr>
        <p:txBody>
          <a:bodyPr/>
          <a:lstStyle/>
          <a:p>
            <a:pPr>
              <a:lnSpc>
                <a:spcPct val="100000"/>
              </a:lnSpc>
            </a:pPr>
            <a:r>
              <a:rPr lang="en-US" altLang="en-US" dirty="0"/>
              <a:t>For instance, for the exponential function</a:t>
            </a:r>
            <a:endParaRPr lang="en-US" dirty="0"/>
          </a:p>
        </p:txBody>
      </p:sp>
      <p:graphicFrame>
        <p:nvGraphicFramePr>
          <p:cNvPr id="12" name="Content Placeholder 11" descr="f(x) = e^x, ">
            <a:extLst>
              <a:ext uri="{FF2B5EF4-FFF2-40B4-BE49-F238E27FC236}">
                <a16:creationId xmlns:a16="http://schemas.microsoft.com/office/drawing/2014/main" id="{68B44C85-31CB-4BAB-B57C-AA1C7D67CB2A}"/>
              </a:ext>
            </a:extLst>
          </p:cNvPr>
          <p:cNvGraphicFramePr>
            <a:graphicFrameLocks noGrp="1" noChangeAspect="1"/>
          </p:cNvGraphicFramePr>
          <p:nvPr>
            <p:ph sz="quarter" idx="24"/>
            <p:extLst>
              <p:ext uri="{D42A27DB-BD31-4B8C-83A1-F6EECF244321}">
                <p14:modId xmlns:p14="http://schemas.microsoft.com/office/powerpoint/2010/main" val="225976890"/>
              </p:ext>
            </p:extLst>
          </p:nvPr>
        </p:nvGraphicFramePr>
        <p:xfrm>
          <a:off x="6316210" y="1243013"/>
          <a:ext cx="1270000" cy="444500"/>
        </p:xfrm>
        <a:graphic>
          <a:graphicData uri="http://schemas.openxmlformats.org/presentationml/2006/ole">
            <mc:AlternateContent xmlns:mc="http://schemas.openxmlformats.org/markup-compatibility/2006">
              <mc:Choice xmlns:v="urn:schemas-microsoft-com:vml" Requires="v">
                <p:oleObj name="Equation" r:id="rId2" imgW="1307880" imgH="457200" progId="Equation.DSMT4">
                  <p:embed/>
                </p:oleObj>
              </mc:Choice>
              <mc:Fallback>
                <p:oleObj name="Equation" r:id="rId2" imgW="1307880" imgH="457200" progId="Equation.DSMT4">
                  <p:embed/>
                  <p:pic>
                    <p:nvPicPr>
                      <p:cNvPr id="11" name="Object 10">
                        <a:extLst>
                          <a:ext uri="{FF2B5EF4-FFF2-40B4-BE49-F238E27FC236}">
                            <a16:creationId xmlns:a16="http://schemas.microsoft.com/office/drawing/2014/main" id="{F35D2C6A-4433-4CF8-AA63-AA5C3CC2EE69}"/>
                          </a:ext>
                        </a:extLst>
                      </p:cNvPr>
                      <p:cNvPicPr/>
                      <p:nvPr/>
                    </p:nvPicPr>
                    <p:blipFill>
                      <a:blip r:embed="rId3"/>
                      <a:stretch>
                        <a:fillRect/>
                      </a:stretch>
                    </p:blipFill>
                    <p:spPr>
                      <a:xfrm>
                        <a:off x="6316210" y="1243013"/>
                        <a:ext cx="1270000" cy="4445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BF0AF7C6-EFF2-46B4-AD4F-59D1FA485BAD}"/>
              </a:ext>
            </a:extLst>
          </p:cNvPr>
          <p:cNvSpPr>
            <a:spLocks noGrp="1"/>
          </p:cNvSpPr>
          <p:nvPr>
            <p:ph sz="quarter" idx="25"/>
          </p:nvPr>
        </p:nvSpPr>
        <p:spPr>
          <a:xfrm>
            <a:off x="7670043" y="1272946"/>
            <a:ext cx="3247654" cy="399813"/>
          </a:xfrm>
        </p:spPr>
        <p:txBody>
          <a:bodyPr/>
          <a:lstStyle/>
          <a:p>
            <a:pPr>
              <a:lnSpc>
                <a:spcPct val="100000"/>
              </a:lnSpc>
            </a:pPr>
            <a:r>
              <a:rPr lang="en-US" altLang="en-US" dirty="0"/>
              <a:t>the result of Example 2</a:t>
            </a:r>
            <a:endParaRPr lang="en-US" dirty="0"/>
          </a:p>
        </p:txBody>
      </p:sp>
      <p:sp>
        <p:nvSpPr>
          <p:cNvPr id="6" name="Content Placeholder 5">
            <a:extLst>
              <a:ext uri="{FF2B5EF4-FFF2-40B4-BE49-F238E27FC236}">
                <a16:creationId xmlns:a16="http://schemas.microsoft.com/office/drawing/2014/main" id="{9244D0E2-D32C-4122-A058-8D6869B74AFE}"/>
              </a:ext>
            </a:extLst>
          </p:cNvPr>
          <p:cNvSpPr>
            <a:spLocks noGrp="1"/>
          </p:cNvSpPr>
          <p:nvPr>
            <p:ph sz="quarter" idx="26"/>
          </p:nvPr>
        </p:nvSpPr>
        <p:spPr>
          <a:xfrm>
            <a:off x="736600" y="1681064"/>
            <a:ext cx="10718800" cy="746781"/>
          </a:xfrm>
        </p:spPr>
        <p:txBody>
          <a:bodyPr/>
          <a:lstStyle/>
          <a:p>
            <a:pPr>
              <a:lnSpc>
                <a:spcPct val="100000"/>
              </a:lnSpc>
            </a:pPr>
            <a:r>
              <a:rPr lang="en-US" altLang="en-US" dirty="0"/>
              <a:t>shows that the Taylor polynomials at 0 (or Maclaurin polynomials) with </a:t>
            </a:r>
            <a:r>
              <a:rPr lang="en-US" altLang="en-US" i="1" dirty="0"/>
              <a:t>n</a:t>
            </a:r>
            <a:r>
              <a:rPr lang="en-US" altLang="en-US" dirty="0"/>
              <a:t> = 1, 2, and 3 are</a:t>
            </a:r>
            <a:endParaRPr lang="en-US" dirty="0"/>
          </a:p>
        </p:txBody>
      </p:sp>
      <p:graphicFrame>
        <p:nvGraphicFramePr>
          <p:cNvPr id="14" name="Content Placeholder 13" descr="(Item 1). T_1(x) = 1 + x. (Item 2). T_2(x) = 1 + x + ((x^2)∕factorial 2). (Item 3). T_3(x) = 1 + x + ((x^2)∕factorial 2) + ((x^3)∕factorial 3)">
            <a:extLst>
              <a:ext uri="{FF2B5EF4-FFF2-40B4-BE49-F238E27FC236}">
                <a16:creationId xmlns:a16="http://schemas.microsoft.com/office/drawing/2014/main" id="{66F776A9-3FD0-42A3-9DC7-4770AFCAF2CA}"/>
              </a:ext>
            </a:extLst>
          </p:cNvPr>
          <p:cNvGraphicFramePr>
            <a:graphicFrameLocks noGrp="1" noChangeAspect="1"/>
          </p:cNvGraphicFramePr>
          <p:nvPr>
            <p:ph sz="quarter" idx="27"/>
            <p:extLst>
              <p:ext uri="{D42A27DB-BD31-4B8C-83A1-F6EECF244321}">
                <p14:modId xmlns:p14="http://schemas.microsoft.com/office/powerpoint/2010/main" val="3708186738"/>
              </p:ext>
            </p:extLst>
          </p:nvPr>
        </p:nvGraphicFramePr>
        <p:xfrm>
          <a:off x="4186869" y="2875845"/>
          <a:ext cx="3163170" cy="2301091"/>
        </p:xfrm>
        <a:graphic>
          <a:graphicData uri="http://schemas.openxmlformats.org/presentationml/2006/ole">
            <mc:AlternateContent xmlns:mc="http://schemas.openxmlformats.org/markup-compatibility/2006">
              <mc:Choice xmlns:v="urn:schemas-microsoft-com:vml" Requires="v">
                <p:oleObj name="Equation" r:id="rId4" imgW="3352680" imgH="2438280" progId="Equation.DSMT4">
                  <p:embed/>
                </p:oleObj>
              </mc:Choice>
              <mc:Fallback>
                <p:oleObj name="Equation" r:id="rId4" imgW="3352680" imgH="2438280" progId="Equation.DSMT4">
                  <p:embed/>
                  <p:pic>
                    <p:nvPicPr>
                      <p:cNvPr id="13" name="Object 12">
                        <a:extLst>
                          <a:ext uri="{FF2B5EF4-FFF2-40B4-BE49-F238E27FC236}">
                            <a16:creationId xmlns:a16="http://schemas.microsoft.com/office/drawing/2014/main" id="{4F345774-ED69-47FC-8669-2ABB8B64E20A}"/>
                          </a:ext>
                        </a:extLst>
                      </p:cNvPr>
                      <p:cNvPicPr/>
                      <p:nvPr/>
                    </p:nvPicPr>
                    <p:blipFill>
                      <a:blip r:embed="rId5"/>
                      <a:stretch>
                        <a:fillRect/>
                      </a:stretch>
                    </p:blipFill>
                    <p:spPr>
                      <a:xfrm>
                        <a:off x="4186869" y="2875845"/>
                        <a:ext cx="3163170" cy="2301091"/>
                      </a:xfrm>
                      <a:prstGeom prst="rect">
                        <a:avLst/>
                      </a:prstGeom>
                    </p:spPr>
                  </p:pic>
                </p:oleObj>
              </mc:Fallback>
            </mc:AlternateContent>
          </a:graphicData>
        </a:graphic>
      </p:graphicFrame>
    </p:spTree>
    <p:extLst>
      <p:ext uri="{BB962C8B-B14F-4D97-AF65-F5344CB8AC3E}">
        <p14:creationId xmlns:p14="http://schemas.microsoft.com/office/powerpoint/2010/main" val="1846308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7DA3-0A63-4397-9A15-9335500FCDA3}"/>
              </a:ext>
            </a:extLst>
          </p:cNvPr>
          <p:cNvSpPr>
            <a:spLocks noGrp="1"/>
          </p:cNvSpPr>
          <p:nvPr>
            <p:ph type="title"/>
          </p:nvPr>
        </p:nvSpPr>
        <p:spPr>
          <a:xfrm>
            <a:off x="838200" y="384048"/>
            <a:ext cx="10515600" cy="672105"/>
          </a:xfrm>
        </p:spPr>
        <p:txBody>
          <a:bodyPr anchor="ctr"/>
          <a:lstStyle/>
          <a:p>
            <a:pPr>
              <a:lnSpc>
                <a:spcPct val="50000"/>
              </a:lnSpc>
            </a:pPr>
            <a:r>
              <a:rPr lang="en-IN" sz="2900" dirty="0"/>
              <a:t>When Is a Function Represented by Its Taylor Series? (5 of 12)</a:t>
            </a:r>
            <a:endParaRPr lang="en-US" sz="2900" dirty="0"/>
          </a:p>
        </p:txBody>
      </p:sp>
      <p:sp>
        <p:nvSpPr>
          <p:cNvPr id="3" name="Content Placeholder 2">
            <a:extLst>
              <a:ext uri="{FF2B5EF4-FFF2-40B4-BE49-F238E27FC236}">
                <a16:creationId xmlns:a16="http://schemas.microsoft.com/office/drawing/2014/main" id="{4D5286D1-DABA-4725-B8E2-22B6DE83694A}"/>
              </a:ext>
            </a:extLst>
          </p:cNvPr>
          <p:cNvSpPr>
            <a:spLocks noGrp="1"/>
          </p:cNvSpPr>
          <p:nvPr>
            <p:ph sz="quarter" idx="23"/>
          </p:nvPr>
        </p:nvSpPr>
        <p:spPr>
          <a:xfrm>
            <a:off x="736600" y="1289049"/>
            <a:ext cx="10718800" cy="815522"/>
          </a:xfrm>
        </p:spPr>
        <p:txBody>
          <a:bodyPr/>
          <a:lstStyle/>
          <a:p>
            <a:pPr>
              <a:lnSpc>
                <a:spcPct val="100000"/>
              </a:lnSpc>
            </a:pPr>
            <a:r>
              <a:rPr lang="en-US" altLang="en-US" dirty="0"/>
              <a:t>The graphs of the exponential function and these three Taylor polynomials are drawn in Figure 1.</a:t>
            </a:r>
          </a:p>
        </p:txBody>
      </p:sp>
      <p:sp>
        <p:nvSpPr>
          <p:cNvPr id="5" name="Content Placeholder 4">
            <a:extLst>
              <a:ext uri="{FF2B5EF4-FFF2-40B4-BE49-F238E27FC236}">
                <a16:creationId xmlns:a16="http://schemas.microsoft.com/office/drawing/2014/main" id="{5DC91BE6-2F70-415A-B550-9B3713CA647F}"/>
              </a:ext>
            </a:extLst>
          </p:cNvPr>
          <p:cNvSpPr>
            <a:spLocks noGrp="1"/>
          </p:cNvSpPr>
          <p:nvPr>
            <p:ph sz="quarter" idx="25"/>
          </p:nvPr>
        </p:nvSpPr>
        <p:spPr>
          <a:xfrm>
            <a:off x="5676564" y="5539135"/>
            <a:ext cx="898832" cy="289213"/>
          </a:xfrm>
        </p:spPr>
        <p:txBody>
          <a:bodyPr/>
          <a:lstStyle/>
          <a:p>
            <a:pPr algn="ctr"/>
            <a:r>
              <a:rPr lang="en-US" altLang="en-US" sz="1200" b="1" dirty="0"/>
              <a:t>Figure 1</a:t>
            </a:r>
          </a:p>
        </p:txBody>
      </p:sp>
      <p:sp>
        <p:nvSpPr>
          <p:cNvPr id="6" name="Content Placeholder 5">
            <a:extLst>
              <a:ext uri="{FF2B5EF4-FFF2-40B4-BE49-F238E27FC236}">
                <a16:creationId xmlns:a16="http://schemas.microsoft.com/office/drawing/2014/main" id="{EE43FD5F-CBE0-4464-96BC-8D42C42FC903}"/>
              </a:ext>
            </a:extLst>
          </p:cNvPr>
          <p:cNvSpPr>
            <a:spLocks noGrp="1"/>
          </p:cNvSpPr>
          <p:nvPr>
            <p:ph sz="quarter" idx="26"/>
          </p:nvPr>
        </p:nvSpPr>
        <p:spPr>
          <a:xfrm>
            <a:off x="1589350" y="5156516"/>
            <a:ext cx="3425681" cy="192372"/>
          </a:xfrm>
        </p:spPr>
        <p:txBody>
          <a:bodyPr/>
          <a:lstStyle/>
          <a:p>
            <a:r>
              <a:rPr lang="en-US" altLang="en-US" sz="1400" dirty="0"/>
              <a:t>As </a:t>
            </a:r>
            <a:r>
              <a:rPr lang="en-US" altLang="en-US" sz="1400" i="1" dirty="0"/>
              <a:t>n</a:t>
            </a:r>
            <a:r>
              <a:rPr lang="en-US" altLang="en-US" sz="1400" dirty="0"/>
              <a:t> increases, </a:t>
            </a:r>
            <a:r>
              <a:rPr lang="en-US" altLang="en-US" sz="1400" i="1" dirty="0"/>
              <a:t>T</a:t>
            </a:r>
            <a:r>
              <a:rPr lang="en-US" altLang="en-US" sz="1400" i="1" baseline="-25000" dirty="0"/>
              <a:t>n </a:t>
            </a:r>
            <a:r>
              <a:rPr lang="en-US" altLang="en-US" sz="1400" dirty="0"/>
              <a:t>(</a:t>
            </a:r>
            <a:r>
              <a:rPr lang="en-US" altLang="en-US" sz="1400" i="1" dirty="0"/>
              <a:t>x</a:t>
            </a:r>
            <a:r>
              <a:rPr lang="en-US" altLang="en-US" sz="1400" dirty="0"/>
              <a:t>) appears to approach</a:t>
            </a:r>
            <a:endParaRPr lang="en-US" sz="1400" dirty="0"/>
          </a:p>
        </p:txBody>
      </p:sp>
      <p:graphicFrame>
        <p:nvGraphicFramePr>
          <p:cNvPr id="13" name="Content Placeholder 12" descr="e^x">
            <a:extLst>
              <a:ext uri="{FF2B5EF4-FFF2-40B4-BE49-F238E27FC236}">
                <a16:creationId xmlns:a16="http://schemas.microsoft.com/office/drawing/2014/main" id="{86627F60-AB0B-4083-BECB-F531746D18A9}"/>
              </a:ext>
            </a:extLst>
          </p:cNvPr>
          <p:cNvGraphicFramePr>
            <a:graphicFrameLocks noGrp="1" noChangeAspect="1"/>
          </p:cNvGraphicFramePr>
          <p:nvPr>
            <p:ph sz="quarter" idx="27"/>
            <p:extLst>
              <p:ext uri="{D42A27DB-BD31-4B8C-83A1-F6EECF244321}">
                <p14:modId xmlns:p14="http://schemas.microsoft.com/office/powerpoint/2010/main" val="3011728354"/>
              </p:ext>
            </p:extLst>
          </p:nvPr>
        </p:nvGraphicFramePr>
        <p:xfrm>
          <a:off x="4983111" y="5113480"/>
          <a:ext cx="225532" cy="206273"/>
        </p:xfrm>
        <a:graphic>
          <a:graphicData uri="http://schemas.openxmlformats.org/presentationml/2006/ole">
            <mc:AlternateContent xmlns:mc="http://schemas.openxmlformats.org/markup-compatibility/2006">
              <mc:Choice xmlns:v="urn:schemas-microsoft-com:vml" Requires="v">
                <p:oleObj name="Equation" r:id="rId2" imgW="330120" imgH="355320" progId="Equation.DSMT4">
                  <p:embed/>
                </p:oleObj>
              </mc:Choice>
              <mc:Fallback>
                <p:oleObj name="Equation" r:id="rId2" imgW="330120" imgH="355320" progId="Equation.DSMT4">
                  <p:embed/>
                  <p:pic>
                    <p:nvPicPr>
                      <p:cNvPr id="12" name="Object 11">
                        <a:extLst>
                          <a:ext uri="{FF2B5EF4-FFF2-40B4-BE49-F238E27FC236}">
                            <a16:creationId xmlns:a16="http://schemas.microsoft.com/office/drawing/2014/main" id="{83B0DB5B-F08A-44BD-854F-4BBD6F06EAA9}"/>
                          </a:ext>
                        </a:extLst>
                      </p:cNvPr>
                      <p:cNvPicPr/>
                      <p:nvPr/>
                    </p:nvPicPr>
                    <p:blipFill>
                      <a:blip r:embed="rId3"/>
                      <a:stretch>
                        <a:fillRect/>
                      </a:stretch>
                    </p:blipFill>
                    <p:spPr>
                      <a:xfrm>
                        <a:off x="4983111" y="5113480"/>
                        <a:ext cx="225532" cy="206273"/>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85733F07-F42C-44F7-AB84-C8B1781ED115}"/>
              </a:ext>
            </a:extLst>
          </p:cNvPr>
          <p:cNvSpPr>
            <a:spLocks noGrp="1"/>
          </p:cNvSpPr>
          <p:nvPr>
            <p:ph sz="quarter" idx="28"/>
          </p:nvPr>
        </p:nvSpPr>
        <p:spPr>
          <a:xfrm>
            <a:off x="5219987" y="5131564"/>
            <a:ext cx="2499951" cy="188190"/>
          </a:xfrm>
        </p:spPr>
        <p:txBody>
          <a:bodyPr/>
          <a:lstStyle/>
          <a:p>
            <a:pPr>
              <a:lnSpc>
                <a:spcPct val="100000"/>
              </a:lnSpc>
            </a:pPr>
            <a:r>
              <a:rPr lang="en-US" altLang="en-US" sz="1400" dirty="0"/>
              <a:t>in Figure 1. This suggests that</a:t>
            </a:r>
            <a:endParaRPr lang="en-US" sz="1400" dirty="0"/>
          </a:p>
        </p:txBody>
      </p:sp>
      <p:graphicFrame>
        <p:nvGraphicFramePr>
          <p:cNvPr id="15" name="Content Placeholder 14" descr="e^x">
            <a:extLst>
              <a:ext uri="{FF2B5EF4-FFF2-40B4-BE49-F238E27FC236}">
                <a16:creationId xmlns:a16="http://schemas.microsoft.com/office/drawing/2014/main" id="{27044851-8A42-453B-8B9E-C9FB38030D79}"/>
              </a:ext>
            </a:extLst>
          </p:cNvPr>
          <p:cNvGraphicFramePr>
            <a:graphicFrameLocks noGrp="1" noChangeAspect="1"/>
          </p:cNvGraphicFramePr>
          <p:nvPr>
            <p:ph sz="quarter" idx="29"/>
            <p:extLst>
              <p:ext uri="{D42A27DB-BD31-4B8C-83A1-F6EECF244321}">
                <p14:modId xmlns:p14="http://schemas.microsoft.com/office/powerpoint/2010/main" val="2753049162"/>
              </p:ext>
            </p:extLst>
          </p:nvPr>
        </p:nvGraphicFramePr>
        <p:xfrm>
          <a:off x="7641138" y="5095874"/>
          <a:ext cx="204932" cy="220807"/>
        </p:xfrm>
        <a:graphic>
          <a:graphicData uri="http://schemas.openxmlformats.org/presentationml/2006/ole">
            <mc:AlternateContent xmlns:mc="http://schemas.openxmlformats.org/markup-compatibility/2006">
              <mc:Choice xmlns:v="urn:schemas-microsoft-com:vml" Requires="v">
                <p:oleObj name="Equation" r:id="rId4" imgW="330120" imgH="355320" progId="Equation.DSMT4">
                  <p:embed/>
                </p:oleObj>
              </mc:Choice>
              <mc:Fallback>
                <p:oleObj name="Equation" r:id="rId4" imgW="330120" imgH="355320" progId="Equation.DSMT4">
                  <p:embed/>
                  <p:pic>
                    <p:nvPicPr>
                      <p:cNvPr id="14" name="Object 13">
                        <a:extLst>
                          <a:ext uri="{FF2B5EF4-FFF2-40B4-BE49-F238E27FC236}">
                            <a16:creationId xmlns:a16="http://schemas.microsoft.com/office/drawing/2014/main" id="{B6B654BC-2549-4BE1-9D26-133092E2398F}"/>
                          </a:ext>
                        </a:extLst>
                      </p:cNvPr>
                      <p:cNvPicPr/>
                      <p:nvPr/>
                    </p:nvPicPr>
                    <p:blipFill>
                      <a:blip r:embed="rId5"/>
                      <a:stretch>
                        <a:fillRect/>
                      </a:stretch>
                    </p:blipFill>
                    <p:spPr>
                      <a:xfrm>
                        <a:off x="7641138" y="5095874"/>
                        <a:ext cx="204932" cy="220807"/>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F171DBEE-D4E7-4286-9097-A00EEAE3EAB9}"/>
              </a:ext>
            </a:extLst>
          </p:cNvPr>
          <p:cNvSpPr>
            <a:spLocks noGrp="1"/>
          </p:cNvSpPr>
          <p:nvPr>
            <p:ph sz="quarter" idx="30"/>
          </p:nvPr>
        </p:nvSpPr>
        <p:spPr>
          <a:xfrm>
            <a:off x="7894914" y="5138300"/>
            <a:ext cx="3456019" cy="203821"/>
          </a:xfrm>
        </p:spPr>
        <p:txBody>
          <a:bodyPr/>
          <a:lstStyle/>
          <a:p>
            <a:r>
              <a:rPr lang="en-US" altLang="en-US" sz="1400" dirty="0"/>
              <a:t>is equal to the sum of its Taylor series.</a:t>
            </a:r>
            <a:endParaRPr lang="en-US" sz="1400" dirty="0"/>
          </a:p>
        </p:txBody>
      </p:sp>
      <p:pic>
        <p:nvPicPr>
          <p:cNvPr id="7" name="Content Placeholder 6" descr="The image a line and three curves graphed on x y plane. A line labeled y = T_1 (x) enters the bottom left of the viewing window in the third quadrant and rises to the left. It passes through the point (0, 1) and exits the top right of the viewing window in the first quadrant. A curve labeled  y = e^x enters from the enters the bottom left of the viewing window in the second quadrant along the negative x axis and rises exponentially to the left. It passes through the point (0, 1) and exits the top right of the viewing window in the first quadrant. A  curve labeled y = T_2(x) is an upward opening parabola. It enters the top left of the viewing window in the second quadrant and falls rapidly to reach a low point. From that it point it rises and passes through the point (0, 1) and exits the top right of the viewing window in the first quadrant. A curve labeled y = T_3 (x) enters the bottom left of the viewing window in the third quadrant and rises to the left. It passes through the point (0, 1), cotinues to rise and  exits the top right of the viewing window in the first quadrant."/>
          <p:cNvPicPr>
            <a:picLocks noGrp="1" noChangeAspect="1"/>
          </p:cNvPicPr>
          <p:nvPr>
            <p:ph sz="quarter" idx="24"/>
          </p:nvPr>
        </p:nvPicPr>
        <p:blipFill rotWithShape="1">
          <a:blip r:embed="rId6"/>
          <a:srcRect l="5141"/>
          <a:stretch/>
        </p:blipFill>
        <p:spPr>
          <a:xfrm>
            <a:off x="4488371" y="2188337"/>
            <a:ext cx="3215258" cy="2761569"/>
          </a:xfrm>
          <a:prstGeom prst="rect">
            <a:avLst/>
          </a:prstGeom>
          <a:noFill/>
          <a:ln>
            <a:noFill/>
          </a:ln>
        </p:spPr>
      </p:pic>
    </p:spTree>
    <p:extLst>
      <p:ext uri="{BB962C8B-B14F-4D97-AF65-F5344CB8AC3E}">
        <p14:creationId xmlns:p14="http://schemas.microsoft.com/office/powerpoint/2010/main" val="4287718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AB88E-157C-40CE-98EF-95A19E4DB0DD}"/>
              </a:ext>
            </a:extLst>
          </p:cNvPr>
          <p:cNvSpPr>
            <a:spLocks noGrp="1"/>
          </p:cNvSpPr>
          <p:nvPr>
            <p:ph type="title"/>
          </p:nvPr>
        </p:nvSpPr>
        <p:spPr>
          <a:xfrm>
            <a:off x="838200" y="384048"/>
            <a:ext cx="10515600" cy="672105"/>
          </a:xfrm>
        </p:spPr>
        <p:txBody>
          <a:bodyPr anchor="ctr"/>
          <a:lstStyle/>
          <a:p>
            <a:pPr>
              <a:lnSpc>
                <a:spcPct val="50000"/>
              </a:lnSpc>
            </a:pPr>
            <a:r>
              <a:rPr lang="en-IN" sz="2900" dirty="0"/>
              <a:t>When Is a Function Represented by Its Taylor Series? (6 of 12)</a:t>
            </a:r>
            <a:endParaRPr lang="en-US" sz="2900" dirty="0"/>
          </a:p>
        </p:txBody>
      </p:sp>
      <p:sp>
        <p:nvSpPr>
          <p:cNvPr id="3" name="Content Placeholder 2">
            <a:extLst>
              <a:ext uri="{FF2B5EF4-FFF2-40B4-BE49-F238E27FC236}">
                <a16:creationId xmlns:a16="http://schemas.microsoft.com/office/drawing/2014/main" id="{EDECAF2A-FCD5-49E7-A483-4FD986E90DC5}"/>
              </a:ext>
            </a:extLst>
          </p:cNvPr>
          <p:cNvSpPr>
            <a:spLocks noGrp="1"/>
          </p:cNvSpPr>
          <p:nvPr>
            <p:ph sz="quarter" idx="23"/>
          </p:nvPr>
        </p:nvSpPr>
        <p:spPr>
          <a:xfrm>
            <a:off x="736600" y="1289050"/>
            <a:ext cx="10718800" cy="352427"/>
          </a:xfrm>
        </p:spPr>
        <p:txBody>
          <a:bodyPr/>
          <a:lstStyle/>
          <a:p>
            <a:pPr>
              <a:lnSpc>
                <a:spcPct val="100000"/>
              </a:lnSpc>
            </a:pPr>
            <a:r>
              <a:rPr lang="en-US" altLang="en-US" dirty="0"/>
              <a:t>In general, </a:t>
            </a:r>
            <a:r>
              <a:rPr lang="en-US" altLang="en-US" i="1" dirty="0"/>
              <a:t>f</a:t>
            </a:r>
            <a:r>
              <a:rPr lang="en-US" altLang="en-US" sz="400" dirty="0"/>
              <a:t> </a:t>
            </a:r>
            <a:r>
              <a:rPr lang="en-US" altLang="en-US" dirty="0"/>
              <a:t>(</a:t>
            </a:r>
            <a:r>
              <a:rPr lang="en-US" altLang="en-US" i="1" dirty="0"/>
              <a:t>x</a:t>
            </a:r>
            <a:r>
              <a:rPr lang="en-US" altLang="en-US" dirty="0"/>
              <a:t>) is the sum of its Taylor series if</a:t>
            </a:r>
          </a:p>
        </p:txBody>
      </p:sp>
      <p:graphicFrame>
        <p:nvGraphicFramePr>
          <p:cNvPr id="12" name="Content Placeholder 11" descr="f(x) = lim_n right arrow infinity (T_n(x))">
            <a:extLst>
              <a:ext uri="{FF2B5EF4-FFF2-40B4-BE49-F238E27FC236}">
                <a16:creationId xmlns:a16="http://schemas.microsoft.com/office/drawing/2014/main" id="{A49F1D83-3B2F-4D13-9681-CC17C409E17F}"/>
              </a:ext>
            </a:extLst>
          </p:cNvPr>
          <p:cNvGraphicFramePr>
            <a:graphicFrameLocks noGrp="1" noChangeAspect="1"/>
          </p:cNvGraphicFramePr>
          <p:nvPr>
            <p:ph sz="quarter" idx="24"/>
            <p:extLst>
              <p:ext uri="{D42A27DB-BD31-4B8C-83A1-F6EECF244321}">
                <p14:modId xmlns:p14="http://schemas.microsoft.com/office/powerpoint/2010/main" val="2598157096"/>
              </p:ext>
            </p:extLst>
          </p:nvPr>
        </p:nvGraphicFramePr>
        <p:xfrm>
          <a:off x="5119563" y="1922454"/>
          <a:ext cx="1916545" cy="458932"/>
        </p:xfrm>
        <a:graphic>
          <a:graphicData uri="http://schemas.openxmlformats.org/presentationml/2006/ole">
            <mc:AlternateContent xmlns:mc="http://schemas.openxmlformats.org/markup-compatibility/2006">
              <mc:Choice xmlns:v="urn:schemas-microsoft-com:vml" Requires="v">
                <p:oleObj name="Equation" r:id="rId2" imgW="2171520" imgH="520560" progId="Equation.DSMT4">
                  <p:embed/>
                </p:oleObj>
              </mc:Choice>
              <mc:Fallback>
                <p:oleObj name="Equation" r:id="rId2" imgW="2171520" imgH="520560" progId="Equation.DSMT4">
                  <p:embed/>
                  <p:pic>
                    <p:nvPicPr>
                      <p:cNvPr id="11" name="Object 10">
                        <a:extLst>
                          <a:ext uri="{FF2B5EF4-FFF2-40B4-BE49-F238E27FC236}">
                            <a16:creationId xmlns:a16="http://schemas.microsoft.com/office/drawing/2014/main" id="{CC305778-36F5-40CB-A092-D20A79F7EFB6}"/>
                          </a:ext>
                        </a:extLst>
                      </p:cNvPr>
                      <p:cNvPicPr/>
                      <p:nvPr/>
                    </p:nvPicPr>
                    <p:blipFill>
                      <a:blip r:embed="rId3"/>
                      <a:stretch>
                        <a:fillRect/>
                      </a:stretch>
                    </p:blipFill>
                    <p:spPr>
                      <a:xfrm>
                        <a:off x="5119563" y="1922454"/>
                        <a:ext cx="1916545" cy="45893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B53FD0C2-DDDE-471D-853E-BB385559EA5B}"/>
              </a:ext>
            </a:extLst>
          </p:cNvPr>
          <p:cNvSpPr>
            <a:spLocks noGrp="1"/>
          </p:cNvSpPr>
          <p:nvPr>
            <p:ph sz="quarter" idx="25"/>
          </p:nvPr>
        </p:nvSpPr>
        <p:spPr>
          <a:xfrm>
            <a:off x="736600" y="2427336"/>
            <a:ext cx="1195439" cy="352427"/>
          </a:xfrm>
        </p:spPr>
        <p:txBody>
          <a:bodyPr/>
          <a:lstStyle/>
          <a:p>
            <a:pPr>
              <a:lnSpc>
                <a:spcPct val="100000"/>
              </a:lnSpc>
            </a:pPr>
            <a:r>
              <a:rPr lang="en-US" altLang="en-US" dirty="0"/>
              <a:t>If we let</a:t>
            </a:r>
          </a:p>
        </p:txBody>
      </p:sp>
      <p:graphicFrame>
        <p:nvGraphicFramePr>
          <p:cNvPr id="14" name="Content Placeholder 13" descr="R_n(x) = f(x) minus T_n(x) so that f(x) = T_n(x) + R_n(x)">
            <a:extLst>
              <a:ext uri="{FF2B5EF4-FFF2-40B4-BE49-F238E27FC236}">
                <a16:creationId xmlns:a16="http://schemas.microsoft.com/office/drawing/2014/main" id="{CD0B2643-9C8A-42B7-B8EE-86D7CA9DA6A0}"/>
              </a:ext>
            </a:extLst>
          </p:cNvPr>
          <p:cNvGraphicFramePr>
            <a:graphicFrameLocks noGrp="1" noChangeAspect="1"/>
          </p:cNvGraphicFramePr>
          <p:nvPr>
            <p:ph sz="quarter" idx="26"/>
            <p:extLst>
              <p:ext uri="{D42A27DB-BD31-4B8C-83A1-F6EECF244321}">
                <p14:modId xmlns:p14="http://schemas.microsoft.com/office/powerpoint/2010/main" val="2574800854"/>
              </p:ext>
            </p:extLst>
          </p:nvPr>
        </p:nvGraphicFramePr>
        <p:xfrm>
          <a:off x="2860849" y="2998663"/>
          <a:ext cx="6650182" cy="392545"/>
        </p:xfrm>
        <a:graphic>
          <a:graphicData uri="http://schemas.openxmlformats.org/presentationml/2006/ole">
            <mc:AlternateContent xmlns:mc="http://schemas.openxmlformats.org/markup-compatibility/2006">
              <mc:Choice xmlns:v="urn:schemas-microsoft-com:vml" Requires="v">
                <p:oleObj name="Equation" r:id="rId4" imgW="7315200" imgH="431640" progId="Equation.DSMT4">
                  <p:embed/>
                </p:oleObj>
              </mc:Choice>
              <mc:Fallback>
                <p:oleObj name="Equation" r:id="rId4" imgW="7315200" imgH="431640" progId="Equation.DSMT4">
                  <p:embed/>
                  <p:pic>
                    <p:nvPicPr>
                      <p:cNvPr id="13" name="Object 12">
                        <a:extLst>
                          <a:ext uri="{FF2B5EF4-FFF2-40B4-BE49-F238E27FC236}">
                            <a16:creationId xmlns:a16="http://schemas.microsoft.com/office/drawing/2014/main" id="{56C15879-37C9-4862-9E11-F4386152BD23}"/>
                          </a:ext>
                        </a:extLst>
                      </p:cNvPr>
                      <p:cNvPicPr/>
                      <p:nvPr/>
                    </p:nvPicPr>
                    <p:blipFill>
                      <a:blip r:embed="rId5"/>
                      <a:stretch>
                        <a:fillRect/>
                      </a:stretch>
                    </p:blipFill>
                    <p:spPr>
                      <a:xfrm>
                        <a:off x="2860849" y="2998663"/>
                        <a:ext cx="6650182" cy="392545"/>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19B939A8-195D-4E75-94D0-9A756CCFAC84}"/>
              </a:ext>
            </a:extLst>
          </p:cNvPr>
          <p:cNvSpPr>
            <a:spLocks noGrp="1"/>
          </p:cNvSpPr>
          <p:nvPr>
            <p:ph sz="quarter" idx="27"/>
          </p:nvPr>
        </p:nvSpPr>
        <p:spPr>
          <a:xfrm>
            <a:off x="736600" y="3660517"/>
            <a:ext cx="10718800" cy="1206450"/>
          </a:xfrm>
        </p:spPr>
        <p:txBody>
          <a:bodyPr/>
          <a:lstStyle/>
          <a:p>
            <a:pPr>
              <a:lnSpc>
                <a:spcPct val="150000"/>
              </a:lnSpc>
            </a:pPr>
            <a:r>
              <a:rPr lang="en-US" altLang="en-US" dirty="0"/>
              <a:t>then </a:t>
            </a:r>
            <a:r>
              <a:rPr lang="en-US" altLang="en-US" i="1" dirty="0"/>
              <a:t>R</a:t>
            </a:r>
            <a:r>
              <a:rPr lang="en-US" altLang="en-US" i="1" baseline="-25000" dirty="0"/>
              <a:t>n</a:t>
            </a:r>
            <a:r>
              <a:rPr lang="en-US" altLang="en-US" dirty="0"/>
              <a:t>(</a:t>
            </a:r>
            <a:r>
              <a:rPr lang="en-US" altLang="en-US" i="1" dirty="0"/>
              <a:t>x</a:t>
            </a:r>
            <a:r>
              <a:rPr lang="en-US" altLang="en-US" dirty="0"/>
              <a:t>) is called the </a:t>
            </a:r>
            <a:r>
              <a:rPr lang="en-US" altLang="en-US" b="1" dirty="0"/>
              <a:t>remainder </a:t>
            </a:r>
            <a:r>
              <a:rPr lang="en-US" altLang="en-US" dirty="0"/>
              <a:t>of the Taylor series. If we can somehow show that</a:t>
            </a:r>
          </a:p>
        </p:txBody>
      </p:sp>
      <p:graphicFrame>
        <p:nvGraphicFramePr>
          <p:cNvPr id="13" name="Content Placeholder 12" descr="lim_n right arrow infinity (R_n(x)) = 0"/>
          <p:cNvGraphicFramePr>
            <a:graphicFrameLocks noGrp="1" noChangeAspect="1"/>
          </p:cNvGraphicFramePr>
          <p:nvPr>
            <p:ph sz="quarter" idx="29"/>
            <p:extLst>
              <p:ext uri="{D42A27DB-BD31-4B8C-83A1-F6EECF244321}">
                <p14:modId xmlns:p14="http://schemas.microsoft.com/office/powerpoint/2010/main" val="3007283947"/>
              </p:ext>
            </p:extLst>
          </p:nvPr>
        </p:nvGraphicFramePr>
        <p:xfrm>
          <a:off x="2107985" y="4306579"/>
          <a:ext cx="1884362" cy="560388"/>
        </p:xfrm>
        <a:graphic>
          <a:graphicData uri="http://schemas.openxmlformats.org/presentationml/2006/ole">
            <mc:AlternateContent xmlns:mc="http://schemas.openxmlformats.org/markup-compatibility/2006">
              <mc:Choice xmlns:v="urn:schemas-microsoft-com:vml" Requires="v">
                <p:oleObj name="Equation" r:id="rId6" imgW="939600" imgH="279360" progId="Equation.DSMT4">
                  <p:embed/>
                </p:oleObj>
              </mc:Choice>
              <mc:Fallback>
                <p:oleObj name="Equation" r:id="rId6" imgW="939600" imgH="279360" progId="Equation.DSMT4">
                  <p:embed/>
                  <p:pic>
                    <p:nvPicPr>
                      <p:cNvPr id="4" name="Object 3"/>
                      <p:cNvPicPr/>
                      <p:nvPr/>
                    </p:nvPicPr>
                    <p:blipFill>
                      <a:blip r:embed="rId7"/>
                      <a:stretch>
                        <a:fillRect/>
                      </a:stretch>
                    </p:blipFill>
                    <p:spPr>
                      <a:xfrm>
                        <a:off x="2107985" y="4306579"/>
                        <a:ext cx="1884362" cy="560388"/>
                      </a:xfrm>
                      <a:prstGeom prst="rect">
                        <a:avLst/>
                      </a:prstGeom>
                    </p:spPr>
                  </p:pic>
                </p:oleObj>
              </mc:Fallback>
            </mc:AlternateContent>
          </a:graphicData>
        </a:graphic>
      </p:graphicFrame>
      <p:sp>
        <p:nvSpPr>
          <p:cNvPr id="10" name="Content Placeholder 14"/>
          <p:cNvSpPr>
            <a:spLocks noGrp="1"/>
          </p:cNvSpPr>
          <p:nvPr>
            <p:ph sz="quarter" idx="30"/>
          </p:nvPr>
        </p:nvSpPr>
        <p:spPr>
          <a:xfrm>
            <a:off x="3992347" y="4333745"/>
            <a:ext cx="2830802" cy="380187"/>
          </a:xfrm>
          <a:prstGeom prst="rect">
            <a:avLst/>
          </a:prstGeom>
        </p:spPr>
        <p:txBody>
          <a:bodyPr/>
          <a:lstStyle/>
          <a:p>
            <a:r>
              <a:rPr lang="en-US" altLang="en-US" sz="2400" dirty="0"/>
              <a:t>then it follows that</a:t>
            </a:r>
            <a:endParaRPr lang="en-US" sz="2400" dirty="0"/>
          </a:p>
        </p:txBody>
      </p:sp>
      <p:graphicFrame>
        <p:nvGraphicFramePr>
          <p:cNvPr id="16" name="Content Placeholder 15" descr=" lim_(n right arrow infinity) (T_n(x)) =  lim_(n right arrow infinity) ([f(x) minus R_n(x)]) = f(x) minus lim_(n right arrow infinity) (R_n(x)) = (f(x))">
            <a:extLst>
              <a:ext uri="{FF2B5EF4-FFF2-40B4-BE49-F238E27FC236}">
                <a16:creationId xmlns:a16="http://schemas.microsoft.com/office/drawing/2014/main" id="{3B0EF664-48D4-4F34-8466-BA36415D102C}"/>
              </a:ext>
            </a:extLst>
          </p:cNvPr>
          <p:cNvGraphicFramePr>
            <a:graphicFrameLocks noGrp="1" noChangeAspect="1"/>
          </p:cNvGraphicFramePr>
          <p:nvPr>
            <p:ph sz="quarter" idx="28"/>
            <p:extLst>
              <p:ext uri="{D42A27DB-BD31-4B8C-83A1-F6EECF244321}">
                <p14:modId xmlns:p14="http://schemas.microsoft.com/office/powerpoint/2010/main" val="450618409"/>
              </p:ext>
            </p:extLst>
          </p:nvPr>
        </p:nvGraphicFramePr>
        <p:xfrm>
          <a:off x="2976386" y="5200388"/>
          <a:ext cx="6742545" cy="496455"/>
        </p:xfrm>
        <a:graphic>
          <a:graphicData uri="http://schemas.openxmlformats.org/presentationml/2006/ole">
            <mc:AlternateContent xmlns:mc="http://schemas.openxmlformats.org/markup-compatibility/2006">
              <mc:Choice xmlns:v="urn:schemas-microsoft-com:vml" Requires="v">
                <p:oleObj name="Equation" r:id="rId8" imgW="7416720" imgH="545760" progId="Equation.DSMT4">
                  <p:embed/>
                </p:oleObj>
              </mc:Choice>
              <mc:Fallback>
                <p:oleObj name="Equation" r:id="rId8" imgW="7416720" imgH="545760" progId="Equation.DSMT4">
                  <p:embed/>
                  <p:pic>
                    <p:nvPicPr>
                      <p:cNvPr id="15" name="Object 14">
                        <a:extLst>
                          <a:ext uri="{FF2B5EF4-FFF2-40B4-BE49-F238E27FC236}">
                            <a16:creationId xmlns:a16="http://schemas.microsoft.com/office/drawing/2014/main" id="{AFC0B8F7-AE6B-492A-8D1A-85A7EA560C4A}"/>
                          </a:ext>
                        </a:extLst>
                      </p:cNvPr>
                      <p:cNvPicPr/>
                      <p:nvPr/>
                    </p:nvPicPr>
                    <p:blipFill>
                      <a:blip r:embed="rId9"/>
                      <a:stretch>
                        <a:fillRect/>
                      </a:stretch>
                    </p:blipFill>
                    <p:spPr>
                      <a:xfrm>
                        <a:off x="2976386" y="5200388"/>
                        <a:ext cx="6742545" cy="496455"/>
                      </a:xfrm>
                      <a:prstGeom prst="rect">
                        <a:avLst/>
                      </a:prstGeom>
                    </p:spPr>
                  </p:pic>
                </p:oleObj>
              </mc:Fallback>
            </mc:AlternateContent>
          </a:graphicData>
        </a:graphic>
      </p:graphicFrame>
    </p:spTree>
    <p:extLst>
      <p:ext uri="{BB962C8B-B14F-4D97-AF65-F5344CB8AC3E}">
        <p14:creationId xmlns:p14="http://schemas.microsoft.com/office/powerpoint/2010/main" val="2796643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B8D4EA0-D317-492A-832D-5A4B801DFE1D}"/>
              </a:ext>
            </a:extLst>
          </p:cNvPr>
          <p:cNvSpPr>
            <a:spLocks noGrp="1"/>
          </p:cNvSpPr>
          <p:nvPr>
            <p:ph type="title"/>
          </p:nvPr>
        </p:nvSpPr>
        <p:spPr>
          <a:xfrm>
            <a:off x="838200" y="384048"/>
            <a:ext cx="10424160" cy="676656"/>
          </a:xfrm>
        </p:spPr>
        <p:txBody>
          <a:bodyPr anchor="ctr"/>
          <a:lstStyle/>
          <a:p>
            <a:pPr>
              <a:lnSpc>
                <a:spcPct val="50000"/>
              </a:lnSpc>
            </a:pPr>
            <a:r>
              <a:rPr lang="en-IN" sz="2900" dirty="0"/>
              <a:t>When Is a Function Represented by Its Taylor Series? (7 of 12)</a:t>
            </a:r>
            <a:endParaRPr lang="en-US" sz="2900" dirty="0"/>
          </a:p>
        </p:txBody>
      </p:sp>
      <p:sp>
        <p:nvSpPr>
          <p:cNvPr id="12" name="Content Placeholder 11">
            <a:extLst>
              <a:ext uri="{FF2B5EF4-FFF2-40B4-BE49-F238E27FC236}">
                <a16:creationId xmlns:a16="http://schemas.microsoft.com/office/drawing/2014/main" id="{F86A5CA3-7F74-4EBC-8B60-A302FDE7ADC6}"/>
              </a:ext>
            </a:extLst>
          </p:cNvPr>
          <p:cNvSpPr>
            <a:spLocks noGrp="1"/>
          </p:cNvSpPr>
          <p:nvPr>
            <p:ph sz="quarter" idx="23"/>
          </p:nvPr>
        </p:nvSpPr>
        <p:spPr>
          <a:xfrm>
            <a:off x="736599" y="1289051"/>
            <a:ext cx="5531465" cy="303776"/>
          </a:xfrm>
        </p:spPr>
        <p:txBody>
          <a:bodyPr/>
          <a:lstStyle/>
          <a:p>
            <a:pPr>
              <a:lnSpc>
                <a:spcPct val="100000"/>
              </a:lnSpc>
            </a:pPr>
            <a:r>
              <a:rPr lang="en-US" altLang="en-US" sz="2200" dirty="0"/>
              <a:t>We have therefore proved the following.</a:t>
            </a:r>
          </a:p>
        </p:txBody>
      </p:sp>
      <p:sp>
        <p:nvSpPr>
          <p:cNvPr id="13" name="Content Placeholder 12">
            <a:extLst>
              <a:ext uri="{FF2B5EF4-FFF2-40B4-BE49-F238E27FC236}">
                <a16:creationId xmlns:a16="http://schemas.microsoft.com/office/drawing/2014/main" id="{2C1FD3DE-B6B3-4712-9B26-29F0D3ABFF4B}"/>
              </a:ext>
            </a:extLst>
          </p:cNvPr>
          <p:cNvSpPr>
            <a:spLocks noGrp="1"/>
          </p:cNvSpPr>
          <p:nvPr>
            <p:ph sz="quarter" idx="24"/>
          </p:nvPr>
        </p:nvSpPr>
        <p:spPr>
          <a:xfrm>
            <a:off x="736599" y="1716030"/>
            <a:ext cx="10712451" cy="671660"/>
          </a:xfrm>
        </p:spPr>
        <p:txBody>
          <a:bodyPr/>
          <a:lstStyle/>
          <a:p>
            <a:pPr>
              <a:lnSpc>
                <a:spcPct val="100000"/>
              </a:lnSpc>
            </a:pPr>
            <a:r>
              <a:rPr lang="de-DE" sz="2200" b="1" dirty="0">
                <a:solidFill>
                  <a:srgbClr val="EF2E24"/>
                </a:solidFill>
              </a:rPr>
              <a:t>Theorem</a:t>
            </a:r>
            <a:r>
              <a:rPr lang="en-US" sz="2200" dirty="0">
                <a:solidFill>
                  <a:srgbClr val="EF2E24"/>
                </a:solidFill>
              </a:rPr>
              <a:t> </a:t>
            </a:r>
            <a:r>
              <a:rPr lang="en-US" sz="2200" dirty="0"/>
              <a:t>If</a:t>
            </a:r>
            <a:r>
              <a:rPr lang="de-DE" sz="2200" dirty="0"/>
              <a:t> </a:t>
            </a:r>
            <a:r>
              <a:rPr lang="de-DE" sz="2200" i="1" dirty="0"/>
              <a:t>f</a:t>
            </a:r>
            <a:r>
              <a:rPr lang="de-DE" sz="2200" dirty="0"/>
              <a:t>(</a:t>
            </a:r>
            <a:r>
              <a:rPr lang="de-DE" sz="2200" i="1" dirty="0"/>
              <a:t>x</a:t>
            </a:r>
            <a:r>
              <a:rPr lang="de-DE" sz="2200" dirty="0"/>
              <a:t>)</a:t>
            </a:r>
            <a:r>
              <a:rPr lang="en-US" sz="2200" dirty="0"/>
              <a:t> =</a:t>
            </a:r>
            <a:r>
              <a:rPr lang="de-DE" sz="2200" dirty="0"/>
              <a:t> </a:t>
            </a:r>
            <a:r>
              <a:rPr lang="de-DE" sz="2200" i="1" dirty="0"/>
              <a:t>T</a:t>
            </a:r>
            <a:r>
              <a:rPr lang="de-DE" sz="2200" i="1" baseline="-25000" dirty="0"/>
              <a:t>n</a:t>
            </a:r>
            <a:r>
              <a:rPr lang="de-DE" sz="2200" dirty="0"/>
              <a:t>(</a:t>
            </a:r>
            <a:r>
              <a:rPr lang="de-DE" sz="2200" i="1" dirty="0"/>
              <a:t>x</a:t>
            </a:r>
            <a:r>
              <a:rPr lang="de-DE" sz="2200" dirty="0"/>
              <a:t>)</a:t>
            </a:r>
            <a:r>
              <a:rPr lang="en-US" sz="2200" dirty="0"/>
              <a:t> +</a:t>
            </a:r>
            <a:r>
              <a:rPr lang="de-DE" sz="2200" dirty="0"/>
              <a:t> </a:t>
            </a:r>
            <a:r>
              <a:rPr lang="de-DE" sz="2200" i="1" dirty="0"/>
              <a:t>R</a:t>
            </a:r>
            <a:r>
              <a:rPr lang="de-DE" sz="2200" i="1" baseline="-25000" dirty="0"/>
              <a:t>n</a:t>
            </a:r>
            <a:r>
              <a:rPr lang="de-DE" sz="2200" dirty="0"/>
              <a:t>(</a:t>
            </a:r>
            <a:r>
              <a:rPr lang="de-DE" sz="2200" i="1" dirty="0"/>
              <a:t>x</a:t>
            </a:r>
            <a:r>
              <a:rPr lang="de-DE" sz="2200" dirty="0"/>
              <a:t>),</a:t>
            </a:r>
            <a:r>
              <a:rPr lang="en-US" sz="2200" dirty="0"/>
              <a:t> where</a:t>
            </a:r>
            <a:r>
              <a:rPr lang="de-DE" sz="2200" dirty="0"/>
              <a:t> </a:t>
            </a:r>
            <a:r>
              <a:rPr lang="de-DE" sz="2200" i="1" dirty="0"/>
              <a:t>T</a:t>
            </a:r>
            <a:r>
              <a:rPr lang="de-DE" sz="2200" i="1" baseline="-25000" dirty="0"/>
              <a:t>n</a:t>
            </a:r>
            <a:r>
              <a:rPr lang="en-US" sz="2200" dirty="0"/>
              <a:t> is the</a:t>
            </a:r>
            <a:r>
              <a:rPr lang="de-DE" sz="2200" dirty="0"/>
              <a:t> </a:t>
            </a:r>
            <a:r>
              <a:rPr lang="de-DE" sz="2200" i="1" dirty="0"/>
              <a:t>n</a:t>
            </a:r>
            <a:r>
              <a:rPr lang="de-DE" sz="2200" dirty="0"/>
              <a:t>th-degree Taylor</a:t>
            </a:r>
            <a:r>
              <a:rPr lang="en-US" sz="2200" dirty="0"/>
              <a:t> polynomial of </a:t>
            </a:r>
            <a:r>
              <a:rPr lang="en-US" sz="2200" i="1" dirty="0"/>
              <a:t>f</a:t>
            </a:r>
            <a:r>
              <a:rPr lang="it-IT" sz="2200" dirty="0"/>
              <a:t> at</a:t>
            </a:r>
            <a:r>
              <a:rPr lang="en-US" sz="2200" dirty="0"/>
              <a:t> </a:t>
            </a:r>
            <a:r>
              <a:rPr lang="en-US" sz="2200" i="1" dirty="0"/>
              <a:t>a</a:t>
            </a:r>
            <a:r>
              <a:rPr lang="en-US" sz="2200" dirty="0"/>
              <a:t>, and if </a:t>
            </a:r>
          </a:p>
        </p:txBody>
      </p:sp>
      <p:graphicFrame>
        <p:nvGraphicFramePr>
          <p:cNvPr id="29" name="Content Placeholder 28" descr="lim_(n right arrow infinity) (R_n(x)) = 0">
            <a:extLst>
              <a:ext uri="{FF2B5EF4-FFF2-40B4-BE49-F238E27FC236}">
                <a16:creationId xmlns:a16="http://schemas.microsoft.com/office/drawing/2014/main" id="{C3BA7944-86EC-4465-85E8-399832B63DCB}"/>
              </a:ext>
            </a:extLst>
          </p:cNvPr>
          <p:cNvGraphicFramePr>
            <a:graphicFrameLocks noGrp="1" noChangeAspect="1"/>
          </p:cNvGraphicFramePr>
          <p:nvPr>
            <p:ph sz="quarter" idx="25"/>
            <p:extLst>
              <p:ext uri="{D42A27DB-BD31-4B8C-83A1-F6EECF244321}">
                <p14:modId xmlns:p14="http://schemas.microsoft.com/office/powerpoint/2010/main" val="2494795350"/>
              </p:ext>
            </p:extLst>
          </p:nvPr>
        </p:nvGraphicFramePr>
        <p:xfrm>
          <a:off x="5414425" y="2389932"/>
          <a:ext cx="1363150" cy="390971"/>
        </p:xfrm>
        <a:graphic>
          <a:graphicData uri="http://schemas.openxmlformats.org/presentationml/2006/ole">
            <mc:AlternateContent xmlns:mc="http://schemas.openxmlformats.org/markup-compatibility/2006">
              <mc:Choice xmlns:v="urn:schemas-microsoft-com:vml" Requires="v">
                <p:oleObj name="Equation" r:id="rId2" imgW="1815840" imgH="520560" progId="Equation.DSMT4">
                  <p:embed/>
                </p:oleObj>
              </mc:Choice>
              <mc:Fallback>
                <p:oleObj name="Equation" r:id="rId2" imgW="1815840" imgH="520560" progId="Equation.DSMT4">
                  <p:embed/>
                  <p:pic>
                    <p:nvPicPr>
                      <p:cNvPr id="28" name="Object 27">
                        <a:extLst>
                          <a:ext uri="{FF2B5EF4-FFF2-40B4-BE49-F238E27FC236}">
                            <a16:creationId xmlns:a16="http://schemas.microsoft.com/office/drawing/2014/main" id="{E529D4FD-6080-4E0C-9DE5-391C3F4E85F3}"/>
                          </a:ext>
                        </a:extLst>
                      </p:cNvPr>
                      <p:cNvPicPr/>
                      <p:nvPr/>
                    </p:nvPicPr>
                    <p:blipFill>
                      <a:blip r:embed="rId3"/>
                      <a:stretch>
                        <a:fillRect/>
                      </a:stretch>
                    </p:blipFill>
                    <p:spPr>
                      <a:xfrm>
                        <a:off x="5414425" y="2389932"/>
                        <a:ext cx="1363150" cy="390971"/>
                      </a:xfrm>
                      <a:prstGeom prst="rect">
                        <a:avLst/>
                      </a:prstGeom>
                    </p:spPr>
                  </p:pic>
                </p:oleObj>
              </mc:Fallback>
            </mc:AlternateContent>
          </a:graphicData>
        </a:graphic>
      </p:graphicFrame>
      <p:sp>
        <p:nvSpPr>
          <p:cNvPr id="15" name="Content Placeholder 14">
            <a:extLst>
              <a:ext uri="{FF2B5EF4-FFF2-40B4-BE49-F238E27FC236}">
                <a16:creationId xmlns:a16="http://schemas.microsoft.com/office/drawing/2014/main" id="{037D216B-13FE-4F54-8B19-DA5D06BD1BBB}"/>
              </a:ext>
            </a:extLst>
          </p:cNvPr>
          <p:cNvSpPr>
            <a:spLocks noGrp="1"/>
          </p:cNvSpPr>
          <p:nvPr>
            <p:ph sz="quarter" idx="26"/>
          </p:nvPr>
        </p:nvSpPr>
        <p:spPr>
          <a:xfrm>
            <a:off x="742950" y="2937249"/>
            <a:ext cx="436922" cy="337879"/>
          </a:xfrm>
        </p:spPr>
        <p:txBody>
          <a:bodyPr/>
          <a:lstStyle/>
          <a:p>
            <a:pPr>
              <a:lnSpc>
                <a:spcPct val="100000"/>
              </a:lnSpc>
            </a:pPr>
            <a:r>
              <a:rPr lang="en-US" sz="2200" dirty="0"/>
              <a:t>for</a:t>
            </a:r>
          </a:p>
        </p:txBody>
      </p:sp>
      <p:graphicFrame>
        <p:nvGraphicFramePr>
          <p:cNvPr id="31" name="Content Placeholder 30" descr="abs(x minus a) &lt; R,">
            <a:extLst>
              <a:ext uri="{FF2B5EF4-FFF2-40B4-BE49-F238E27FC236}">
                <a16:creationId xmlns:a16="http://schemas.microsoft.com/office/drawing/2014/main" id="{0D840149-6C03-4085-AC5E-8221A099831C}"/>
              </a:ext>
            </a:extLst>
          </p:cNvPr>
          <p:cNvGraphicFramePr>
            <a:graphicFrameLocks noGrp="1" noChangeAspect="1"/>
          </p:cNvGraphicFramePr>
          <p:nvPr>
            <p:ph sz="quarter" idx="27"/>
            <p:extLst>
              <p:ext uri="{D42A27DB-BD31-4B8C-83A1-F6EECF244321}">
                <p14:modId xmlns:p14="http://schemas.microsoft.com/office/powerpoint/2010/main" val="3668842496"/>
              </p:ext>
            </p:extLst>
          </p:nvPr>
        </p:nvGraphicFramePr>
        <p:xfrm>
          <a:off x="1189384" y="2936602"/>
          <a:ext cx="1160318" cy="365125"/>
        </p:xfrm>
        <a:graphic>
          <a:graphicData uri="http://schemas.openxmlformats.org/presentationml/2006/ole">
            <mc:AlternateContent xmlns:mc="http://schemas.openxmlformats.org/markup-compatibility/2006">
              <mc:Choice xmlns:v="urn:schemas-microsoft-com:vml" Requires="v">
                <p:oleObj name="Equation" r:id="rId4" imgW="1371600" imgH="431640" progId="Equation.DSMT4">
                  <p:embed/>
                </p:oleObj>
              </mc:Choice>
              <mc:Fallback>
                <p:oleObj name="Equation" r:id="rId4" imgW="1371600" imgH="431640" progId="Equation.DSMT4">
                  <p:embed/>
                  <p:pic>
                    <p:nvPicPr>
                      <p:cNvPr id="30" name="Object 29">
                        <a:extLst>
                          <a:ext uri="{FF2B5EF4-FFF2-40B4-BE49-F238E27FC236}">
                            <a16:creationId xmlns:a16="http://schemas.microsoft.com/office/drawing/2014/main" id="{DE41312B-B4C6-4981-8AF7-D06ECBEDB77D}"/>
                          </a:ext>
                        </a:extLst>
                      </p:cNvPr>
                      <p:cNvPicPr/>
                      <p:nvPr/>
                    </p:nvPicPr>
                    <p:blipFill>
                      <a:blip r:embed="rId5"/>
                      <a:stretch>
                        <a:fillRect/>
                      </a:stretch>
                    </p:blipFill>
                    <p:spPr>
                      <a:xfrm>
                        <a:off x="1189384" y="2936602"/>
                        <a:ext cx="1160318" cy="365125"/>
                      </a:xfrm>
                      <a:prstGeom prst="rect">
                        <a:avLst/>
                      </a:prstGeom>
                    </p:spPr>
                  </p:pic>
                </p:oleObj>
              </mc:Fallback>
            </mc:AlternateContent>
          </a:graphicData>
        </a:graphic>
      </p:graphicFrame>
      <p:sp>
        <p:nvSpPr>
          <p:cNvPr id="17" name="Content Placeholder 16">
            <a:extLst>
              <a:ext uri="{FF2B5EF4-FFF2-40B4-BE49-F238E27FC236}">
                <a16:creationId xmlns:a16="http://schemas.microsoft.com/office/drawing/2014/main" id="{448A2071-36E7-4CEA-A4DE-AC03EDA1368C}"/>
              </a:ext>
            </a:extLst>
          </p:cNvPr>
          <p:cNvSpPr>
            <a:spLocks noGrp="1"/>
          </p:cNvSpPr>
          <p:nvPr>
            <p:ph sz="quarter" idx="28"/>
          </p:nvPr>
        </p:nvSpPr>
        <p:spPr>
          <a:xfrm>
            <a:off x="2444552" y="2920664"/>
            <a:ext cx="7283763" cy="381063"/>
          </a:xfrm>
        </p:spPr>
        <p:txBody>
          <a:bodyPr/>
          <a:lstStyle/>
          <a:p>
            <a:pPr>
              <a:lnSpc>
                <a:spcPct val="100000"/>
              </a:lnSpc>
            </a:pPr>
            <a:r>
              <a:rPr lang="en-US" sz="2200" dirty="0"/>
              <a:t>then </a:t>
            </a:r>
            <a:r>
              <a:rPr lang="en-US" sz="2200" i="1" dirty="0"/>
              <a:t>f</a:t>
            </a:r>
            <a:r>
              <a:rPr lang="en-US" sz="2200" dirty="0"/>
              <a:t> is equal to the sum of its Taylor series on the interval</a:t>
            </a:r>
          </a:p>
        </p:txBody>
      </p:sp>
      <p:graphicFrame>
        <p:nvGraphicFramePr>
          <p:cNvPr id="33" name="Content Placeholder 32" descr="abs(x minus a) &lt; R.">
            <a:extLst>
              <a:ext uri="{FF2B5EF4-FFF2-40B4-BE49-F238E27FC236}">
                <a16:creationId xmlns:a16="http://schemas.microsoft.com/office/drawing/2014/main" id="{1D18197B-644D-42B1-A8EE-04AC14AA6D3E}"/>
              </a:ext>
            </a:extLst>
          </p:cNvPr>
          <p:cNvGraphicFramePr>
            <a:graphicFrameLocks noGrp="1" noChangeAspect="1"/>
          </p:cNvGraphicFramePr>
          <p:nvPr>
            <p:ph sz="quarter" idx="29"/>
            <p:extLst>
              <p:ext uri="{D42A27DB-BD31-4B8C-83A1-F6EECF244321}">
                <p14:modId xmlns:p14="http://schemas.microsoft.com/office/powerpoint/2010/main" val="2843600289"/>
              </p:ext>
            </p:extLst>
          </p:nvPr>
        </p:nvGraphicFramePr>
        <p:xfrm>
          <a:off x="9799483" y="2890838"/>
          <a:ext cx="1250950" cy="393700"/>
        </p:xfrm>
        <a:graphic>
          <a:graphicData uri="http://schemas.openxmlformats.org/presentationml/2006/ole">
            <mc:AlternateContent xmlns:mc="http://schemas.openxmlformats.org/markup-compatibility/2006">
              <mc:Choice xmlns:v="urn:schemas-microsoft-com:vml" Requires="v">
                <p:oleObj name="Equation" r:id="rId6" imgW="1371600" imgH="431640" progId="Equation.DSMT4">
                  <p:embed/>
                </p:oleObj>
              </mc:Choice>
              <mc:Fallback>
                <p:oleObj name="Equation" r:id="rId6" imgW="1371600" imgH="431640" progId="Equation.DSMT4">
                  <p:embed/>
                  <p:pic>
                    <p:nvPicPr>
                      <p:cNvPr id="32" name="Object 31">
                        <a:extLst>
                          <a:ext uri="{FF2B5EF4-FFF2-40B4-BE49-F238E27FC236}">
                            <a16:creationId xmlns:a16="http://schemas.microsoft.com/office/drawing/2014/main" id="{0F01BF76-18E7-46D6-BC76-D8A10E40F12A}"/>
                          </a:ext>
                        </a:extLst>
                      </p:cNvPr>
                      <p:cNvPicPr/>
                      <p:nvPr/>
                    </p:nvPicPr>
                    <p:blipFill>
                      <a:blip r:embed="rId7"/>
                      <a:stretch>
                        <a:fillRect/>
                      </a:stretch>
                    </p:blipFill>
                    <p:spPr>
                      <a:xfrm>
                        <a:off x="9799483" y="2890838"/>
                        <a:ext cx="1250950" cy="393700"/>
                      </a:xfrm>
                      <a:prstGeom prst="rect">
                        <a:avLst/>
                      </a:prstGeom>
                    </p:spPr>
                  </p:pic>
                </p:oleObj>
              </mc:Fallback>
            </mc:AlternateContent>
          </a:graphicData>
        </a:graphic>
      </p:graphicFrame>
      <p:sp>
        <p:nvSpPr>
          <p:cNvPr id="19" name="Content Placeholder 18">
            <a:extLst>
              <a:ext uri="{FF2B5EF4-FFF2-40B4-BE49-F238E27FC236}">
                <a16:creationId xmlns:a16="http://schemas.microsoft.com/office/drawing/2014/main" id="{3D73CA46-E646-4C7E-8FCF-E56F6810EDE0}"/>
              </a:ext>
            </a:extLst>
          </p:cNvPr>
          <p:cNvSpPr>
            <a:spLocks noGrp="1"/>
          </p:cNvSpPr>
          <p:nvPr>
            <p:ph sz="quarter" idx="30"/>
          </p:nvPr>
        </p:nvSpPr>
        <p:spPr>
          <a:xfrm>
            <a:off x="736600" y="3436812"/>
            <a:ext cx="2653146" cy="368319"/>
          </a:xfrm>
        </p:spPr>
        <p:txBody>
          <a:bodyPr/>
          <a:lstStyle/>
          <a:p>
            <a:pPr>
              <a:lnSpc>
                <a:spcPct val="100000"/>
              </a:lnSpc>
            </a:pPr>
            <a:r>
              <a:rPr lang="en-US" altLang="en-US" sz="2200" dirty="0"/>
              <a:t>In trying to show that</a:t>
            </a:r>
          </a:p>
        </p:txBody>
      </p:sp>
      <p:graphicFrame>
        <p:nvGraphicFramePr>
          <p:cNvPr id="2" name="Content Placeholder 1" descr="lim_(n right arrow infinity) (R_n(x)) = 0"/>
          <p:cNvGraphicFramePr>
            <a:graphicFrameLocks noGrp="1" noChangeAspect="1"/>
          </p:cNvGraphicFramePr>
          <p:nvPr>
            <p:ph sz="quarter" idx="37"/>
            <p:extLst>
              <p:ext uri="{D42A27DB-BD31-4B8C-83A1-F6EECF244321}">
                <p14:modId xmlns:p14="http://schemas.microsoft.com/office/powerpoint/2010/main" val="3026724078"/>
              </p:ext>
            </p:extLst>
          </p:nvPr>
        </p:nvGraphicFramePr>
        <p:xfrm>
          <a:off x="3348923" y="3442619"/>
          <a:ext cx="1703387" cy="520700"/>
        </p:xfrm>
        <a:graphic>
          <a:graphicData uri="http://schemas.openxmlformats.org/presentationml/2006/ole">
            <mc:AlternateContent xmlns:mc="http://schemas.openxmlformats.org/markup-compatibility/2006">
              <mc:Choice xmlns:v="urn:schemas-microsoft-com:vml" Requires="v">
                <p:oleObj name="Equation" r:id="rId8" imgW="914400" imgH="279360" progId="Equation.DSMT4">
                  <p:embed/>
                </p:oleObj>
              </mc:Choice>
              <mc:Fallback>
                <p:oleObj name="Equation" r:id="rId8" imgW="914400" imgH="279360" progId="Equation.DSMT4">
                  <p:embed/>
                  <p:pic>
                    <p:nvPicPr>
                      <p:cNvPr id="0" name=""/>
                      <p:cNvPicPr/>
                      <p:nvPr/>
                    </p:nvPicPr>
                    <p:blipFill>
                      <a:blip r:embed="rId9"/>
                      <a:stretch>
                        <a:fillRect/>
                      </a:stretch>
                    </p:blipFill>
                    <p:spPr>
                      <a:xfrm>
                        <a:off x="3348923" y="3442619"/>
                        <a:ext cx="1703387" cy="520700"/>
                      </a:xfrm>
                      <a:prstGeom prst="rect">
                        <a:avLst/>
                      </a:prstGeom>
                    </p:spPr>
                  </p:pic>
                </p:oleObj>
              </mc:Fallback>
            </mc:AlternateContent>
          </a:graphicData>
        </a:graphic>
      </p:graphicFrame>
      <p:sp>
        <p:nvSpPr>
          <p:cNvPr id="16" name="Content Placeholder 10"/>
          <p:cNvSpPr>
            <a:spLocks noGrp="1"/>
          </p:cNvSpPr>
          <p:nvPr>
            <p:ph sz="quarter" idx="31"/>
          </p:nvPr>
        </p:nvSpPr>
        <p:spPr>
          <a:xfrm>
            <a:off x="5104503" y="3420075"/>
            <a:ext cx="5406477" cy="309315"/>
          </a:xfrm>
        </p:spPr>
        <p:txBody>
          <a:bodyPr/>
          <a:lstStyle/>
          <a:p>
            <a:pPr>
              <a:lnSpc>
                <a:spcPct val="100000"/>
              </a:lnSpc>
            </a:pPr>
            <a:r>
              <a:rPr lang="en-US" altLang="en-US" sz="2200" dirty="0"/>
              <a:t>for a specific function </a:t>
            </a:r>
            <a:r>
              <a:rPr lang="en-US" altLang="en-US" sz="2200" i="1" dirty="0"/>
              <a:t>f</a:t>
            </a:r>
            <a:r>
              <a:rPr lang="en-US" altLang="en-US" sz="2200" dirty="0"/>
              <a:t>, we usually use the</a:t>
            </a:r>
            <a:endParaRPr lang="en-US" sz="2200" dirty="0"/>
          </a:p>
        </p:txBody>
      </p:sp>
      <p:sp>
        <p:nvSpPr>
          <p:cNvPr id="18" name="Content Placeholder 12"/>
          <p:cNvSpPr>
            <a:spLocks noGrp="1"/>
          </p:cNvSpPr>
          <p:nvPr>
            <p:ph sz="quarter" idx="34"/>
          </p:nvPr>
        </p:nvSpPr>
        <p:spPr>
          <a:xfrm>
            <a:off x="731232" y="3803775"/>
            <a:ext cx="2418368" cy="335352"/>
          </a:xfrm>
        </p:spPr>
        <p:txBody>
          <a:bodyPr/>
          <a:lstStyle/>
          <a:p>
            <a:pPr>
              <a:lnSpc>
                <a:spcPct val="100000"/>
              </a:lnSpc>
            </a:pPr>
            <a:r>
              <a:rPr lang="en-US" altLang="en-US" sz="2200" dirty="0"/>
              <a:t>following Theorem.</a:t>
            </a:r>
            <a:endParaRPr lang="en-US" sz="2200" dirty="0"/>
          </a:p>
        </p:txBody>
      </p:sp>
      <p:sp>
        <p:nvSpPr>
          <p:cNvPr id="20" name="Content Placeholder 19">
            <a:extLst>
              <a:ext uri="{FF2B5EF4-FFF2-40B4-BE49-F238E27FC236}">
                <a16:creationId xmlns:a16="http://schemas.microsoft.com/office/drawing/2014/main" id="{2A547C5F-634E-421C-81D7-F326800DC6D5}"/>
              </a:ext>
            </a:extLst>
          </p:cNvPr>
          <p:cNvSpPr>
            <a:spLocks noGrp="1"/>
          </p:cNvSpPr>
          <p:nvPr>
            <p:ph sz="quarter" idx="32"/>
          </p:nvPr>
        </p:nvSpPr>
        <p:spPr>
          <a:xfrm>
            <a:off x="736600" y="4410533"/>
            <a:ext cx="3034701" cy="344894"/>
          </a:xfrm>
        </p:spPr>
        <p:txBody>
          <a:bodyPr/>
          <a:lstStyle/>
          <a:p>
            <a:pPr>
              <a:lnSpc>
                <a:spcPct val="100000"/>
              </a:lnSpc>
            </a:pPr>
            <a:r>
              <a:rPr lang="en-US" sz="2200" b="1" dirty="0">
                <a:solidFill>
                  <a:srgbClr val="EF2E24"/>
                </a:solidFill>
              </a:rPr>
              <a:t>Taylor's Inequality </a:t>
            </a:r>
            <a:r>
              <a:rPr lang="en-US" sz="2200" dirty="0"/>
              <a:t>If</a:t>
            </a:r>
          </a:p>
        </p:txBody>
      </p:sp>
      <p:graphicFrame>
        <p:nvGraphicFramePr>
          <p:cNvPr id="36" name="Content Placeholder 35" descr="abs(f^(n + 1)(x)) &lt;= M for abs(x minus a) &lt;= d,">
            <a:extLst>
              <a:ext uri="{FF2B5EF4-FFF2-40B4-BE49-F238E27FC236}">
                <a16:creationId xmlns:a16="http://schemas.microsoft.com/office/drawing/2014/main" id="{DED04B33-D9F4-4B3C-875C-9979C74DACB2}"/>
              </a:ext>
            </a:extLst>
          </p:cNvPr>
          <p:cNvGraphicFramePr>
            <a:graphicFrameLocks noGrp="1" noChangeAspect="1"/>
          </p:cNvGraphicFramePr>
          <p:nvPr>
            <p:ph sz="quarter" idx="33"/>
            <p:extLst>
              <p:ext uri="{D42A27DB-BD31-4B8C-83A1-F6EECF244321}">
                <p14:modId xmlns:p14="http://schemas.microsoft.com/office/powerpoint/2010/main" val="2191824244"/>
              </p:ext>
            </p:extLst>
          </p:nvPr>
        </p:nvGraphicFramePr>
        <p:xfrm>
          <a:off x="3716338" y="4315710"/>
          <a:ext cx="3390900" cy="563563"/>
        </p:xfrm>
        <a:graphic>
          <a:graphicData uri="http://schemas.openxmlformats.org/presentationml/2006/ole">
            <mc:AlternateContent xmlns:mc="http://schemas.openxmlformats.org/markup-compatibility/2006">
              <mc:Choice xmlns:v="urn:schemas-microsoft-com:vml" Requires="v">
                <p:oleObj name="Equation" r:id="rId10" imgW="3670200" imgH="609480" progId="Equation.DSMT4">
                  <p:embed/>
                </p:oleObj>
              </mc:Choice>
              <mc:Fallback>
                <p:oleObj name="Equation" r:id="rId10" imgW="3670200" imgH="609480" progId="Equation.DSMT4">
                  <p:embed/>
                  <p:pic>
                    <p:nvPicPr>
                      <p:cNvPr id="34" name="Object 33">
                        <a:extLst>
                          <a:ext uri="{FF2B5EF4-FFF2-40B4-BE49-F238E27FC236}">
                            <a16:creationId xmlns:a16="http://schemas.microsoft.com/office/drawing/2014/main" id="{640CE97D-595F-4D4A-9447-7350C4797622}"/>
                          </a:ext>
                        </a:extLst>
                      </p:cNvPr>
                      <p:cNvPicPr/>
                      <p:nvPr/>
                    </p:nvPicPr>
                    <p:blipFill>
                      <a:blip r:embed="rId11"/>
                      <a:stretch>
                        <a:fillRect/>
                      </a:stretch>
                    </p:blipFill>
                    <p:spPr>
                      <a:xfrm>
                        <a:off x="3716338" y="4315710"/>
                        <a:ext cx="3390900" cy="563563"/>
                      </a:xfrm>
                      <a:prstGeom prst="rect">
                        <a:avLst/>
                      </a:prstGeom>
                    </p:spPr>
                  </p:pic>
                </p:oleObj>
              </mc:Fallback>
            </mc:AlternateContent>
          </a:graphicData>
        </a:graphic>
      </p:graphicFrame>
      <p:sp>
        <p:nvSpPr>
          <p:cNvPr id="22" name="Content Placeholder 21">
            <a:extLst>
              <a:ext uri="{FF2B5EF4-FFF2-40B4-BE49-F238E27FC236}">
                <a16:creationId xmlns:a16="http://schemas.microsoft.com/office/drawing/2014/main" id="{078ED8E4-6DB2-4B63-9DA4-F473299BBAA3}"/>
              </a:ext>
            </a:extLst>
          </p:cNvPr>
          <p:cNvSpPr>
            <a:spLocks noGrp="1"/>
          </p:cNvSpPr>
          <p:nvPr>
            <p:ph sz="quarter" idx="35"/>
          </p:nvPr>
        </p:nvSpPr>
        <p:spPr>
          <a:xfrm>
            <a:off x="7197373" y="4413825"/>
            <a:ext cx="3929658" cy="323314"/>
          </a:xfrm>
        </p:spPr>
        <p:txBody>
          <a:bodyPr/>
          <a:lstStyle/>
          <a:p>
            <a:pPr>
              <a:lnSpc>
                <a:spcPct val="100000"/>
              </a:lnSpc>
            </a:pPr>
            <a:r>
              <a:rPr lang="en-US" sz="2200" dirty="0"/>
              <a:t>then the remainder </a:t>
            </a:r>
            <a:r>
              <a:rPr lang="en-US" sz="2200" i="1" dirty="0"/>
              <a:t>R</a:t>
            </a:r>
            <a:r>
              <a:rPr lang="en-US" sz="2200" i="1" baseline="-25000" dirty="0"/>
              <a:t>n</a:t>
            </a:r>
            <a:r>
              <a:rPr lang="en-US" sz="2200" dirty="0"/>
              <a:t>(</a:t>
            </a:r>
            <a:r>
              <a:rPr lang="en-US" sz="2200" i="1" dirty="0"/>
              <a:t>x</a:t>
            </a:r>
            <a:r>
              <a:rPr lang="en-US" sz="2200" dirty="0"/>
              <a:t>) of</a:t>
            </a:r>
          </a:p>
        </p:txBody>
      </p:sp>
      <p:sp>
        <p:nvSpPr>
          <p:cNvPr id="23" name="Content Placeholder 22">
            <a:extLst>
              <a:ext uri="{FF2B5EF4-FFF2-40B4-BE49-F238E27FC236}">
                <a16:creationId xmlns:a16="http://schemas.microsoft.com/office/drawing/2014/main" id="{6728A2A0-58FE-4F5C-88F2-CE40AFF695B4}"/>
              </a:ext>
            </a:extLst>
          </p:cNvPr>
          <p:cNvSpPr>
            <a:spLocks noGrp="1"/>
          </p:cNvSpPr>
          <p:nvPr>
            <p:ph sz="quarter" idx="36"/>
          </p:nvPr>
        </p:nvSpPr>
        <p:spPr>
          <a:xfrm>
            <a:off x="742950" y="4873621"/>
            <a:ext cx="5353050" cy="442071"/>
          </a:xfrm>
        </p:spPr>
        <p:txBody>
          <a:bodyPr/>
          <a:lstStyle/>
          <a:p>
            <a:pPr>
              <a:lnSpc>
                <a:spcPct val="100000"/>
              </a:lnSpc>
            </a:pPr>
            <a:r>
              <a:rPr lang="en-US" sz="2200" dirty="0"/>
              <a:t>the Taylor series satisfies the inequality</a:t>
            </a:r>
          </a:p>
        </p:txBody>
      </p:sp>
      <p:graphicFrame>
        <p:nvGraphicFramePr>
          <p:cNvPr id="38" name="Content Placeholder 37" descr="abs(R_n(x)) &lt;= (M∕factorial(n + 1)) abs(x minus a)^(n + 1) for abs(x minus a) &lt;= d">
            <a:extLst>
              <a:ext uri="{FF2B5EF4-FFF2-40B4-BE49-F238E27FC236}">
                <a16:creationId xmlns:a16="http://schemas.microsoft.com/office/drawing/2014/main" id="{9A281CFD-DC6E-44B4-8388-E5657216A626}"/>
              </a:ext>
            </a:extLst>
          </p:cNvPr>
          <p:cNvGraphicFramePr>
            <a:graphicFrameLocks noGrp="1" noChangeAspect="1"/>
          </p:cNvGraphicFramePr>
          <p:nvPr>
            <p:ph sz="quarter" idx="38"/>
            <p:extLst>
              <p:ext uri="{D42A27DB-BD31-4B8C-83A1-F6EECF244321}">
                <p14:modId xmlns:p14="http://schemas.microsoft.com/office/powerpoint/2010/main" val="4006661590"/>
              </p:ext>
            </p:extLst>
          </p:nvPr>
        </p:nvGraphicFramePr>
        <p:xfrm>
          <a:off x="4266194" y="5479439"/>
          <a:ext cx="4139293" cy="633889"/>
        </p:xfrm>
        <a:graphic>
          <a:graphicData uri="http://schemas.openxmlformats.org/presentationml/2006/ole">
            <mc:AlternateContent xmlns:mc="http://schemas.openxmlformats.org/markup-compatibility/2006">
              <mc:Choice xmlns:v="urn:schemas-microsoft-com:vml" Requires="v">
                <p:oleObj name="Equation" r:id="rId12" imgW="5473440" imgH="838080" progId="Equation.DSMT4">
                  <p:embed/>
                </p:oleObj>
              </mc:Choice>
              <mc:Fallback>
                <p:oleObj name="Equation" r:id="rId12" imgW="5473440" imgH="838080" progId="Equation.DSMT4">
                  <p:embed/>
                  <p:pic>
                    <p:nvPicPr>
                      <p:cNvPr id="37" name="Object 36">
                        <a:extLst>
                          <a:ext uri="{FF2B5EF4-FFF2-40B4-BE49-F238E27FC236}">
                            <a16:creationId xmlns:a16="http://schemas.microsoft.com/office/drawing/2014/main" id="{F8237222-3A87-48D8-AF7A-FA5092FD8EAF}"/>
                          </a:ext>
                        </a:extLst>
                      </p:cNvPr>
                      <p:cNvPicPr/>
                      <p:nvPr/>
                    </p:nvPicPr>
                    <p:blipFill>
                      <a:blip r:embed="rId13"/>
                      <a:stretch>
                        <a:fillRect/>
                      </a:stretch>
                    </p:blipFill>
                    <p:spPr>
                      <a:xfrm>
                        <a:off x="4266194" y="5479439"/>
                        <a:ext cx="4139293" cy="633889"/>
                      </a:xfrm>
                      <a:prstGeom prst="rect">
                        <a:avLst/>
                      </a:prstGeom>
                    </p:spPr>
                  </p:pic>
                </p:oleObj>
              </mc:Fallback>
            </mc:AlternateContent>
          </a:graphicData>
        </a:graphic>
      </p:graphicFrame>
    </p:spTree>
    <p:extLst>
      <p:ext uri="{BB962C8B-B14F-4D97-AF65-F5344CB8AC3E}">
        <p14:creationId xmlns:p14="http://schemas.microsoft.com/office/powerpoint/2010/main" val="1205585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Taylor Series of Important Functions</a:t>
            </a:r>
          </a:p>
        </p:txBody>
      </p:sp>
    </p:spTree>
    <p:extLst>
      <p:ext uri="{BB962C8B-B14F-4D97-AF65-F5344CB8AC3E}">
        <p14:creationId xmlns:p14="http://schemas.microsoft.com/office/powerpoint/2010/main" val="3239292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Definitions of Taylor Series and Maclaurin Series</a:t>
            </a:r>
          </a:p>
        </p:txBody>
      </p:sp>
    </p:spTree>
    <p:extLst>
      <p:ext uri="{BB962C8B-B14F-4D97-AF65-F5344CB8AC3E}">
        <p14:creationId xmlns:p14="http://schemas.microsoft.com/office/powerpoint/2010/main" val="3958385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A4092-BBF6-4F46-95AE-3A011A711C1E}"/>
              </a:ext>
            </a:extLst>
          </p:cNvPr>
          <p:cNvSpPr>
            <a:spLocks noGrp="1"/>
          </p:cNvSpPr>
          <p:nvPr>
            <p:ph type="title"/>
          </p:nvPr>
        </p:nvSpPr>
        <p:spPr>
          <a:xfrm>
            <a:off x="838200" y="384048"/>
            <a:ext cx="10515600" cy="672105"/>
          </a:xfrm>
        </p:spPr>
        <p:txBody>
          <a:bodyPr/>
          <a:lstStyle/>
          <a:p>
            <a:r>
              <a:rPr lang="en-IN" dirty="0"/>
              <a:t>Taylor Series of Important Functions </a:t>
            </a:r>
            <a:endParaRPr lang="en-US" dirty="0"/>
          </a:p>
        </p:txBody>
      </p:sp>
      <p:sp>
        <p:nvSpPr>
          <p:cNvPr id="3" name="Content Placeholder 2">
            <a:extLst>
              <a:ext uri="{FF2B5EF4-FFF2-40B4-BE49-F238E27FC236}">
                <a16:creationId xmlns:a16="http://schemas.microsoft.com/office/drawing/2014/main" id="{3C8ECBBA-4A21-4808-8519-9F0464D4545D}"/>
              </a:ext>
            </a:extLst>
          </p:cNvPr>
          <p:cNvSpPr>
            <a:spLocks noGrp="1"/>
          </p:cNvSpPr>
          <p:nvPr>
            <p:ph sz="quarter" idx="23"/>
          </p:nvPr>
        </p:nvSpPr>
        <p:spPr>
          <a:xfrm>
            <a:off x="736600" y="1237630"/>
            <a:ext cx="10718800" cy="768591"/>
          </a:xfrm>
        </p:spPr>
        <p:txBody>
          <a:bodyPr/>
          <a:lstStyle/>
          <a:p>
            <a:pPr>
              <a:lnSpc>
                <a:spcPct val="100000"/>
              </a:lnSpc>
            </a:pPr>
            <a:r>
              <a:rPr lang="en-US" altLang="en-US" dirty="0"/>
              <a:t>We collect in the following table, for future reference, some important Maclaurin series that we have derived in this section and the preceding one.</a:t>
            </a:r>
          </a:p>
        </p:txBody>
      </p:sp>
      <p:sp>
        <p:nvSpPr>
          <p:cNvPr id="8" name="Content Placeholder 4">
            <a:extLst>
              <a:ext uri="{FF2B5EF4-FFF2-40B4-BE49-F238E27FC236}">
                <a16:creationId xmlns:a16="http://schemas.microsoft.com/office/drawing/2014/main" id="{BC8EB52D-219D-4731-B724-C518D1C291A6}"/>
              </a:ext>
            </a:extLst>
          </p:cNvPr>
          <p:cNvSpPr>
            <a:spLocks noGrp="1"/>
          </p:cNvSpPr>
          <p:nvPr>
            <p:ph sz="quarter" idx="25"/>
          </p:nvPr>
        </p:nvSpPr>
        <p:spPr>
          <a:xfrm>
            <a:off x="5761064" y="6161264"/>
            <a:ext cx="669873" cy="268498"/>
          </a:xfrm>
        </p:spPr>
        <p:txBody>
          <a:bodyPr/>
          <a:lstStyle/>
          <a:p>
            <a:pPr algn="ctr"/>
            <a:r>
              <a:rPr lang="en-US" altLang="en-US" sz="1200" b="1" dirty="0"/>
              <a:t>Table 1</a:t>
            </a:r>
          </a:p>
        </p:txBody>
      </p:sp>
      <p:sp>
        <p:nvSpPr>
          <p:cNvPr id="5" name="Content Placeholder 4">
            <a:extLst>
              <a:ext uri="{FF2B5EF4-FFF2-40B4-BE49-F238E27FC236}">
                <a16:creationId xmlns:a16="http://schemas.microsoft.com/office/drawing/2014/main" id="{BC8EB52D-219D-4731-B724-C518D1C291A6}"/>
              </a:ext>
            </a:extLst>
          </p:cNvPr>
          <p:cNvSpPr>
            <a:spLocks noGrp="1"/>
          </p:cNvSpPr>
          <p:nvPr>
            <p:ph sz="quarter" idx="25"/>
          </p:nvPr>
        </p:nvSpPr>
        <p:spPr>
          <a:xfrm>
            <a:off x="3776689" y="5852846"/>
            <a:ext cx="4638622" cy="268498"/>
          </a:xfrm>
        </p:spPr>
        <p:txBody>
          <a:bodyPr/>
          <a:lstStyle/>
          <a:p>
            <a:r>
              <a:rPr lang="en-US" altLang="en-US" sz="1400" dirty="0"/>
              <a:t>Important Maclaurin Series and their Radii of Convergence</a:t>
            </a:r>
          </a:p>
        </p:txBody>
      </p:sp>
      <p:pic>
        <p:nvPicPr>
          <p:cNvPr id="6" name="Content Placeholder 5" descr="(Item 1). 1∕(1 minus x) = sum_(n=0)^(infinity)(x^n) = 1 + x + (x^2) + (x^3) + …, R = 1. &#10;(Item 2). (e^x) = sum_(n=0)^(infinity)((x^n) ∕factorial n)= 1 + (x∕factorial 1) + ((x^2)∕factorial 2) + ((x^3)∕factorial 3) + …, R = (infinity).&#10;(Item 3). sin (x) = sum_(n=0)^(infinity)(negative 1)^n((x^(2 n + 1))∕(factorial (2 n + 1))= x minus ((x^3)∕factorial 3) + ((x^5)∕factorial 5) + ((x^7)∕factorial 7) + …, R = (infinity).&#10;(Item 4).  cos (x) = sum_(n=0)^(infinity)(negative 1)^n((x^2n)∕factorial (2 n)) = 1 minus ((x^2)∕factorial 2) + ((x^4)∕factorial 4) minus ((x^6)∕factorial 6) + …, R = (infinity). &#10;(Item 5). tan^(negative 1) (x) = sum_(n=0)^(infinity)(negative 1)^n((x^(2n + 1))∕factorial (2 n + 1)) = x minus ((x^3)∕factorial 3) + ((x^5)∕factorial 5) minus ((x^7)∕factorial 7) + … , R = 1.&#10;(Item 6).   ln(1 + x) = sum_(n=1)^(infinity)(negative 1)^(n minus 1)((x^n)∕n) = x minus ((x^2)∕2) + ((x^3)∕3) minus ((x^4)∕4) …, R = 1.&#10;(Item 7). (1 + x)^k =  sum_(n=0)^(infinity) C (k, n)(x^n)  = 1 + k x + (k(k minus 1)∕factorial 2)(x^2) + (k(k minus 1)(k minus 2)∕factorial 3)(x^3) + ..., R = 1."/>
          <p:cNvPicPr>
            <a:picLocks noGrp="1" noChangeAspect="1"/>
          </p:cNvPicPr>
          <p:nvPr>
            <p:ph sz="quarter" idx="24"/>
          </p:nvPr>
        </p:nvPicPr>
        <p:blipFill>
          <a:blip r:embed="rId2"/>
          <a:stretch>
            <a:fillRect/>
          </a:stretch>
        </p:blipFill>
        <p:spPr>
          <a:xfrm>
            <a:off x="3396233" y="2185532"/>
            <a:ext cx="5399535" cy="3475039"/>
          </a:xfrm>
          <a:prstGeom prst="rect">
            <a:avLst/>
          </a:prstGeom>
          <a:noFill/>
          <a:ln>
            <a:noFill/>
          </a:ln>
        </p:spPr>
      </p:pic>
    </p:spTree>
    <p:extLst>
      <p:ext uri="{BB962C8B-B14F-4D97-AF65-F5344CB8AC3E}">
        <p14:creationId xmlns:p14="http://schemas.microsoft.com/office/powerpoint/2010/main" val="2994986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New Taylor Series from Old</a:t>
            </a:r>
          </a:p>
        </p:txBody>
      </p:sp>
    </p:spTree>
    <p:extLst>
      <p:ext uri="{BB962C8B-B14F-4D97-AF65-F5344CB8AC3E}">
        <p14:creationId xmlns:p14="http://schemas.microsoft.com/office/powerpoint/2010/main" val="2548504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D503B1E0-9749-4FEE-A99A-5D8D03F33418}"/>
              </a:ext>
            </a:extLst>
          </p:cNvPr>
          <p:cNvSpPr>
            <a:spLocks noGrp="1"/>
          </p:cNvSpPr>
          <p:nvPr>
            <p:ph type="title"/>
          </p:nvPr>
        </p:nvSpPr>
        <p:spPr/>
        <p:txBody>
          <a:bodyPr/>
          <a:lstStyle/>
          <a:p>
            <a:r>
              <a:rPr lang="en-IN" dirty="0"/>
              <a:t>New Taylor Series from Old (1 of 1)</a:t>
            </a:r>
          </a:p>
        </p:txBody>
      </p:sp>
      <p:sp>
        <p:nvSpPr>
          <p:cNvPr id="2" name="Content Placeholder 1">
            <a:extLst>
              <a:ext uri="{FF2B5EF4-FFF2-40B4-BE49-F238E27FC236}">
                <a16:creationId xmlns:a16="http://schemas.microsoft.com/office/drawing/2014/main" id="{BEDB9FAA-A9FD-43A0-9209-0F8C98DE0561}"/>
              </a:ext>
            </a:extLst>
          </p:cNvPr>
          <p:cNvSpPr>
            <a:spLocks noGrp="1"/>
          </p:cNvSpPr>
          <p:nvPr>
            <p:ph sz="quarter" idx="23"/>
          </p:nvPr>
        </p:nvSpPr>
        <p:spPr>
          <a:xfrm>
            <a:off x="736600" y="1289050"/>
            <a:ext cx="10718800" cy="2818926"/>
          </a:xfrm>
        </p:spPr>
        <p:txBody>
          <a:bodyPr/>
          <a:lstStyle/>
          <a:p>
            <a:pPr>
              <a:lnSpc>
                <a:spcPct val="100000"/>
              </a:lnSpc>
            </a:pPr>
            <a:r>
              <a:rPr lang="en-IN" dirty="0"/>
              <a:t>if a function has a power series representation at </a:t>
            </a:r>
            <a:r>
              <a:rPr lang="en-IN" i="1" dirty="0"/>
              <a:t>a</a:t>
            </a:r>
            <a:r>
              <a:rPr lang="en-IN" dirty="0"/>
              <a:t>, then the series is uniquely determined. That is, no matter how a power series representation for a function </a:t>
            </a:r>
            <a:r>
              <a:rPr lang="en-IN" i="1" dirty="0"/>
              <a:t>f </a:t>
            </a:r>
            <a:r>
              <a:rPr lang="en-IN" dirty="0"/>
              <a:t>is obtained, it must be the Taylor series of </a:t>
            </a:r>
            <a:r>
              <a:rPr lang="en-IN" i="1" dirty="0"/>
              <a:t>f</a:t>
            </a:r>
            <a:r>
              <a:rPr lang="en-IN" dirty="0"/>
              <a:t>. </a:t>
            </a:r>
          </a:p>
          <a:p>
            <a:pPr>
              <a:lnSpc>
                <a:spcPct val="100000"/>
              </a:lnSpc>
            </a:pPr>
            <a:endParaRPr lang="en-IN" dirty="0"/>
          </a:p>
          <a:p>
            <a:pPr>
              <a:lnSpc>
                <a:spcPct val="100000"/>
              </a:lnSpc>
            </a:pPr>
            <a:r>
              <a:rPr lang="en-IN" dirty="0"/>
              <a:t>So, we can obtain new Taylor series representations by manipulating series from Table 1, rather than using the coefficient formula given in Theorem 5.</a:t>
            </a:r>
          </a:p>
        </p:txBody>
      </p:sp>
    </p:spTree>
    <p:extLst>
      <p:ext uri="{BB962C8B-B14F-4D97-AF65-F5344CB8AC3E}">
        <p14:creationId xmlns:p14="http://schemas.microsoft.com/office/powerpoint/2010/main" val="919774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A32A3A6A-8EE5-4712-A2FD-2EEF3059DBD4}"/>
              </a:ext>
            </a:extLst>
          </p:cNvPr>
          <p:cNvSpPr>
            <a:spLocks noGrp="1"/>
          </p:cNvSpPr>
          <p:nvPr>
            <p:ph type="title"/>
          </p:nvPr>
        </p:nvSpPr>
        <p:spPr/>
        <p:txBody>
          <a:bodyPr/>
          <a:lstStyle/>
          <a:p>
            <a:r>
              <a:rPr lang="en-IN" dirty="0"/>
              <a:t>Example 10</a:t>
            </a:r>
          </a:p>
        </p:txBody>
      </p:sp>
      <p:sp>
        <p:nvSpPr>
          <p:cNvPr id="2" name="Content Placeholder 1">
            <a:extLst>
              <a:ext uri="{FF2B5EF4-FFF2-40B4-BE49-F238E27FC236}">
                <a16:creationId xmlns:a16="http://schemas.microsoft.com/office/drawing/2014/main" id="{5F36535C-3129-4416-A476-F5DAF4B28DB6}"/>
              </a:ext>
            </a:extLst>
          </p:cNvPr>
          <p:cNvSpPr>
            <a:spLocks noGrp="1"/>
          </p:cNvSpPr>
          <p:nvPr>
            <p:ph sz="quarter" idx="23"/>
          </p:nvPr>
        </p:nvSpPr>
        <p:spPr>
          <a:xfrm>
            <a:off x="736600" y="1289049"/>
            <a:ext cx="10706100" cy="441399"/>
          </a:xfrm>
        </p:spPr>
        <p:txBody>
          <a:bodyPr/>
          <a:lstStyle/>
          <a:p>
            <a:r>
              <a:rPr lang="en-IN" dirty="0"/>
              <a:t>Find the Maclaurin series for (a) </a:t>
            </a:r>
            <a:r>
              <a:rPr lang="en-IN" i="1" dirty="0"/>
              <a:t>f</a:t>
            </a:r>
            <a:r>
              <a:rPr lang="en-IN" sz="800" i="1" dirty="0"/>
              <a:t> </a:t>
            </a:r>
            <a:r>
              <a:rPr lang="en-IN" dirty="0"/>
              <a:t>(</a:t>
            </a:r>
            <a:r>
              <a:rPr lang="en-IN" i="1" dirty="0"/>
              <a:t>x</a:t>
            </a:r>
            <a:r>
              <a:rPr lang="en-IN" dirty="0"/>
              <a:t>) = </a:t>
            </a:r>
            <a:r>
              <a:rPr lang="en-IN" i="1" dirty="0"/>
              <a:t>x </a:t>
            </a:r>
            <a:r>
              <a:rPr lang="en-IN" dirty="0"/>
              <a:t>cos </a:t>
            </a:r>
            <a:r>
              <a:rPr lang="en-IN" i="1" dirty="0"/>
              <a:t>x </a:t>
            </a:r>
            <a:r>
              <a:rPr lang="en-IN" dirty="0"/>
              <a:t>and</a:t>
            </a:r>
          </a:p>
        </p:txBody>
      </p:sp>
      <p:graphicFrame>
        <p:nvGraphicFramePr>
          <p:cNvPr id="19" name="Content Placeholder 18" descr="(Item b) f(x) = ln(1 + 3 x^2).">
            <a:extLst>
              <a:ext uri="{FF2B5EF4-FFF2-40B4-BE49-F238E27FC236}">
                <a16:creationId xmlns:a16="http://schemas.microsoft.com/office/drawing/2014/main" id="{BD8AEB3B-B224-4A78-BF35-05C38D4E0B46}"/>
              </a:ext>
            </a:extLst>
          </p:cNvPr>
          <p:cNvGraphicFramePr>
            <a:graphicFrameLocks noGrp="1" noChangeAspect="1"/>
          </p:cNvGraphicFramePr>
          <p:nvPr>
            <p:ph sz="quarter" idx="27"/>
            <p:extLst>
              <p:ext uri="{D42A27DB-BD31-4B8C-83A1-F6EECF244321}">
                <p14:modId xmlns:p14="http://schemas.microsoft.com/office/powerpoint/2010/main" val="3233325029"/>
              </p:ext>
            </p:extLst>
          </p:nvPr>
        </p:nvGraphicFramePr>
        <p:xfrm>
          <a:off x="7553325" y="1236663"/>
          <a:ext cx="2478088" cy="377825"/>
        </p:xfrm>
        <a:graphic>
          <a:graphicData uri="http://schemas.openxmlformats.org/presentationml/2006/ole">
            <mc:AlternateContent xmlns:mc="http://schemas.openxmlformats.org/markup-compatibility/2006">
              <mc:Choice xmlns:v="urn:schemas-microsoft-com:vml" Requires="v">
                <p:oleObj name="Equation" r:id="rId2" imgW="2666880" imgH="406080" progId="Equation.DSMT4">
                  <p:embed/>
                </p:oleObj>
              </mc:Choice>
              <mc:Fallback>
                <p:oleObj name="Equation" r:id="rId2" imgW="2666880" imgH="406080" progId="Equation.DSMT4">
                  <p:embed/>
                  <p:pic>
                    <p:nvPicPr>
                      <p:cNvPr id="0" name=""/>
                      <p:cNvPicPr/>
                      <p:nvPr/>
                    </p:nvPicPr>
                    <p:blipFill>
                      <a:blip r:embed="rId3"/>
                      <a:stretch>
                        <a:fillRect/>
                      </a:stretch>
                    </p:blipFill>
                    <p:spPr>
                      <a:xfrm>
                        <a:off x="7553325" y="1236663"/>
                        <a:ext cx="2478088" cy="377825"/>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0B78E072-29E0-4684-A12B-ABA6258A8B30}"/>
              </a:ext>
            </a:extLst>
          </p:cNvPr>
          <p:cNvSpPr>
            <a:spLocks noGrp="1"/>
          </p:cNvSpPr>
          <p:nvPr>
            <p:ph sz="quarter" idx="29"/>
          </p:nvPr>
        </p:nvSpPr>
        <p:spPr>
          <a:xfrm>
            <a:off x="736600" y="1870800"/>
            <a:ext cx="9430982" cy="865574"/>
          </a:xfrm>
        </p:spPr>
        <p:txBody>
          <a:bodyPr/>
          <a:lstStyle/>
          <a:p>
            <a:pPr>
              <a:lnSpc>
                <a:spcPct val="100000"/>
              </a:lnSpc>
              <a:tabLst>
                <a:tab pos="346075" algn="l"/>
                <a:tab pos="855663" algn="l"/>
              </a:tabLst>
            </a:pPr>
            <a:r>
              <a:rPr lang="en-US" altLang="en-US" dirty="0">
                <a:solidFill>
                  <a:srgbClr val="0079C2"/>
                </a:solidFill>
              </a:rPr>
              <a:t>Solution:</a:t>
            </a:r>
          </a:p>
          <a:p>
            <a:pPr>
              <a:lnSpc>
                <a:spcPct val="100000"/>
              </a:lnSpc>
              <a:tabLst>
                <a:tab pos="346075" algn="l"/>
                <a:tab pos="855663" algn="l"/>
              </a:tabLst>
            </a:pPr>
            <a:r>
              <a:rPr lang="en-IN" dirty="0"/>
              <a:t>(a) We multiply the Maclaurin series for cos </a:t>
            </a:r>
            <a:r>
              <a:rPr lang="en-IN" i="1" dirty="0"/>
              <a:t>x </a:t>
            </a:r>
            <a:r>
              <a:rPr lang="en-IN" dirty="0"/>
              <a:t>(see Table 1) by </a:t>
            </a:r>
            <a:r>
              <a:rPr lang="en-IN" i="1" dirty="0"/>
              <a:t>x </a:t>
            </a:r>
            <a:r>
              <a:rPr lang="en-IN" dirty="0"/>
              <a:t>:</a:t>
            </a:r>
          </a:p>
        </p:txBody>
      </p:sp>
      <p:pic>
        <p:nvPicPr>
          <p:cNvPr id="21" name="Content Placeholder 20" descr="x cos x = x Sum_(n = 0)^infinity (negative 1)^n (x^(2 n)∕factorial (2 n)) = Sum_(n = 0)^infinity ((negative 1)^n (x^(2 n + 1)∕factorial (2 n)), for all x.">
            <a:extLst>
              <a:ext uri="{FF2B5EF4-FFF2-40B4-BE49-F238E27FC236}">
                <a16:creationId xmlns:a16="http://schemas.microsoft.com/office/drawing/2014/main" id="{40CD88BC-1914-4415-AA4F-57067932FB47}"/>
              </a:ext>
            </a:extLst>
          </p:cNvPr>
          <p:cNvPicPr>
            <a:picLocks noGrp="1" noChangeAspect="1"/>
          </p:cNvPicPr>
          <p:nvPr>
            <p:ph sz="quarter" idx="30"/>
          </p:nvPr>
        </p:nvPicPr>
        <p:blipFill>
          <a:blip r:embed="rId4"/>
          <a:stretch>
            <a:fillRect/>
          </a:stretch>
        </p:blipFill>
        <p:spPr>
          <a:xfrm>
            <a:off x="2176628" y="2886958"/>
            <a:ext cx="6771992" cy="787651"/>
          </a:xfrm>
          <a:prstGeom prst="rect">
            <a:avLst/>
          </a:prstGeom>
        </p:spPr>
      </p:pic>
      <p:sp>
        <p:nvSpPr>
          <p:cNvPr id="10" name="Content Placeholder 9">
            <a:extLst>
              <a:ext uri="{FF2B5EF4-FFF2-40B4-BE49-F238E27FC236}">
                <a16:creationId xmlns:a16="http://schemas.microsoft.com/office/drawing/2014/main" id="{93E21F7C-AB1D-4526-AF5B-0BB881765A54}"/>
              </a:ext>
            </a:extLst>
          </p:cNvPr>
          <p:cNvSpPr>
            <a:spLocks noGrp="1"/>
          </p:cNvSpPr>
          <p:nvPr>
            <p:ph sz="quarter" idx="31"/>
          </p:nvPr>
        </p:nvSpPr>
        <p:spPr>
          <a:xfrm>
            <a:off x="736600" y="4001049"/>
            <a:ext cx="2880057" cy="546100"/>
          </a:xfrm>
        </p:spPr>
        <p:txBody>
          <a:bodyPr/>
          <a:lstStyle/>
          <a:p>
            <a:r>
              <a:rPr lang="en-IN" dirty="0"/>
              <a:t>(b) Replacing </a:t>
            </a:r>
            <a:r>
              <a:rPr lang="en-IN" i="1" dirty="0"/>
              <a:t>x </a:t>
            </a:r>
            <a:r>
              <a:rPr lang="en-IN" dirty="0"/>
              <a:t>by</a:t>
            </a:r>
          </a:p>
        </p:txBody>
      </p:sp>
      <p:graphicFrame>
        <p:nvGraphicFramePr>
          <p:cNvPr id="22" name="Content Placeholder 21" descr="3 x^2">
            <a:extLst>
              <a:ext uri="{FF2B5EF4-FFF2-40B4-BE49-F238E27FC236}">
                <a16:creationId xmlns:a16="http://schemas.microsoft.com/office/drawing/2014/main" id="{5B66824A-9394-415C-BDE4-19AAEDAA9EC3}"/>
              </a:ext>
            </a:extLst>
          </p:cNvPr>
          <p:cNvGraphicFramePr>
            <a:graphicFrameLocks noGrp="1" noChangeAspect="1"/>
          </p:cNvGraphicFramePr>
          <p:nvPr>
            <p:ph sz="quarter" idx="32"/>
            <p:extLst>
              <p:ext uri="{D42A27DB-BD31-4B8C-83A1-F6EECF244321}">
                <p14:modId xmlns:p14="http://schemas.microsoft.com/office/powerpoint/2010/main" val="3670994886"/>
              </p:ext>
            </p:extLst>
          </p:nvPr>
        </p:nvGraphicFramePr>
        <p:xfrm>
          <a:off x="3275925" y="3972045"/>
          <a:ext cx="517927" cy="358241"/>
        </p:xfrm>
        <a:graphic>
          <a:graphicData uri="http://schemas.openxmlformats.org/presentationml/2006/ole">
            <mc:AlternateContent xmlns:mc="http://schemas.openxmlformats.org/markup-compatibility/2006">
              <mc:Choice xmlns:v="urn:schemas-microsoft-com:vml" Requires="v">
                <p:oleObj name="Equation" r:id="rId5" imgW="495000" imgH="342720" progId="Equation.DSMT4">
                  <p:embed/>
                </p:oleObj>
              </mc:Choice>
              <mc:Fallback>
                <p:oleObj name="Equation" r:id="rId5" imgW="495000" imgH="342720" progId="Equation.DSMT4">
                  <p:embed/>
                  <p:pic>
                    <p:nvPicPr>
                      <p:cNvPr id="0" name=""/>
                      <p:cNvPicPr/>
                      <p:nvPr/>
                    </p:nvPicPr>
                    <p:blipFill>
                      <a:blip r:embed="rId6"/>
                      <a:stretch>
                        <a:fillRect/>
                      </a:stretch>
                    </p:blipFill>
                    <p:spPr>
                      <a:xfrm>
                        <a:off x="3275925" y="3972045"/>
                        <a:ext cx="517927" cy="358241"/>
                      </a:xfrm>
                      <a:prstGeom prst="rect">
                        <a:avLst/>
                      </a:prstGeom>
                    </p:spPr>
                  </p:pic>
                </p:oleObj>
              </mc:Fallback>
            </mc:AlternateContent>
          </a:graphicData>
        </a:graphic>
      </p:graphicFrame>
      <p:sp>
        <p:nvSpPr>
          <p:cNvPr id="13" name="Content Placeholder 12">
            <a:extLst>
              <a:ext uri="{FF2B5EF4-FFF2-40B4-BE49-F238E27FC236}">
                <a16:creationId xmlns:a16="http://schemas.microsoft.com/office/drawing/2014/main" id="{4008DBED-704C-4070-9501-13922500B9F8}"/>
              </a:ext>
            </a:extLst>
          </p:cNvPr>
          <p:cNvSpPr>
            <a:spLocks noGrp="1"/>
          </p:cNvSpPr>
          <p:nvPr>
            <p:ph sz="quarter" idx="34"/>
          </p:nvPr>
        </p:nvSpPr>
        <p:spPr>
          <a:xfrm>
            <a:off x="3889611" y="4032671"/>
            <a:ext cx="7525793" cy="441399"/>
          </a:xfrm>
        </p:spPr>
        <p:txBody>
          <a:bodyPr/>
          <a:lstStyle/>
          <a:p>
            <a:r>
              <a:rPr lang="en-IN" dirty="0"/>
              <a:t>in the Maclaurin series for ln(1 + </a:t>
            </a:r>
            <a:r>
              <a:rPr lang="en-IN" i="1" dirty="0"/>
              <a:t>x</a:t>
            </a:r>
            <a:r>
              <a:rPr lang="en-IN" dirty="0"/>
              <a:t>) gives</a:t>
            </a:r>
          </a:p>
        </p:txBody>
      </p:sp>
      <p:pic>
        <p:nvPicPr>
          <p:cNvPr id="23" name="Content Placeholder 22" descr="ln(1 + 3 x^2) = Sum_(n = 1)^infinity ((negative 1)^(n minus 1) ((3 x^2)^n∕n)) = Sum_(n = 1)^infinity ((negative 1)^(n minus 1) (3^n x^(2 n)∕n))">
            <a:extLst>
              <a:ext uri="{FF2B5EF4-FFF2-40B4-BE49-F238E27FC236}">
                <a16:creationId xmlns:a16="http://schemas.microsoft.com/office/drawing/2014/main" id="{5A60B6CA-5370-440E-82E6-DFF3891DBFC3}"/>
              </a:ext>
            </a:extLst>
          </p:cNvPr>
          <p:cNvPicPr>
            <a:picLocks noGrp="1" noChangeAspect="1"/>
          </p:cNvPicPr>
          <p:nvPr>
            <p:ph sz="quarter" idx="35"/>
          </p:nvPr>
        </p:nvPicPr>
        <p:blipFill>
          <a:blip r:embed="rId7"/>
          <a:stretch>
            <a:fillRect/>
          </a:stretch>
        </p:blipFill>
        <p:spPr>
          <a:xfrm>
            <a:off x="2389646" y="4401008"/>
            <a:ext cx="6264998" cy="778598"/>
          </a:xfrm>
          <a:prstGeom prst="rect">
            <a:avLst/>
          </a:prstGeom>
        </p:spPr>
      </p:pic>
      <p:sp>
        <p:nvSpPr>
          <p:cNvPr id="15" name="Content Placeholder 14">
            <a:extLst>
              <a:ext uri="{FF2B5EF4-FFF2-40B4-BE49-F238E27FC236}">
                <a16:creationId xmlns:a16="http://schemas.microsoft.com/office/drawing/2014/main" id="{892E12F7-6397-412F-939C-D6ACA0CE1EF6}"/>
              </a:ext>
            </a:extLst>
          </p:cNvPr>
          <p:cNvSpPr>
            <a:spLocks noGrp="1"/>
          </p:cNvSpPr>
          <p:nvPr>
            <p:ph sz="quarter" idx="36"/>
          </p:nvPr>
        </p:nvSpPr>
        <p:spPr>
          <a:xfrm>
            <a:off x="756312" y="5405827"/>
            <a:ext cx="10610850" cy="546100"/>
          </a:xfrm>
        </p:spPr>
        <p:txBody>
          <a:bodyPr/>
          <a:lstStyle/>
          <a:p>
            <a:r>
              <a:rPr lang="en-IN" dirty="0"/>
              <a:t>We know from Table 1 that this series converges for</a:t>
            </a:r>
          </a:p>
        </p:txBody>
      </p:sp>
      <p:pic>
        <p:nvPicPr>
          <p:cNvPr id="25" name="Content Placeholder 24" descr="abs (3 x^2) &lt; 1, that is abs (x) &lt; 1∕sqrt(3), so ">
            <a:extLst>
              <a:ext uri="{FF2B5EF4-FFF2-40B4-BE49-F238E27FC236}">
                <a16:creationId xmlns:a16="http://schemas.microsoft.com/office/drawing/2014/main" id="{688C22FE-2FB7-4B73-A776-A78602B42E14}"/>
              </a:ext>
            </a:extLst>
          </p:cNvPr>
          <p:cNvPicPr>
            <a:picLocks noGrp="1" noChangeAspect="1"/>
          </p:cNvPicPr>
          <p:nvPr>
            <p:ph sz="quarter" idx="37"/>
          </p:nvPr>
        </p:nvPicPr>
        <p:blipFill>
          <a:blip r:embed="rId8"/>
          <a:stretch>
            <a:fillRect/>
          </a:stretch>
        </p:blipFill>
        <p:spPr>
          <a:xfrm>
            <a:off x="7831179" y="5386065"/>
            <a:ext cx="3802455" cy="380246"/>
          </a:xfrm>
          <a:prstGeom prst="rect">
            <a:avLst/>
          </a:prstGeom>
        </p:spPr>
      </p:pic>
      <p:graphicFrame>
        <p:nvGraphicFramePr>
          <p:cNvPr id="26" name="Content Placeholder 25" descr="the radius of convergence is R = 1∕sqrt(3).">
            <a:extLst>
              <a:ext uri="{FF2B5EF4-FFF2-40B4-BE49-F238E27FC236}">
                <a16:creationId xmlns:a16="http://schemas.microsoft.com/office/drawing/2014/main" id="{BBC8BDA9-F8CC-4833-A39C-58BB2FF8872E}"/>
              </a:ext>
            </a:extLst>
          </p:cNvPr>
          <p:cNvGraphicFramePr>
            <a:graphicFrameLocks noGrp="1" noChangeAspect="1"/>
          </p:cNvGraphicFramePr>
          <p:nvPr>
            <p:ph sz="quarter" idx="38"/>
            <p:extLst>
              <p:ext uri="{D42A27DB-BD31-4B8C-83A1-F6EECF244321}">
                <p14:modId xmlns:p14="http://schemas.microsoft.com/office/powerpoint/2010/main" val="4048705417"/>
              </p:ext>
            </p:extLst>
          </p:nvPr>
        </p:nvGraphicFramePr>
        <p:xfrm>
          <a:off x="776003" y="5790359"/>
          <a:ext cx="4861494" cy="396404"/>
        </p:xfrm>
        <a:graphic>
          <a:graphicData uri="http://schemas.openxmlformats.org/presentationml/2006/ole">
            <mc:AlternateContent xmlns:mc="http://schemas.openxmlformats.org/markup-compatibility/2006">
              <mc:Choice xmlns:v="urn:schemas-microsoft-com:vml" Requires="v">
                <p:oleObj name="Equation" r:id="rId9" imgW="5295600" imgH="431640" progId="Equation.DSMT4">
                  <p:embed/>
                </p:oleObj>
              </mc:Choice>
              <mc:Fallback>
                <p:oleObj name="Equation" r:id="rId9" imgW="5295600" imgH="431640" progId="Equation.DSMT4">
                  <p:embed/>
                  <p:pic>
                    <p:nvPicPr>
                      <p:cNvPr id="0" name=""/>
                      <p:cNvPicPr/>
                      <p:nvPr/>
                    </p:nvPicPr>
                    <p:blipFill>
                      <a:blip r:embed="rId10"/>
                      <a:stretch>
                        <a:fillRect/>
                      </a:stretch>
                    </p:blipFill>
                    <p:spPr>
                      <a:xfrm>
                        <a:off x="776003" y="5790359"/>
                        <a:ext cx="4861494" cy="396404"/>
                      </a:xfrm>
                      <a:prstGeom prst="rect">
                        <a:avLst/>
                      </a:prstGeom>
                    </p:spPr>
                  </p:pic>
                </p:oleObj>
              </mc:Fallback>
            </mc:AlternateContent>
          </a:graphicData>
        </a:graphic>
      </p:graphicFrame>
    </p:spTree>
    <p:extLst>
      <p:ext uri="{BB962C8B-B14F-4D97-AF65-F5344CB8AC3E}">
        <p14:creationId xmlns:p14="http://schemas.microsoft.com/office/powerpoint/2010/main" val="4166711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Multiplication and Division of Power Series</a:t>
            </a:r>
          </a:p>
        </p:txBody>
      </p:sp>
    </p:spTree>
    <p:extLst>
      <p:ext uri="{BB962C8B-B14F-4D97-AF65-F5344CB8AC3E}">
        <p14:creationId xmlns:p14="http://schemas.microsoft.com/office/powerpoint/2010/main" val="2782315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ECFD89B-186E-465C-8A08-95C6CC0A2667}"/>
              </a:ext>
            </a:extLst>
          </p:cNvPr>
          <p:cNvSpPr>
            <a:spLocks noGrp="1"/>
          </p:cNvSpPr>
          <p:nvPr>
            <p:ph type="title"/>
          </p:nvPr>
        </p:nvSpPr>
        <p:spPr>
          <a:xfrm>
            <a:off x="838200" y="384048"/>
            <a:ext cx="10515600" cy="672105"/>
          </a:xfrm>
        </p:spPr>
        <p:txBody>
          <a:bodyPr/>
          <a:lstStyle/>
          <a:p>
            <a:r>
              <a:rPr lang="en-US" altLang="en-US"/>
              <a:t>Example 15</a:t>
            </a:r>
            <a:endParaRPr lang="en-US" b="0" dirty="0"/>
          </a:p>
        </p:txBody>
      </p:sp>
      <p:sp>
        <p:nvSpPr>
          <p:cNvPr id="3" name="Content Placeholder 2">
            <a:extLst>
              <a:ext uri="{FF2B5EF4-FFF2-40B4-BE49-F238E27FC236}">
                <a16:creationId xmlns:a16="http://schemas.microsoft.com/office/drawing/2014/main" id="{453C0B2C-7AC8-42FE-B24E-C7D5CD353E01}"/>
              </a:ext>
            </a:extLst>
          </p:cNvPr>
          <p:cNvSpPr>
            <a:spLocks noGrp="1"/>
          </p:cNvSpPr>
          <p:nvPr>
            <p:ph sz="quarter" idx="23"/>
          </p:nvPr>
        </p:nvSpPr>
        <p:spPr>
          <a:xfrm>
            <a:off x="736600" y="1289050"/>
            <a:ext cx="8569632" cy="352427"/>
          </a:xfrm>
        </p:spPr>
        <p:txBody>
          <a:bodyPr/>
          <a:lstStyle/>
          <a:p>
            <a:pPr>
              <a:lnSpc>
                <a:spcPct val="100000"/>
              </a:lnSpc>
            </a:pPr>
            <a:r>
              <a:rPr lang="en-US" altLang="en-US" dirty="0"/>
              <a:t>Find the first three nonzero terms in the Maclaurin series for (a)</a:t>
            </a:r>
            <a:endParaRPr lang="en-US" b="1" dirty="0"/>
          </a:p>
        </p:txBody>
      </p:sp>
      <p:graphicFrame>
        <p:nvGraphicFramePr>
          <p:cNvPr id="12" name="Content Placeholder 11" descr="e^x sin(x)">
            <a:extLst>
              <a:ext uri="{FF2B5EF4-FFF2-40B4-BE49-F238E27FC236}">
                <a16:creationId xmlns:a16="http://schemas.microsoft.com/office/drawing/2014/main" id="{2213C1CA-12BB-4D00-BD19-F9D53472E71D}"/>
              </a:ext>
            </a:extLst>
          </p:cNvPr>
          <p:cNvGraphicFramePr>
            <a:graphicFrameLocks noGrp="1" noChangeAspect="1"/>
          </p:cNvGraphicFramePr>
          <p:nvPr>
            <p:ph sz="quarter" idx="24"/>
            <p:extLst>
              <p:ext uri="{D42A27DB-BD31-4B8C-83A1-F6EECF244321}">
                <p14:modId xmlns:p14="http://schemas.microsoft.com/office/powerpoint/2010/main" val="3637877451"/>
              </p:ext>
            </p:extLst>
          </p:nvPr>
        </p:nvGraphicFramePr>
        <p:xfrm>
          <a:off x="9349922" y="1289731"/>
          <a:ext cx="977900" cy="355600"/>
        </p:xfrm>
        <a:graphic>
          <a:graphicData uri="http://schemas.openxmlformats.org/presentationml/2006/ole">
            <mc:AlternateContent xmlns:mc="http://schemas.openxmlformats.org/markup-compatibility/2006">
              <mc:Choice xmlns:v="urn:schemas-microsoft-com:vml" Requires="v">
                <p:oleObj name="Equation" r:id="rId2" imgW="977760" imgH="355320" progId="Equation.DSMT4">
                  <p:embed/>
                </p:oleObj>
              </mc:Choice>
              <mc:Fallback>
                <p:oleObj name="Equation" r:id="rId2" imgW="977760" imgH="355320" progId="Equation.DSMT4">
                  <p:embed/>
                  <p:pic>
                    <p:nvPicPr>
                      <p:cNvPr id="11" name="Object 10">
                        <a:extLst>
                          <a:ext uri="{FF2B5EF4-FFF2-40B4-BE49-F238E27FC236}">
                            <a16:creationId xmlns:a16="http://schemas.microsoft.com/office/drawing/2014/main" id="{7471C76D-A6EA-419A-BFDB-6F5580353A8E}"/>
                          </a:ext>
                        </a:extLst>
                      </p:cNvPr>
                      <p:cNvPicPr/>
                      <p:nvPr/>
                    </p:nvPicPr>
                    <p:blipFill>
                      <a:blip r:embed="rId3"/>
                      <a:stretch>
                        <a:fillRect/>
                      </a:stretch>
                    </p:blipFill>
                    <p:spPr>
                      <a:xfrm>
                        <a:off x="9349922" y="1289731"/>
                        <a:ext cx="977900" cy="3556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EC9F2597-96FB-437B-A648-51B5861E80C3}"/>
              </a:ext>
            </a:extLst>
          </p:cNvPr>
          <p:cNvSpPr>
            <a:spLocks noGrp="1"/>
          </p:cNvSpPr>
          <p:nvPr>
            <p:ph sz="quarter" idx="25"/>
          </p:nvPr>
        </p:nvSpPr>
        <p:spPr>
          <a:xfrm>
            <a:off x="736600" y="1647602"/>
            <a:ext cx="2021348" cy="352427"/>
          </a:xfrm>
        </p:spPr>
        <p:txBody>
          <a:bodyPr/>
          <a:lstStyle/>
          <a:p>
            <a:pPr>
              <a:lnSpc>
                <a:spcPct val="100000"/>
              </a:lnSpc>
            </a:pPr>
            <a:r>
              <a:rPr lang="en-US" altLang="en-US" dirty="0"/>
              <a:t>and (b) tan </a:t>
            </a:r>
            <a:r>
              <a:rPr lang="en-US" altLang="en-US" i="1" dirty="0"/>
              <a:t>x</a:t>
            </a:r>
            <a:r>
              <a:rPr lang="en-US" altLang="en-US" dirty="0"/>
              <a:t>.</a:t>
            </a:r>
          </a:p>
        </p:txBody>
      </p:sp>
      <p:sp>
        <p:nvSpPr>
          <p:cNvPr id="6" name="Content Placeholder 5">
            <a:extLst>
              <a:ext uri="{FF2B5EF4-FFF2-40B4-BE49-F238E27FC236}">
                <a16:creationId xmlns:a16="http://schemas.microsoft.com/office/drawing/2014/main" id="{A20DA5C5-A594-4AC0-B619-9CF256758026}"/>
              </a:ext>
            </a:extLst>
          </p:cNvPr>
          <p:cNvSpPr>
            <a:spLocks noGrp="1"/>
          </p:cNvSpPr>
          <p:nvPr>
            <p:ph sz="quarter" idx="26"/>
          </p:nvPr>
        </p:nvSpPr>
        <p:spPr>
          <a:xfrm>
            <a:off x="736600" y="2751895"/>
            <a:ext cx="4572819" cy="801174"/>
          </a:xfrm>
        </p:spPr>
        <p:txBody>
          <a:bodyPr/>
          <a:lstStyle/>
          <a:p>
            <a:r>
              <a:rPr lang="en-US" altLang="en-US" dirty="0">
                <a:solidFill>
                  <a:srgbClr val="0079C2"/>
                </a:solidFill>
              </a:rPr>
              <a:t>Solution:</a:t>
            </a:r>
          </a:p>
          <a:p>
            <a:pPr>
              <a:lnSpc>
                <a:spcPct val="100000"/>
              </a:lnSpc>
            </a:pPr>
            <a:r>
              <a:rPr lang="en-US" altLang="en-US" dirty="0"/>
              <a:t>(a) Using the Maclaurin series for</a:t>
            </a:r>
            <a:endParaRPr lang="en-US" dirty="0"/>
          </a:p>
        </p:txBody>
      </p:sp>
      <p:graphicFrame>
        <p:nvGraphicFramePr>
          <p:cNvPr id="14" name="Content Placeholder 13" descr="e^x and sin(x)">
            <a:extLst>
              <a:ext uri="{FF2B5EF4-FFF2-40B4-BE49-F238E27FC236}">
                <a16:creationId xmlns:a16="http://schemas.microsoft.com/office/drawing/2014/main" id="{61D18F16-E80D-4D2E-AD6E-EEA52769760D}"/>
              </a:ext>
            </a:extLst>
          </p:cNvPr>
          <p:cNvGraphicFramePr>
            <a:graphicFrameLocks noGrp="1" noChangeAspect="1"/>
          </p:cNvGraphicFramePr>
          <p:nvPr>
            <p:ph sz="quarter" idx="27"/>
            <p:extLst>
              <p:ext uri="{D42A27DB-BD31-4B8C-83A1-F6EECF244321}">
                <p14:modId xmlns:p14="http://schemas.microsoft.com/office/powerpoint/2010/main" val="2154187810"/>
              </p:ext>
            </p:extLst>
          </p:nvPr>
        </p:nvGraphicFramePr>
        <p:xfrm>
          <a:off x="5310188" y="3187016"/>
          <a:ext cx="1701800" cy="355600"/>
        </p:xfrm>
        <a:graphic>
          <a:graphicData uri="http://schemas.openxmlformats.org/presentationml/2006/ole">
            <mc:AlternateContent xmlns:mc="http://schemas.openxmlformats.org/markup-compatibility/2006">
              <mc:Choice xmlns:v="urn:schemas-microsoft-com:vml" Requires="v">
                <p:oleObj name="Equation" r:id="rId4" imgW="1701720" imgH="355320" progId="Equation.DSMT4">
                  <p:embed/>
                </p:oleObj>
              </mc:Choice>
              <mc:Fallback>
                <p:oleObj name="Equation" r:id="rId4" imgW="1701720" imgH="355320" progId="Equation.DSMT4">
                  <p:embed/>
                  <p:pic>
                    <p:nvPicPr>
                      <p:cNvPr id="13" name="Object 12">
                        <a:extLst>
                          <a:ext uri="{FF2B5EF4-FFF2-40B4-BE49-F238E27FC236}">
                            <a16:creationId xmlns:a16="http://schemas.microsoft.com/office/drawing/2014/main" id="{BB91285B-4EE4-463A-BDA0-AEC80EF5BFC0}"/>
                          </a:ext>
                        </a:extLst>
                      </p:cNvPr>
                      <p:cNvPicPr/>
                      <p:nvPr/>
                    </p:nvPicPr>
                    <p:blipFill>
                      <a:blip r:embed="rId5"/>
                      <a:stretch>
                        <a:fillRect/>
                      </a:stretch>
                    </p:blipFill>
                    <p:spPr>
                      <a:xfrm>
                        <a:off x="5310188" y="3187016"/>
                        <a:ext cx="1701800" cy="3556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5862491A-4610-4A5E-8C47-3FE1716D7AD1}"/>
              </a:ext>
            </a:extLst>
          </p:cNvPr>
          <p:cNvSpPr>
            <a:spLocks noGrp="1"/>
          </p:cNvSpPr>
          <p:nvPr>
            <p:ph sz="quarter" idx="28"/>
          </p:nvPr>
        </p:nvSpPr>
        <p:spPr>
          <a:xfrm>
            <a:off x="7109100" y="3211130"/>
            <a:ext cx="2657437" cy="331558"/>
          </a:xfrm>
        </p:spPr>
        <p:txBody>
          <a:bodyPr/>
          <a:lstStyle/>
          <a:p>
            <a:pPr>
              <a:lnSpc>
                <a:spcPct val="100000"/>
              </a:lnSpc>
            </a:pPr>
            <a:r>
              <a:rPr lang="en-US" altLang="en-US" dirty="0"/>
              <a:t>in Table 1, we have</a:t>
            </a:r>
            <a:endParaRPr lang="en-US" dirty="0"/>
          </a:p>
        </p:txBody>
      </p:sp>
      <p:graphicFrame>
        <p:nvGraphicFramePr>
          <p:cNvPr id="18" name="Content Placeholder 17" descr="(e^x) sin (x) = (1 + (x∕factorial 1) + ((x^2)∕factorial 2)) + ((x^3)∕factorial 3)) + …)(x minus ((x^3)∕factorial 3) + ...)">
            <a:extLst>
              <a:ext uri="{FF2B5EF4-FFF2-40B4-BE49-F238E27FC236}">
                <a16:creationId xmlns:a16="http://schemas.microsoft.com/office/drawing/2014/main" id="{A3415E8D-8CB4-4596-AB20-6B0EBBFF477E}"/>
              </a:ext>
            </a:extLst>
          </p:cNvPr>
          <p:cNvGraphicFramePr>
            <a:graphicFrameLocks noGrp="1" noChangeAspect="1"/>
          </p:cNvGraphicFramePr>
          <p:nvPr>
            <p:ph sz="quarter" idx="29"/>
            <p:extLst>
              <p:ext uri="{D42A27DB-BD31-4B8C-83A1-F6EECF244321}">
                <p14:modId xmlns:p14="http://schemas.microsoft.com/office/powerpoint/2010/main" val="1787617302"/>
              </p:ext>
            </p:extLst>
          </p:nvPr>
        </p:nvGraphicFramePr>
        <p:xfrm>
          <a:off x="3348182" y="3976829"/>
          <a:ext cx="5495636" cy="860136"/>
        </p:xfrm>
        <a:graphic>
          <a:graphicData uri="http://schemas.openxmlformats.org/presentationml/2006/ole">
            <mc:AlternateContent xmlns:mc="http://schemas.openxmlformats.org/markup-compatibility/2006">
              <mc:Choice xmlns:v="urn:schemas-microsoft-com:vml" Requires="v">
                <p:oleObj name="Equation" r:id="rId6" imgW="5841720" imgH="914400" progId="Equation.DSMT4">
                  <p:embed/>
                </p:oleObj>
              </mc:Choice>
              <mc:Fallback>
                <p:oleObj name="Equation" r:id="rId6" imgW="5841720" imgH="914400" progId="Equation.DSMT4">
                  <p:embed/>
                  <p:pic>
                    <p:nvPicPr>
                      <p:cNvPr id="17" name="Object 16">
                        <a:extLst>
                          <a:ext uri="{FF2B5EF4-FFF2-40B4-BE49-F238E27FC236}">
                            <a16:creationId xmlns:a16="http://schemas.microsoft.com/office/drawing/2014/main" id="{FBDCE451-BC03-482E-B54A-52A057340AA0}"/>
                          </a:ext>
                        </a:extLst>
                      </p:cNvPr>
                      <p:cNvPicPr/>
                      <p:nvPr/>
                    </p:nvPicPr>
                    <p:blipFill>
                      <a:blip r:embed="rId7"/>
                      <a:stretch>
                        <a:fillRect/>
                      </a:stretch>
                    </p:blipFill>
                    <p:spPr>
                      <a:xfrm>
                        <a:off x="3348182" y="3976829"/>
                        <a:ext cx="5495636" cy="860136"/>
                      </a:xfrm>
                      <a:prstGeom prst="rect">
                        <a:avLst/>
                      </a:prstGeom>
                    </p:spPr>
                  </p:pic>
                </p:oleObj>
              </mc:Fallback>
            </mc:AlternateContent>
          </a:graphicData>
        </a:graphic>
      </p:graphicFrame>
    </p:spTree>
    <p:extLst>
      <p:ext uri="{BB962C8B-B14F-4D97-AF65-F5344CB8AC3E}">
        <p14:creationId xmlns:p14="http://schemas.microsoft.com/office/powerpoint/2010/main" val="3782413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E6187-DCB0-411B-AAE2-8C25AC08695D}"/>
              </a:ext>
            </a:extLst>
          </p:cNvPr>
          <p:cNvSpPr>
            <a:spLocks noGrp="1"/>
          </p:cNvSpPr>
          <p:nvPr>
            <p:ph type="title"/>
          </p:nvPr>
        </p:nvSpPr>
        <p:spPr>
          <a:xfrm>
            <a:off x="838200" y="384048"/>
            <a:ext cx="10515600" cy="672105"/>
          </a:xfrm>
        </p:spPr>
        <p:txBody>
          <a:bodyPr/>
          <a:lstStyle/>
          <a:p>
            <a:r>
              <a:rPr lang="en-US" altLang="en-US" dirty="0"/>
              <a:t>Example 15 – Solution</a:t>
            </a:r>
            <a:r>
              <a:rPr lang="en-US" altLang="en-US" i="1" dirty="0"/>
              <a:t> </a:t>
            </a:r>
            <a:r>
              <a:rPr lang="en-US" altLang="en-US" b="0" dirty="0"/>
              <a:t>(1 of 3)</a:t>
            </a:r>
            <a:endParaRPr lang="en-US" b="0" dirty="0"/>
          </a:p>
        </p:txBody>
      </p:sp>
      <p:sp>
        <p:nvSpPr>
          <p:cNvPr id="3" name="Content Placeholder 2">
            <a:extLst>
              <a:ext uri="{FF2B5EF4-FFF2-40B4-BE49-F238E27FC236}">
                <a16:creationId xmlns:a16="http://schemas.microsoft.com/office/drawing/2014/main" id="{41329A60-0E61-4FBD-B975-D81DD109D2A2}"/>
              </a:ext>
            </a:extLst>
          </p:cNvPr>
          <p:cNvSpPr>
            <a:spLocks noGrp="1"/>
          </p:cNvSpPr>
          <p:nvPr>
            <p:ph sz="quarter" idx="23"/>
          </p:nvPr>
        </p:nvSpPr>
        <p:spPr/>
        <p:txBody>
          <a:bodyPr/>
          <a:lstStyle/>
          <a:p>
            <a:pPr>
              <a:lnSpc>
                <a:spcPct val="100000"/>
              </a:lnSpc>
            </a:pPr>
            <a:r>
              <a:rPr lang="en-US" altLang="en-US" dirty="0"/>
              <a:t> We multiply these expressions, collecting like terms just as for polynomials:</a:t>
            </a:r>
            <a:endParaRPr lang="en-US" dirty="0"/>
          </a:p>
        </p:txBody>
      </p:sp>
      <p:pic>
        <p:nvPicPr>
          <p:cNvPr id="7" name="Content Placeholder 6" descr="(1 + x + (1∕2) (x^2) + (1∕6) (x^3) + …) multiplied by (x minus (1∕6)(x^3) + ...) in long division format gives the result (x + (x^2) + (1∕2)(x^3) + (1∕6)(x^4) + ...). (x + (x^2) + (1∕2)(x^3) + (1∕6)(x^4) + ...) adding with (negative (1∕6)(x^3) minus (1∕6)(x^4) minus ...) gives the result of (x + (x^2) + (1∕3)(x^3) + ...)">
            <a:extLst>
              <a:ext uri="{FF2B5EF4-FFF2-40B4-BE49-F238E27FC236}">
                <a16:creationId xmlns:a16="http://schemas.microsoft.com/office/drawing/2014/main" id="{DC6DD7FF-9161-4511-B254-DF6735ABC15C}"/>
              </a:ext>
            </a:extLst>
          </p:cNvPr>
          <p:cNvPicPr>
            <a:picLocks noGrp="1" noChangeAspect="1"/>
          </p:cNvPicPr>
          <p:nvPr>
            <p:ph sz="quarter" idx="24"/>
          </p:nvPr>
        </p:nvPicPr>
        <p:blipFill>
          <a:blip r:embed="rId2"/>
          <a:stretch>
            <a:fillRect/>
          </a:stretch>
        </p:blipFill>
        <p:spPr>
          <a:xfrm>
            <a:off x="3026800" y="1961985"/>
            <a:ext cx="6132050" cy="3269445"/>
          </a:xfrm>
          <a:prstGeom prst="rect">
            <a:avLst/>
          </a:prstGeom>
        </p:spPr>
      </p:pic>
    </p:spTree>
    <p:extLst>
      <p:ext uri="{BB962C8B-B14F-4D97-AF65-F5344CB8AC3E}">
        <p14:creationId xmlns:p14="http://schemas.microsoft.com/office/powerpoint/2010/main" val="2429537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AEEF-F200-45A4-980C-DC8E4B1427DE}"/>
              </a:ext>
            </a:extLst>
          </p:cNvPr>
          <p:cNvSpPr>
            <a:spLocks noGrp="1"/>
          </p:cNvSpPr>
          <p:nvPr>
            <p:ph type="title"/>
          </p:nvPr>
        </p:nvSpPr>
        <p:spPr>
          <a:xfrm>
            <a:off x="838200" y="384048"/>
            <a:ext cx="10515600" cy="672105"/>
          </a:xfrm>
        </p:spPr>
        <p:txBody>
          <a:bodyPr/>
          <a:lstStyle/>
          <a:p>
            <a:r>
              <a:rPr lang="en-US" altLang="en-US" dirty="0"/>
              <a:t>Example 15 – Solution</a:t>
            </a:r>
            <a:r>
              <a:rPr lang="en-US" altLang="en-US" i="1" dirty="0"/>
              <a:t> </a:t>
            </a:r>
            <a:r>
              <a:rPr lang="en-US" altLang="en-US" b="0" dirty="0"/>
              <a:t>(2 of 3)</a:t>
            </a:r>
            <a:endParaRPr lang="en-US" dirty="0"/>
          </a:p>
        </p:txBody>
      </p:sp>
      <p:sp>
        <p:nvSpPr>
          <p:cNvPr id="3" name="Content Placeholder 2">
            <a:extLst>
              <a:ext uri="{FF2B5EF4-FFF2-40B4-BE49-F238E27FC236}">
                <a16:creationId xmlns:a16="http://schemas.microsoft.com/office/drawing/2014/main" id="{FCAB14C8-D6B5-49F5-95E4-62D7E034E06A}"/>
              </a:ext>
            </a:extLst>
          </p:cNvPr>
          <p:cNvSpPr>
            <a:spLocks noGrp="1"/>
          </p:cNvSpPr>
          <p:nvPr>
            <p:ph sz="quarter" idx="23"/>
          </p:nvPr>
        </p:nvSpPr>
        <p:spPr>
          <a:xfrm>
            <a:off x="736600" y="1289050"/>
            <a:ext cx="723490" cy="401638"/>
          </a:xfrm>
        </p:spPr>
        <p:txBody>
          <a:bodyPr/>
          <a:lstStyle/>
          <a:p>
            <a:pPr>
              <a:lnSpc>
                <a:spcPct val="100000"/>
              </a:lnSpc>
            </a:pPr>
            <a:r>
              <a:rPr lang="en-US" altLang="en-US" dirty="0"/>
              <a:t>Thus</a:t>
            </a:r>
          </a:p>
        </p:txBody>
      </p:sp>
      <p:graphicFrame>
        <p:nvGraphicFramePr>
          <p:cNvPr id="8" name="Content Placeholder 7" descr="e^x sin(x) = x + (x^2) + (1∕3) x^3 + . . . ">
            <a:extLst>
              <a:ext uri="{FF2B5EF4-FFF2-40B4-BE49-F238E27FC236}">
                <a16:creationId xmlns:a16="http://schemas.microsoft.com/office/drawing/2014/main" id="{6A8BC860-30F8-4781-94B9-EDFC941AAD35}"/>
              </a:ext>
            </a:extLst>
          </p:cNvPr>
          <p:cNvGraphicFramePr>
            <a:graphicFrameLocks noGrp="1" noChangeAspect="1"/>
          </p:cNvGraphicFramePr>
          <p:nvPr>
            <p:ph sz="quarter" idx="24"/>
            <p:extLst>
              <p:ext uri="{D42A27DB-BD31-4B8C-83A1-F6EECF244321}">
                <p14:modId xmlns:p14="http://schemas.microsoft.com/office/powerpoint/2010/main" val="3905917001"/>
              </p:ext>
            </p:extLst>
          </p:nvPr>
        </p:nvGraphicFramePr>
        <p:xfrm>
          <a:off x="4388539" y="1804029"/>
          <a:ext cx="3408572" cy="711526"/>
        </p:xfrm>
        <a:graphic>
          <a:graphicData uri="http://schemas.openxmlformats.org/presentationml/2006/ole">
            <mc:AlternateContent xmlns:mc="http://schemas.openxmlformats.org/markup-compatibility/2006">
              <mc:Choice xmlns:v="urn:schemas-microsoft-com:vml" Requires="v">
                <p:oleObj name="Equation" r:id="rId2" imgW="3530520" imgH="736560" progId="Equation.DSMT4">
                  <p:embed/>
                </p:oleObj>
              </mc:Choice>
              <mc:Fallback>
                <p:oleObj name="Equation" r:id="rId2" imgW="3530520" imgH="736560" progId="Equation.DSMT4">
                  <p:embed/>
                  <p:pic>
                    <p:nvPicPr>
                      <p:cNvPr id="7" name="Object 6">
                        <a:extLst>
                          <a:ext uri="{FF2B5EF4-FFF2-40B4-BE49-F238E27FC236}">
                            <a16:creationId xmlns:a16="http://schemas.microsoft.com/office/drawing/2014/main" id="{27BC53DF-FB20-4F0E-B3E6-FDC0F3219FE1}"/>
                          </a:ext>
                        </a:extLst>
                      </p:cNvPr>
                      <p:cNvPicPr/>
                      <p:nvPr/>
                    </p:nvPicPr>
                    <p:blipFill>
                      <a:blip r:embed="rId3"/>
                      <a:stretch>
                        <a:fillRect/>
                      </a:stretch>
                    </p:blipFill>
                    <p:spPr>
                      <a:xfrm>
                        <a:off x="4388539" y="1804029"/>
                        <a:ext cx="3408572" cy="711526"/>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E65B296C-DD1A-42D9-BA04-4A530D455538}"/>
              </a:ext>
            </a:extLst>
          </p:cNvPr>
          <p:cNvSpPr>
            <a:spLocks noGrp="1"/>
          </p:cNvSpPr>
          <p:nvPr>
            <p:ph sz="quarter" idx="25"/>
          </p:nvPr>
        </p:nvSpPr>
        <p:spPr>
          <a:xfrm>
            <a:off x="736600" y="3084290"/>
            <a:ext cx="7132782" cy="356730"/>
          </a:xfrm>
        </p:spPr>
        <p:txBody>
          <a:bodyPr/>
          <a:lstStyle/>
          <a:p>
            <a:pPr>
              <a:lnSpc>
                <a:spcPct val="100000"/>
              </a:lnSpc>
            </a:pPr>
            <a:r>
              <a:rPr lang="en-US" altLang="en-US" dirty="0"/>
              <a:t>(b) Using the Maclaurin series in Table 1, we have</a:t>
            </a:r>
          </a:p>
        </p:txBody>
      </p:sp>
      <p:graphicFrame>
        <p:nvGraphicFramePr>
          <p:cNvPr id="11" name="Content Placeholder 10" descr="tan(x) = (sin(x)∕cos(x)) = (x minus (x^3∕factorial 3) + (x^5∕factorial 5) minus . . .)∕(1 minus (x^2∕factorial 2) + (x^4∕factorial 4) minus . . . )">
            <a:extLst>
              <a:ext uri="{FF2B5EF4-FFF2-40B4-BE49-F238E27FC236}">
                <a16:creationId xmlns:a16="http://schemas.microsoft.com/office/drawing/2014/main" id="{E82712BA-133A-42AC-A536-10EA35D02612}"/>
              </a:ext>
            </a:extLst>
          </p:cNvPr>
          <p:cNvGraphicFramePr>
            <a:graphicFrameLocks noGrp="1" noChangeAspect="1"/>
          </p:cNvGraphicFramePr>
          <p:nvPr>
            <p:ph sz="quarter" idx="26"/>
            <p:extLst>
              <p:ext uri="{D42A27DB-BD31-4B8C-83A1-F6EECF244321}">
                <p14:modId xmlns:p14="http://schemas.microsoft.com/office/powerpoint/2010/main" val="2631889379"/>
              </p:ext>
            </p:extLst>
          </p:nvPr>
        </p:nvGraphicFramePr>
        <p:xfrm>
          <a:off x="4199371" y="3715771"/>
          <a:ext cx="3786909" cy="1412875"/>
        </p:xfrm>
        <a:graphic>
          <a:graphicData uri="http://schemas.openxmlformats.org/presentationml/2006/ole">
            <mc:AlternateContent xmlns:mc="http://schemas.openxmlformats.org/markup-compatibility/2006">
              <mc:Choice xmlns:v="urn:schemas-microsoft-com:vml" Requires="v">
                <p:oleObj name="Equation" r:id="rId4" imgW="4152600" imgH="1549080" progId="Equation.DSMT4">
                  <p:embed/>
                </p:oleObj>
              </mc:Choice>
              <mc:Fallback>
                <p:oleObj name="Equation" r:id="rId4" imgW="4152600" imgH="1549080" progId="Equation.DSMT4">
                  <p:embed/>
                  <p:pic>
                    <p:nvPicPr>
                      <p:cNvPr id="10" name="Object 9">
                        <a:extLst>
                          <a:ext uri="{FF2B5EF4-FFF2-40B4-BE49-F238E27FC236}">
                            <a16:creationId xmlns:a16="http://schemas.microsoft.com/office/drawing/2014/main" id="{D459F733-FDED-4BDD-BF94-A8B68443929A}"/>
                          </a:ext>
                        </a:extLst>
                      </p:cNvPr>
                      <p:cNvPicPr/>
                      <p:nvPr/>
                    </p:nvPicPr>
                    <p:blipFill>
                      <a:blip r:embed="rId5"/>
                      <a:stretch>
                        <a:fillRect/>
                      </a:stretch>
                    </p:blipFill>
                    <p:spPr>
                      <a:xfrm>
                        <a:off x="4199371" y="3715771"/>
                        <a:ext cx="3786909" cy="1412875"/>
                      </a:xfrm>
                      <a:prstGeom prst="rect">
                        <a:avLst/>
                      </a:prstGeom>
                    </p:spPr>
                  </p:pic>
                </p:oleObj>
              </mc:Fallback>
            </mc:AlternateContent>
          </a:graphicData>
        </a:graphic>
      </p:graphicFrame>
    </p:spTree>
    <p:extLst>
      <p:ext uri="{BB962C8B-B14F-4D97-AF65-F5344CB8AC3E}">
        <p14:creationId xmlns:p14="http://schemas.microsoft.com/office/powerpoint/2010/main" val="651056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35ED-6FC4-42CE-AB08-F4F44081D053}"/>
              </a:ext>
            </a:extLst>
          </p:cNvPr>
          <p:cNvSpPr>
            <a:spLocks noGrp="1"/>
          </p:cNvSpPr>
          <p:nvPr>
            <p:ph type="title"/>
          </p:nvPr>
        </p:nvSpPr>
        <p:spPr>
          <a:xfrm>
            <a:off x="838200" y="384048"/>
            <a:ext cx="10515600" cy="672105"/>
          </a:xfrm>
        </p:spPr>
        <p:txBody>
          <a:bodyPr/>
          <a:lstStyle/>
          <a:p>
            <a:r>
              <a:rPr lang="en-US" altLang="en-US" dirty="0"/>
              <a:t>Example 15 – Solution</a:t>
            </a:r>
            <a:r>
              <a:rPr lang="en-US" altLang="en-US" i="1" dirty="0"/>
              <a:t> </a:t>
            </a:r>
            <a:r>
              <a:rPr lang="en-US" altLang="en-US" b="0" dirty="0"/>
              <a:t>(3 of 3)</a:t>
            </a:r>
            <a:endParaRPr lang="en-US" dirty="0"/>
          </a:p>
        </p:txBody>
      </p:sp>
      <p:sp>
        <p:nvSpPr>
          <p:cNvPr id="3" name="Content Placeholder 2">
            <a:extLst>
              <a:ext uri="{FF2B5EF4-FFF2-40B4-BE49-F238E27FC236}">
                <a16:creationId xmlns:a16="http://schemas.microsoft.com/office/drawing/2014/main" id="{479BBD37-3F86-4FFE-BAD1-61B300CF5F02}"/>
              </a:ext>
            </a:extLst>
          </p:cNvPr>
          <p:cNvSpPr>
            <a:spLocks noGrp="1"/>
          </p:cNvSpPr>
          <p:nvPr>
            <p:ph sz="quarter" idx="23"/>
          </p:nvPr>
        </p:nvSpPr>
        <p:spPr>
          <a:xfrm>
            <a:off x="736600" y="1289050"/>
            <a:ext cx="10718800" cy="364128"/>
          </a:xfrm>
        </p:spPr>
        <p:txBody>
          <a:bodyPr/>
          <a:lstStyle/>
          <a:p>
            <a:r>
              <a:rPr lang="en-US" altLang="en-US" dirty="0"/>
              <a:t>We use a procedure like long division:</a:t>
            </a:r>
          </a:p>
        </p:txBody>
      </p:sp>
      <p:pic>
        <p:nvPicPr>
          <p:cNvPr id="11" name="Content Placeholder 10" descr="A long division. (x minus (1∕6) x^3 + (1∕120) x^5 minus ... ) divided by (1 minus (1∕2) x^2 + (1∕24) x^4 minus ... ) = (x + (1∕3) x^3 + (2∕15) x^5 + ... )">
            <a:extLst>
              <a:ext uri="{FF2B5EF4-FFF2-40B4-BE49-F238E27FC236}">
                <a16:creationId xmlns:a16="http://schemas.microsoft.com/office/drawing/2014/main" id="{D5FC4035-386F-43E6-BEE6-EBED3E1570D4}"/>
              </a:ext>
            </a:extLst>
          </p:cNvPr>
          <p:cNvPicPr>
            <a:picLocks noGrp="1" noChangeAspect="1"/>
          </p:cNvPicPr>
          <p:nvPr>
            <p:ph sz="quarter" idx="24"/>
          </p:nvPr>
        </p:nvPicPr>
        <p:blipFill>
          <a:blip r:embed="rId2"/>
          <a:stretch>
            <a:fillRect/>
          </a:stretch>
        </p:blipFill>
        <p:spPr>
          <a:xfrm>
            <a:off x="3228182" y="1829455"/>
            <a:ext cx="4422755" cy="2976215"/>
          </a:xfrm>
          <a:prstGeom prst="rect">
            <a:avLst/>
          </a:prstGeom>
          <a:noFill/>
          <a:ln>
            <a:noFill/>
          </a:ln>
        </p:spPr>
      </p:pic>
      <p:sp>
        <p:nvSpPr>
          <p:cNvPr id="5" name="Content Placeholder 4">
            <a:extLst>
              <a:ext uri="{FF2B5EF4-FFF2-40B4-BE49-F238E27FC236}">
                <a16:creationId xmlns:a16="http://schemas.microsoft.com/office/drawing/2014/main" id="{69C003D5-7E87-4939-9E5F-C6FFB0F61691}"/>
              </a:ext>
            </a:extLst>
          </p:cNvPr>
          <p:cNvSpPr>
            <a:spLocks noGrp="1"/>
          </p:cNvSpPr>
          <p:nvPr>
            <p:ph sz="quarter" idx="25"/>
          </p:nvPr>
        </p:nvSpPr>
        <p:spPr>
          <a:xfrm>
            <a:off x="838200" y="5154432"/>
            <a:ext cx="738239" cy="364128"/>
          </a:xfrm>
        </p:spPr>
        <p:txBody>
          <a:bodyPr/>
          <a:lstStyle/>
          <a:p>
            <a:r>
              <a:rPr lang="en-US" altLang="en-US" dirty="0"/>
              <a:t>Thus</a:t>
            </a:r>
          </a:p>
        </p:txBody>
      </p:sp>
      <p:graphicFrame>
        <p:nvGraphicFramePr>
          <p:cNvPr id="13" name="Content Placeholder 12" descr="tan(x) = x + (1∕3) x^(3) + (2∕15) x^(5) + . . .">
            <a:extLst>
              <a:ext uri="{FF2B5EF4-FFF2-40B4-BE49-F238E27FC236}">
                <a16:creationId xmlns:a16="http://schemas.microsoft.com/office/drawing/2014/main" id="{D33485F0-9224-48FA-BC67-3B5411EDAD64}"/>
              </a:ext>
            </a:extLst>
          </p:cNvPr>
          <p:cNvGraphicFramePr>
            <a:graphicFrameLocks noGrp="1" noChangeAspect="1"/>
          </p:cNvGraphicFramePr>
          <p:nvPr>
            <p:ph sz="quarter" idx="26"/>
            <p:extLst>
              <p:ext uri="{D42A27DB-BD31-4B8C-83A1-F6EECF244321}">
                <p14:modId xmlns:p14="http://schemas.microsoft.com/office/powerpoint/2010/main" val="2032503782"/>
              </p:ext>
            </p:extLst>
          </p:nvPr>
        </p:nvGraphicFramePr>
        <p:xfrm>
          <a:off x="4263276" y="5028545"/>
          <a:ext cx="2615883" cy="534353"/>
        </p:xfrm>
        <a:graphic>
          <a:graphicData uri="http://schemas.openxmlformats.org/presentationml/2006/ole">
            <mc:AlternateContent xmlns:mc="http://schemas.openxmlformats.org/markup-compatibility/2006">
              <mc:Choice xmlns:v="urn:schemas-microsoft-com:vml" Requires="v">
                <p:oleObj name="Equation" r:id="rId3" imgW="3606480" imgH="736560" progId="Equation.DSMT4">
                  <p:embed/>
                </p:oleObj>
              </mc:Choice>
              <mc:Fallback>
                <p:oleObj name="Equation" r:id="rId3" imgW="3606480" imgH="736560" progId="Equation.DSMT4">
                  <p:embed/>
                  <p:pic>
                    <p:nvPicPr>
                      <p:cNvPr id="12" name="Object 11">
                        <a:extLst>
                          <a:ext uri="{FF2B5EF4-FFF2-40B4-BE49-F238E27FC236}">
                            <a16:creationId xmlns:a16="http://schemas.microsoft.com/office/drawing/2014/main" id="{86FA38AF-3880-46DD-BD76-003D7EF1014D}"/>
                          </a:ext>
                        </a:extLst>
                      </p:cNvPr>
                      <p:cNvPicPr/>
                      <p:nvPr/>
                    </p:nvPicPr>
                    <p:blipFill>
                      <a:blip r:embed="rId4"/>
                      <a:stretch>
                        <a:fillRect/>
                      </a:stretch>
                    </p:blipFill>
                    <p:spPr>
                      <a:xfrm>
                        <a:off x="4263276" y="5028545"/>
                        <a:ext cx="2615883" cy="534353"/>
                      </a:xfrm>
                      <a:prstGeom prst="rect">
                        <a:avLst/>
                      </a:prstGeom>
                    </p:spPr>
                  </p:pic>
                </p:oleObj>
              </mc:Fallback>
            </mc:AlternateContent>
          </a:graphicData>
        </a:graphic>
      </p:graphicFrame>
    </p:spTree>
    <p:extLst>
      <p:ext uri="{BB962C8B-B14F-4D97-AF65-F5344CB8AC3E}">
        <p14:creationId xmlns:p14="http://schemas.microsoft.com/office/powerpoint/2010/main" val="2781077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08066-F8AE-4412-968A-93BAECA9D123}"/>
              </a:ext>
            </a:extLst>
          </p:cNvPr>
          <p:cNvSpPr>
            <a:spLocks noGrp="1"/>
          </p:cNvSpPr>
          <p:nvPr>
            <p:ph type="title"/>
          </p:nvPr>
        </p:nvSpPr>
        <p:spPr>
          <a:xfrm>
            <a:off x="838200" y="384048"/>
            <a:ext cx="10515600" cy="672105"/>
          </a:xfrm>
        </p:spPr>
        <p:txBody>
          <a:bodyPr anchor="t"/>
          <a:lstStyle/>
          <a:p>
            <a:pPr>
              <a:lnSpc>
                <a:spcPct val="100000"/>
              </a:lnSpc>
            </a:pPr>
            <a:r>
              <a:rPr lang="en-IN" sz="3300" dirty="0"/>
              <a:t>Definitions of Taylor Series and Maclaurin Series (1 of 6)</a:t>
            </a:r>
            <a:endParaRPr lang="en-US" sz="3300" b="0" dirty="0"/>
          </a:p>
        </p:txBody>
      </p:sp>
      <p:sp>
        <p:nvSpPr>
          <p:cNvPr id="3" name="Content Placeholder 2">
            <a:extLst>
              <a:ext uri="{FF2B5EF4-FFF2-40B4-BE49-F238E27FC236}">
                <a16:creationId xmlns:a16="http://schemas.microsoft.com/office/drawing/2014/main" id="{FA07E82C-D255-4960-8031-FE34647E1547}"/>
              </a:ext>
            </a:extLst>
          </p:cNvPr>
          <p:cNvSpPr>
            <a:spLocks noGrp="1"/>
          </p:cNvSpPr>
          <p:nvPr>
            <p:ph sz="quarter" idx="23"/>
          </p:nvPr>
        </p:nvSpPr>
        <p:spPr>
          <a:xfrm>
            <a:off x="736600" y="1289050"/>
            <a:ext cx="10718800" cy="733714"/>
          </a:xfrm>
        </p:spPr>
        <p:txBody>
          <a:bodyPr/>
          <a:lstStyle/>
          <a:p>
            <a:pPr>
              <a:lnSpc>
                <a:spcPct val="100000"/>
              </a:lnSpc>
            </a:pPr>
            <a:r>
              <a:rPr lang="en-US" altLang="en-US" dirty="0"/>
              <a:t>We start by supposing that </a:t>
            </a:r>
            <a:r>
              <a:rPr lang="en-US" altLang="en-US" i="1" dirty="0"/>
              <a:t>f</a:t>
            </a:r>
            <a:r>
              <a:rPr lang="en-US" altLang="en-US" dirty="0"/>
              <a:t> is any function that can be represented by a power series</a:t>
            </a:r>
          </a:p>
        </p:txBody>
      </p:sp>
      <p:graphicFrame>
        <p:nvGraphicFramePr>
          <p:cNvPr id="7" name="Content Placeholder 28" descr="Equation label 1. f(x) = c_0 + c_1 (x minus a) + c_2 (x minus a)^2 + c^3 (x minus a)^3 + c_4 (x minus a)^4 + . . . abs(x minus a) &lt; R">
            <a:extLst>
              <a:ext uri="{FF2B5EF4-FFF2-40B4-BE49-F238E27FC236}">
                <a16:creationId xmlns:a16="http://schemas.microsoft.com/office/drawing/2014/main" id="{EC834286-9BA8-4704-8D59-F5B05D1138D4}"/>
              </a:ext>
            </a:extLst>
          </p:cNvPr>
          <p:cNvGraphicFramePr>
            <a:graphicFrameLocks noGrp="1" noChangeAspect="1"/>
          </p:cNvGraphicFramePr>
          <p:nvPr>
            <p:ph sz="quarter" idx="24"/>
            <p:extLst>
              <p:ext uri="{D42A27DB-BD31-4B8C-83A1-F6EECF244321}">
                <p14:modId xmlns:p14="http://schemas.microsoft.com/office/powerpoint/2010/main" val="654149881"/>
              </p:ext>
            </p:extLst>
          </p:nvPr>
        </p:nvGraphicFramePr>
        <p:xfrm>
          <a:off x="1549162" y="2312013"/>
          <a:ext cx="9085739" cy="485458"/>
        </p:xfrm>
        <a:graphic>
          <a:graphicData uri="http://schemas.openxmlformats.org/presentationml/2006/ole">
            <mc:AlternateContent xmlns:mc="http://schemas.openxmlformats.org/markup-compatibility/2006">
              <mc:Choice xmlns:v="urn:schemas-microsoft-com:vml" Requires="v">
                <p:oleObj name="Equation" r:id="rId2" imgW="8318160" imgH="444240" progId="Equation.DSMT4">
                  <p:embed/>
                </p:oleObj>
              </mc:Choice>
              <mc:Fallback>
                <p:oleObj name="Equation" r:id="rId2" imgW="8318160" imgH="444240" progId="Equation.DSMT4">
                  <p:embed/>
                  <p:pic>
                    <p:nvPicPr>
                      <p:cNvPr id="29" name="Content Placeholder 28">
                        <a:extLst>
                          <a:ext uri="{FF2B5EF4-FFF2-40B4-BE49-F238E27FC236}">
                            <a16:creationId xmlns:a16="http://schemas.microsoft.com/office/drawing/2014/main" id="{17E5F9AD-A2CB-4835-B5E7-7695320F5CD7}"/>
                          </a:ext>
                        </a:extLst>
                      </p:cNvPr>
                      <p:cNvPicPr/>
                      <p:nvPr/>
                    </p:nvPicPr>
                    <p:blipFill>
                      <a:blip r:embed="rId3"/>
                      <a:stretch>
                        <a:fillRect/>
                      </a:stretch>
                    </p:blipFill>
                    <p:spPr>
                      <a:xfrm>
                        <a:off x="1549162" y="2312013"/>
                        <a:ext cx="9085739" cy="485458"/>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B2C6F350-D299-4172-B684-D139783AD1C9}"/>
              </a:ext>
            </a:extLst>
          </p:cNvPr>
          <p:cNvSpPr>
            <a:spLocks noGrp="1"/>
          </p:cNvSpPr>
          <p:nvPr>
            <p:ph sz="quarter" idx="25"/>
          </p:nvPr>
        </p:nvSpPr>
        <p:spPr>
          <a:xfrm>
            <a:off x="736600" y="3179506"/>
            <a:ext cx="10712450" cy="1552151"/>
          </a:xfrm>
        </p:spPr>
        <p:txBody>
          <a:bodyPr/>
          <a:lstStyle/>
          <a:p>
            <a:pPr>
              <a:lnSpc>
                <a:spcPct val="100000"/>
              </a:lnSpc>
            </a:pPr>
            <a:r>
              <a:rPr lang="en-US" altLang="en-US" dirty="0"/>
              <a:t>Let’s try to determine what the coefficients </a:t>
            </a:r>
            <a:r>
              <a:rPr lang="en-US" altLang="en-US" i="1" dirty="0"/>
              <a:t>c</a:t>
            </a:r>
            <a:r>
              <a:rPr lang="en-US" altLang="en-US" i="1" baseline="-25000" dirty="0"/>
              <a:t>n</a:t>
            </a:r>
            <a:r>
              <a:rPr lang="en-US" altLang="en-US" i="1" dirty="0"/>
              <a:t> </a:t>
            </a:r>
            <a:r>
              <a:rPr lang="en-US" altLang="en-US" dirty="0"/>
              <a:t>must be in terms of </a:t>
            </a:r>
            <a:r>
              <a:rPr lang="en-US" altLang="en-US" i="1" dirty="0"/>
              <a:t>f</a:t>
            </a:r>
            <a:r>
              <a:rPr lang="en-US" altLang="en-US" dirty="0"/>
              <a:t>.</a:t>
            </a:r>
          </a:p>
          <a:p>
            <a:pPr>
              <a:lnSpc>
                <a:spcPct val="100000"/>
              </a:lnSpc>
            </a:pPr>
            <a:endParaRPr lang="en-US" altLang="en-US" sz="1200" dirty="0"/>
          </a:p>
          <a:p>
            <a:pPr>
              <a:lnSpc>
                <a:spcPct val="100000"/>
              </a:lnSpc>
            </a:pPr>
            <a:r>
              <a:rPr lang="en-US" altLang="en-US" dirty="0"/>
              <a:t>To begin, notice that if we put </a:t>
            </a:r>
            <a:r>
              <a:rPr lang="en-US" altLang="en-US" i="1" dirty="0"/>
              <a:t>x</a:t>
            </a:r>
            <a:r>
              <a:rPr lang="en-US" altLang="en-US" dirty="0"/>
              <a:t> = </a:t>
            </a:r>
            <a:r>
              <a:rPr lang="en-US" altLang="en-US" i="1" dirty="0"/>
              <a:t>a</a:t>
            </a:r>
            <a:r>
              <a:rPr lang="en-US" altLang="en-US" dirty="0"/>
              <a:t> in Equation 1, then all terms after the first one are 0 and we get</a:t>
            </a:r>
          </a:p>
        </p:txBody>
      </p:sp>
      <p:graphicFrame>
        <p:nvGraphicFramePr>
          <p:cNvPr id="8" name="Content Placeholder 21" descr="f(a) = c_0">
            <a:extLst>
              <a:ext uri="{FF2B5EF4-FFF2-40B4-BE49-F238E27FC236}">
                <a16:creationId xmlns:a16="http://schemas.microsoft.com/office/drawing/2014/main" id="{530FC01D-5C26-44A8-A4CF-0FFE3EF4879F}"/>
              </a:ext>
            </a:extLst>
          </p:cNvPr>
          <p:cNvGraphicFramePr>
            <a:graphicFrameLocks noGrp="1" noChangeAspect="1"/>
          </p:cNvGraphicFramePr>
          <p:nvPr>
            <p:ph sz="quarter" idx="26"/>
            <p:extLst>
              <p:ext uri="{D42A27DB-BD31-4B8C-83A1-F6EECF244321}">
                <p14:modId xmlns:p14="http://schemas.microsoft.com/office/powerpoint/2010/main" val="3890052553"/>
              </p:ext>
            </p:extLst>
          </p:nvPr>
        </p:nvGraphicFramePr>
        <p:xfrm>
          <a:off x="4998361" y="4874640"/>
          <a:ext cx="1349852" cy="506413"/>
        </p:xfrm>
        <a:graphic>
          <a:graphicData uri="http://schemas.openxmlformats.org/presentationml/2006/ole">
            <mc:AlternateContent xmlns:mc="http://schemas.openxmlformats.org/markup-compatibility/2006">
              <mc:Choice xmlns:v="urn:schemas-microsoft-com:vml" Requires="v">
                <p:oleObj name="Equation" r:id="rId4" imgW="1015920" imgH="380880" progId="Equation.DSMT4">
                  <p:embed/>
                </p:oleObj>
              </mc:Choice>
              <mc:Fallback>
                <p:oleObj name="Equation" r:id="rId4" imgW="1015920" imgH="380880" progId="Equation.DSMT4">
                  <p:embed/>
                  <p:pic>
                    <p:nvPicPr>
                      <p:cNvPr id="22" name="Content Placeholder 21">
                        <a:extLst>
                          <a:ext uri="{FF2B5EF4-FFF2-40B4-BE49-F238E27FC236}">
                            <a16:creationId xmlns:a16="http://schemas.microsoft.com/office/drawing/2014/main" id="{77250141-FDA8-4F4F-902E-F54B5E3A647F}"/>
                          </a:ext>
                        </a:extLst>
                      </p:cNvPr>
                      <p:cNvPicPr/>
                      <p:nvPr/>
                    </p:nvPicPr>
                    <p:blipFill>
                      <a:blip r:embed="rId5"/>
                      <a:stretch>
                        <a:fillRect/>
                      </a:stretch>
                    </p:blipFill>
                    <p:spPr>
                      <a:xfrm>
                        <a:off x="4998361" y="4874640"/>
                        <a:ext cx="1349852" cy="506413"/>
                      </a:xfrm>
                      <a:prstGeom prst="rect">
                        <a:avLst/>
                      </a:prstGeom>
                    </p:spPr>
                  </p:pic>
                </p:oleObj>
              </mc:Fallback>
            </mc:AlternateContent>
          </a:graphicData>
        </a:graphic>
      </p:graphicFrame>
    </p:spTree>
    <p:extLst>
      <p:ext uri="{BB962C8B-B14F-4D97-AF65-F5344CB8AC3E}">
        <p14:creationId xmlns:p14="http://schemas.microsoft.com/office/powerpoint/2010/main" val="2554200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E959-0C79-4B99-BB5B-C294CAF2E7C6}"/>
              </a:ext>
            </a:extLst>
          </p:cNvPr>
          <p:cNvSpPr>
            <a:spLocks noGrp="1"/>
          </p:cNvSpPr>
          <p:nvPr>
            <p:ph type="title"/>
          </p:nvPr>
        </p:nvSpPr>
        <p:spPr>
          <a:xfrm>
            <a:off x="838200" y="384048"/>
            <a:ext cx="10515600" cy="672105"/>
          </a:xfrm>
        </p:spPr>
        <p:txBody>
          <a:bodyPr anchor="t"/>
          <a:lstStyle/>
          <a:p>
            <a:pPr>
              <a:lnSpc>
                <a:spcPct val="100000"/>
              </a:lnSpc>
            </a:pPr>
            <a:r>
              <a:rPr lang="en-IN" sz="3300" dirty="0"/>
              <a:t>Definitions of Taylor Series and Maclaurin Series (2 of 6)</a:t>
            </a:r>
            <a:endParaRPr lang="en-US" sz="3300" dirty="0"/>
          </a:p>
        </p:txBody>
      </p:sp>
      <p:sp>
        <p:nvSpPr>
          <p:cNvPr id="3" name="Content Placeholder 2">
            <a:extLst>
              <a:ext uri="{FF2B5EF4-FFF2-40B4-BE49-F238E27FC236}">
                <a16:creationId xmlns:a16="http://schemas.microsoft.com/office/drawing/2014/main" id="{C8B8CC25-1161-48D8-95C9-C441949CB30D}"/>
              </a:ext>
            </a:extLst>
          </p:cNvPr>
          <p:cNvSpPr>
            <a:spLocks noGrp="1"/>
          </p:cNvSpPr>
          <p:nvPr>
            <p:ph sz="quarter" idx="23"/>
          </p:nvPr>
        </p:nvSpPr>
        <p:spPr>
          <a:xfrm>
            <a:off x="736600" y="1289050"/>
            <a:ext cx="10718800" cy="373495"/>
          </a:xfrm>
        </p:spPr>
        <p:txBody>
          <a:bodyPr/>
          <a:lstStyle/>
          <a:p>
            <a:pPr>
              <a:lnSpc>
                <a:spcPct val="100000"/>
              </a:lnSpc>
            </a:pPr>
            <a:r>
              <a:rPr lang="en-US" altLang="en-US" dirty="0"/>
              <a:t>We can differentiate the series in Equation 1 term by term:</a:t>
            </a:r>
          </a:p>
        </p:txBody>
      </p:sp>
      <p:graphicFrame>
        <p:nvGraphicFramePr>
          <p:cNvPr id="11" name="Content Placeholder 28" descr="Equation label 2. f prime (x) = c_1 + 2c_2(x minus a) + 3c_3(x minus a)^2 + 4c^4(x minus a)^3 + . . .  abs(x minus a) &lt; R">
            <a:extLst>
              <a:ext uri="{FF2B5EF4-FFF2-40B4-BE49-F238E27FC236}">
                <a16:creationId xmlns:a16="http://schemas.microsoft.com/office/drawing/2014/main" id="{C876ED75-1912-4A60-A432-B9FBD3ECE656}"/>
              </a:ext>
            </a:extLst>
          </p:cNvPr>
          <p:cNvGraphicFramePr>
            <a:graphicFrameLocks noGrp="1" noChangeAspect="1"/>
          </p:cNvGraphicFramePr>
          <p:nvPr>
            <p:ph sz="quarter" idx="24"/>
            <p:extLst>
              <p:ext uri="{D42A27DB-BD31-4B8C-83A1-F6EECF244321}">
                <p14:modId xmlns:p14="http://schemas.microsoft.com/office/powerpoint/2010/main" val="2147575519"/>
              </p:ext>
            </p:extLst>
          </p:nvPr>
        </p:nvGraphicFramePr>
        <p:xfrm>
          <a:off x="2115508" y="1795987"/>
          <a:ext cx="8011103" cy="477694"/>
        </p:xfrm>
        <a:graphic>
          <a:graphicData uri="http://schemas.openxmlformats.org/presentationml/2006/ole">
            <mc:AlternateContent xmlns:mc="http://schemas.openxmlformats.org/markup-compatibility/2006">
              <mc:Choice xmlns:v="urn:schemas-microsoft-com:vml" Requires="v">
                <p:oleObj name="Equation" r:id="rId2" imgW="7454880" imgH="444240" progId="Equation.DSMT4">
                  <p:embed/>
                </p:oleObj>
              </mc:Choice>
              <mc:Fallback>
                <p:oleObj name="Equation" r:id="rId2" imgW="7454880" imgH="444240" progId="Equation.DSMT4">
                  <p:embed/>
                  <p:pic>
                    <p:nvPicPr>
                      <p:cNvPr id="29" name="Content Placeholder 28">
                        <a:extLst>
                          <a:ext uri="{FF2B5EF4-FFF2-40B4-BE49-F238E27FC236}">
                            <a16:creationId xmlns:a16="http://schemas.microsoft.com/office/drawing/2014/main" id="{17E5F9AD-A2CB-4835-B5E7-7695320F5CD7}"/>
                          </a:ext>
                        </a:extLst>
                      </p:cNvPr>
                      <p:cNvPicPr/>
                      <p:nvPr/>
                    </p:nvPicPr>
                    <p:blipFill>
                      <a:blip r:embed="rId3"/>
                      <a:stretch>
                        <a:fillRect/>
                      </a:stretch>
                    </p:blipFill>
                    <p:spPr>
                      <a:xfrm>
                        <a:off x="2115508" y="1795987"/>
                        <a:ext cx="8011103" cy="477694"/>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F9624029-7E83-4150-8366-1169AEC508D8}"/>
              </a:ext>
            </a:extLst>
          </p:cNvPr>
          <p:cNvSpPr>
            <a:spLocks noGrp="1"/>
          </p:cNvSpPr>
          <p:nvPr>
            <p:ph sz="quarter" idx="25"/>
          </p:nvPr>
        </p:nvSpPr>
        <p:spPr>
          <a:xfrm>
            <a:off x="736600" y="2517458"/>
            <a:ext cx="6224639" cy="346364"/>
          </a:xfrm>
        </p:spPr>
        <p:txBody>
          <a:bodyPr/>
          <a:lstStyle/>
          <a:p>
            <a:pPr>
              <a:lnSpc>
                <a:spcPct val="100000"/>
              </a:lnSpc>
            </a:pPr>
            <a:r>
              <a:rPr lang="en-US" altLang="en-US" dirty="0"/>
              <a:t>and substitution of </a:t>
            </a:r>
            <a:r>
              <a:rPr lang="en-US" altLang="en-US" i="1" dirty="0"/>
              <a:t>x</a:t>
            </a:r>
            <a:r>
              <a:rPr lang="en-US" altLang="en-US" dirty="0"/>
              <a:t> = </a:t>
            </a:r>
            <a:r>
              <a:rPr lang="en-US" altLang="en-US" i="1" dirty="0"/>
              <a:t>a</a:t>
            </a:r>
            <a:r>
              <a:rPr lang="en-US" altLang="en-US" dirty="0"/>
              <a:t> in Equation 2 gives</a:t>
            </a:r>
          </a:p>
        </p:txBody>
      </p:sp>
      <p:graphicFrame>
        <p:nvGraphicFramePr>
          <p:cNvPr id="12" name="Content Placeholder 21" descr="f prime(a) = c_1">
            <a:extLst>
              <a:ext uri="{FF2B5EF4-FFF2-40B4-BE49-F238E27FC236}">
                <a16:creationId xmlns:a16="http://schemas.microsoft.com/office/drawing/2014/main" id="{A6C78637-4907-4D2F-BAE1-285F6EC0ADD9}"/>
              </a:ext>
            </a:extLst>
          </p:cNvPr>
          <p:cNvGraphicFramePr>
            <a:graphicFrameLocks noGrp="1" noChangeAspect="1"/>
          </p:cNvGraphicFramePr>
          <p:nvPr>
            <p:ph sz="quarter" idx="26"/>
            <p:extLst>
              <p:ext uri="{D42A27DB-BD31-4B8C-83A1-F6EECF244321}">
                <p14:modId xmlns:p14="http://schemas.microsoft.com/office/powerpoint/2010/main" val="3146365115"/>
              </p:ext>
            </p:extLst>
          </p:nvPr>
        </p:nvGraphicFramePr>
        <p:xfrm>
          <a:off x="5537200" y="3074988"/>
          <a:ext cx="1117600" cy="414337"/>
        </p:xfrm>
        <a:graphic>
          <a:graphicData uri="http://schemas.openxmlformats.org/presentationml/2006/ole">
            <mc:AlternateContent xmlns:mc="http://schemas.openxmlformats.org/markup-compatibility/2006">
              <mc:Choice xmlns:v="urn:schemas-microsoft-com:vml" Requires="v">
                <p:oleObj name="Equation" r:id="rId4" imgW="1028520" imgH="380880" progId="Equation.DSMT4">
                  <p:embed/>
                </p:oleObj>
              </mc:Choice>
              <mc:Fallback>
                <p:oleObj name="Equation" r:id="rId4" imgW="1028520" imgH="380880" progId="Equation.DSMT4">
                  <p:embed/>
                  <p:pic>
                    <p:nvPicPr>
                      <p:cNvPr id="22" name="Content Placeholder 21">
                        <a:extLst>
                          <a:ext uri="{FF2B5EF4-FFF2-40B4-BE49-F238E27FC236}">
                            <a16:creationId xmlns:a16="http://schemas.microsoft.com/office/drawing/2014/main" id="{77250141-FDA8-4F4F-902E-F54B5E3A647F}"/>
                          </a:ext>
                        </a:extLst>
                      </p:cNvPr>
                      <p:cNvPicPr/>
                      <p:nvPr/>
                    </p:nvPicPr>
                    <p:blipFill>
                      <a:blip r:embed="rId5"/>
                      <a:stretch>
                        <a:fillRect/>
                      </a:stretch>
                    </p:blipFill>
                    <p:spPr>
                      <a:xfrm>
                        <a:off x="5537200" y="3074988"/>
                        <a:ext cx="1117600" cy="414337"/>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A6F89C27-3164-46B0-879B-77C891970A7E}"/>
              </a:ext>
            </a:extLst>
          </p:cNvPr>
          <p:cNvSpPr>
            <a:spLocks noGrp="1"/>
          </p:cNvSpPr>
          <p:nvPr>
            <p:ph sz="quarter" idx="27"/>
          </p:nvPr>
        </p:nvSpPr>
        <p:spPr>
          <a:xfrm>
            <a:off x="736600" y="3675307"/>
            <a:ext cx="10718800" cy="425650"/>
          </a:xfrm>
        </p:spPr>
        <p:txBody>
          <a:bodyPr/>
          <a:lstStyle/>
          <a:p>
            <a:pPr>
              <a:lnSpc>
                <a:spcPct val="100000"/>
              </a:lnSpc>
            </a:pPr>
            <a:r>
              <a:rPr lang="en-US" altLang="en-US" dirty="0"/>
              <a:t>Now we differentiate both sides of Equation 2 and obtain</a:t>
            </a:r>
          </a:p>
        </p:txBody>
      </p:sp>
      <p:graphicFrame>
        <p:nvGraphicFramePr>
          <p:cNvPr id="13" name="Content Placeholder 19" descr=" Equation label 3. f prime prime(x) = 2 c_2 + 2 times 3 c_3 (x minus a) + 3 times 4 c_4 (x minus a)^2 + . . . abs(x minus a) &lt; R">
            <a:extLst>
              <a:ext uri="{FF2B5EF4-FFF2-40B4-BE49-F238E27FC236}">
                <a16:creationId xmlns:a16="http://schemas.microsoft.com/office/drawing/2014/main" id="{6AC89336-7D2E-4177-81D9-BF39ABC3A178}"/>
              </a:ext>
            </a:extLst>
          </p:cNvPr>
          <p:cNvGraphicFramePr>
            <a:graphicFrameLocks noGrp="1" noChangeAspect="1"/>
          </p:cNvGraphicFramePr>
          <p:nvPr>
            <p:ph sz="quarter" idx="28"/>
            <p:extLst>
              <p:ext uri="{D42A27DB-BD31-4B8C-83A1-F6EECF244321}">
                <p14:modId xmlns:p14="http://schemas.microsoft.com/office/powerpoint/2010/main" val="2538469101"/>
              </p:ext>
            </p:extLst>
          </p:nvPr>
        </p:nvGraphicFramePr>
        <p:xfrm>
          <a:off x="2165214" y="4237842"/>
          <a:ext cx="7358784" cy="487795"/>
        </p:xfrm>
        <a:graphic>
          <a:graphicData uri="http://schemas.openxmlformats.org/presentationml/2006/ole">
            <mc:AlternateContent xmlns:mc="http://schemas.openxmlformats.org/markup-compatibility/2006">
              <mc:Choice xmlns:v="urn:schemas-microsoft-com:vml" Requires="v">
                <p:oleObj name="Equation" r:id="rId6" imgW="6705360" imgH="444240" progId="Equation.DSMT4">
                  <p:embed/>
                </p:oleObj>
              </mc:Choice>
              <mc:Fallback>
                <p:oleObj name="Equation" r:id="rId6" imgW="6705360" imgH="444240" progId="Equation.DSMT4">
                  <p:embed/>
                  <p:pic>
                    <p:nvPicPr>
                      <p:cNvPr id="20" name="Content Placeholder 19">
                        <a:extLst>
                          <a:ext uri="{FF2B5EF4-FFF2-40B4-BE49-F238E27FC236}">
                            <a16:creationId xmlns:a16="http://schemas.microsoft.com/office/drawing/2014/main" id="{A5AF9338-FA04-415B-9109-C48806261115}"/>
                          </a:ext>
                        </a:extLst>
                      </p:cNvPr>
                      <p:cNvPicPr/>
                      <p:nvPr/>
                    </p:nvPicPr>
                    <p:blipFill>
                      <a:blip r:embed="rId7"/>
                      <a:stretch>
                        <a:fillRect/>
                      </a:stretch>
                    </p:blipFill>
                    <p:spPr>
                      <a:xfrm>
                        <a:off x="2165214" y="4237842"/>
                        <a:ext cx="7358784" cy="487795"/>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A953D892-D873-41CE-A8DB-51FECC33CA13}"/>
              </a:ext>
            </a:extLst>
          </p:cNvPr>
          <p:cNvSpPr>
            <a:spLocks noGrp="1"/>
          </p:cNvSpPr>
          <p:nvPr>
            <p:ph sz="quarter" idx="29"/>
          </p:nvPr>
        </p:nvSpPr>
        <p:spPr>
          <a:xfrm>
            <a:off x="736600" y="5050261"/>
            <a:ext cx="6224639" cy="399540"/>
          </a:xfrm>
        </p:spPr>
        <p:txBody>
          <a:bodyPr/>
          <a:lstStyle/>
          <a:p>
            <a:pPr>
              <a:lnSpc>
                <a:spcPct val="100000"/>
              </a:lnSpc>
            </a:pPr>
            <a:r>
              <a:rPr lang="en-US" altLang="en-US" dirty="0"/>
              <a:t>Again we put </a:t>
            </a:r>
            <a:r>
              <a:rPr lang="en-US" altLang="en-US" i="1" dirty="0"/>
              <a:t>x</a:t>
            </a:r>
            <a:r>
              <a:rPr lang="en-US" altLang="en-US" dirty="0"/>
              <a:t> = </a:t>
            </a:r>
            <a:r>
              <a:rPr lang="en-US" altLang="en-US" i="1" dirty="0"/>
              <a:t>a</a:t>
            </a:r>
            <a:r>
              <a:rPr lang="en-US" altLang="en-US" dirty="0"/>
              <a:t> in Equation 3. The result is</a:t>
            </a:r>
          </a:p>
        </p:txBody>
      </p:sp>
      <p:graphicFrame>
        <p:nvGraphicFramePr>
          <p:cNvPr id="14" name="Content Placeholder 23" descr="f prime prime(a) = 2 c_2">
            <a:extLst>
              <a:ext uri="{FF2B5EF4-FFF2-40B4-BE49-F238E27FC236}">
                <a16:creationId xmlns:a16="http://schemas.microsoft.com/office/drawing/2014/main" id="{2C25D50D-0881-4E69-BB87-B254ED37F9E0}"/>
              </a:ext>
            </a:extLst>
          </p:cNvPr>
          <p:cNvGraphicFramePr>
            <a:graphicFrameLocks noGrp="1" noChangeAspect="1"/>
          </p:cNvGraphicFramePr>
          <p:nvPr>
            <p:ph sz="quarter" idx="30"/>
            <p:extLst>
              <p:ext uri="{D42A27DB-BD31-4B8C-83A1-F6EECF244321}">
                <p14:modId xmlns:p14="http://schemas.microsoft.com/office/powerpoint/2010/main" val="768306894"/>
              </p:ext>
            </p:extLst>
          </p:nvPr>
        </p:nvGraphicFramePr>
        <p:xfrm>
          <a:off x="5418138" y="5538765"/>
          <a:ext cx="1355725" cy="414338"/>
        </p:xfrm>
        <a:graphic>
          <a:graphicData uri="http://schemas.openxmlformats.org/presentationml/2006/ole">
            <mc:AlternateContent xmlns:mc="http://schemas.openxmlformats.org/markup-compatibility/2006">
              <mc:Choice xmlns:v="urn:schemas-microsoft-com:vml" Requires="v">
                <p:oleObj name="Equation" r:id="rId8" imgW="1244520" imgH="380880" progId="Equation.DSMT4">
                  <p:embed/>
                </p:oleObj>
              </mc:Choice>
              <mc:Fallback>
                <p:oleObj name="Equation" r:id="rId8" imgW="1244520" imgH="380880" progId="Equation.DSMT4">
                  <p:embed/>
                  <p:pic>
                    <p:nvPicPr>
                      <p:cNvPr id="24" name="Content Placeholder 23">
                        <a:extLst>
                          <a:ext uri="{FF2B5EF4-FFF2-40B4-BE49-F238E27FC236}">
                            <a16:creationId xmlns:a16="http://schemas.microsoft.com/office/drawing/2014/main" id="{61868491-52FF-41AD-9DD3-44DC896AA05B}"/>
                          </a:ext>
                        </a:extLst>
                      </p:cNvPr>
                      <p:cNvPicPr/>
                      <p:nvPr/>
                    </p:nvPicPr>
                    <p:blipFill>
                      <a:blip r:embed="rId9"/>
                      <a:stretch>
                        <a:fillRect/>
                      </a:stretch>
                    </p:blipFill>
                    <p:spPr>
                      <a:xfrm>
                        <a:off x="5418138" y="5538765"/>
                        <a:ext cx="1355725" cy="414338"/>
                      </a:xfrm>
                      <a:prstGeom prst="rect">
                        <a:avLst/>
                      </a:prstGeom>
                    </p:spPr>
                  </p:pic>
                </p:oleObj>
              </mc:Fallback>
            </mc:AlternateContent>
          </a:graphicData>
        </a:graphic>
      </p:graphicFrame>
    </p:spTree>
    <p:extLst>
      <p:ext uri="{BB962C8B-B14F-4D97-AF65-F5344CB8AC3E}">
        <p14:creationId xmlns:p14="http://schemas.microsoft.com/office/powerpoint/2010/main" val="2452623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E959-0C79-4B99-BB5B-C294CAF2E7C6}"/>
              </a:ext>
            </a:extLst>
          </p:cNvPr>
          <p:cNvSpPr>
            <a:spLocks noGrp="1"/>
          </p:cNvSpPr>
          <p:nvPr>
            <p:ph type="title"/>
          </p:nvPr>
        </p:nvSpPr>
        <p:spPr>
          <a:xfrm>
            <a:off x="838200" y="384048"/>
            <a:ext cx="10515600" cy="672105"/>
          </a:xfrm>
        </p:spPr>
        <p:txBody>
          <a:bodyPr anchor="t"/>
          <a:lstStyle/>
          <a:p>
            <a:pPr>
              <a:lnSpc>
                <a:spcPct val="100000"/>
              </a:lnSpc>
            </a:pPr>
            <a:r>
              <a:rPr lang="en-IN" sz="3300" dirty="0"/>
              <a:t>Definitions of Taylor Series and Maclaurin Series (3 of 6)</a:t>
            </a:r>
            <a:endParaRPr lang="en-US" sz="3300" dirty="0"/>
          </a:p>
        </p:txBody>
      </p:sp>
      <p:sp>
        <p:nvSpPr>
          <p:cNvPr id="3" name="Content Placeholder 2">
            <a:extLst>
              <a:ext uri="{FF2B5EF4-FFF2-40B4-BE49-F238E27FC236}">
                <a16:creationId xmlns:a16="http://schemas.microsoft.com/office/drawing/2014/main" id="{C8B8CC25-1161-48D8-95C9-C441949CB30D}"/>
              </a:ext>
            </a:extLst>
          </p:cNvPr>
          <p:cNvSpPr>
            <a:spLocks noGrp="1"/>
          </p:cNvSpPr>
          <p:nvPr>
            <p:ph sz="quarter" idx="23"/>
          </p:nvPr>
        </p:nvSpPr>
        <p:spPr>
          <a:xfrm>
            <a:off x="736600" y="1289049"/>
            <a:ext cx="10718800" cy="837267"/>
          </a:xfrm>
        </p:spPr>
        <p:txBody>
          <a:bodyPr/>
          <a:lstStyle/>
          <a:p>
            <a:pPr>
              <a:lnSpc>
                <a:spcPct val="100000"/>
              </a:lnSpc>
            </a:pPr>
            <a:r>
              <a:rPr lang="en-US" altLang="en-US" dirty="0"/>
              <a:t>Let’s apply the procedure one more time. Differentiation of the series in Equation 3 gives</a:t>
            </a:r>
          </a:p>
        </p:txBody>
      </p:sp>
      <p:graphicFrame>
        <p:nvGraphicFramePr>
          <p:cNvPr id="15" name="Content Placeholder 28" descr="Equation label 4. f prime prime prime (x) = 2 times 3 c_3 + 2 times 3 c_4(x minus a) + 3 times 4 times 5 c_5 (x minus a)^2 + . . .  abs (x minus a) &lt; R">
            <a:extLst>
              <a:ext uri="{FF2B5EF4-FFF2-40B4-BE49-F238E27FC236}">
                <a16:creationId xmlns:a16="http://schemas.microsoft.com/office/drawing/2014/main" id="{9E783750-4B22-4E53-AC40-5EE9EDB51A14}"/>
              </a:ext>
            </a:extLst>
          </p:cNvPr>
          <p:cNvGraphicFramePr>
            <a:graphicFrameLocks noGrp="1" noChangeAspect="1"/>
          </p:cNvGraphicFramePr>
          <p:nvPr>
            <p:ph sz="quarter" idx="24"/>
            <p:extLst>
              <p:ext uri="{D42A27DB-BD31-4B8C-83A1-F6EECF244321}">
                <p14:modId xmlns:p14="http://schemas.microsoft.com/office/powerpoint/2010/main" val="1690672762"/>
              </p:ext>
            </p:extLst>
          </p:nvPr>
        </p:nvGraphicFramePr>
        <p:xfrm>
          <a:off x="1941513" y="2198688"/>
          <a:ext cx="8302625" cy="484187"/>
        </p:xfrm>
        <a:graphic>
          <a:graphicData uri="http://schemas.openxmlformats.org/presentationml/2006/ole">
            <mc:AlternateContent xmlns:mc="http://schemas.openxmlformats.org/markup-compatibility/2006">
              <mc:Choice xmlns:v="urn:schemas-microsoft-com:vml" Requires="v">
                <p:oleObj name="Equation" r:id="rId2" imgW="7632360" imgH="444240" progId="Equation.DSMT4">
                  <p:embed/>
                </p:oleObj>
              </mc:Choice>
              <mc:Fallback>
                <p:oleObj name="Equation" r:id="rId2" imgW="7632360" imgH="444240" progId="Equation.DSMT4">
                  <p:embed/>
                  <p:pic>
                    <p:nvPicPr>
                      <p:cNvPr id="29" name="Content Placeholder 28">
                        <a:extLst>
                          <a:ext uri="{FF2B5EF4-FFF2-40B4-BE49-F238E27FC236}">
                            <a16:creationId xmlns:a16="http://schemas.microsoft.com/office/drawing/2014/main" id="{17E5F9AD-A2CB-4835-B5E7-7695320F5CD7}"/>
                          </a:ext>
                        </a:extLst>
                      </p:cNvPr>
                      <p:cNvPicPr/>
                      <p:nvPr/>
                    </p:nvPicPr>
                    <p:blipFill>
                      <a:blip r:embed="rId3"/>
                      <a:stretch>
                        <a:fillRect/>
                      </a:stretch>
                    </p:blipFill>
                    <p:spPr>
                      <a:xfrm>
                        <a:off x="1941513" y="2198688"/>
                        <a:ext cx="8302625" cy="484187"/>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F9624029-7E83-4150-8366-1169AEC508D8}"/>
              </a:ext>
            </a:extLst>
          </p:cNvPr>
          <p:cNvSpPr>
            <a:spLocks noGrp="1"/>
          </p:cNvSpPr>
          <p:nvPr>
            <p:ph sz="quarter" idx="25"/>
          </p:nvPr>
        </p:nvSpPr>
        <p:spPr>
          <a:xfrm>
            <a:off x="736600" y="2857606"/>
            <a:ext cx="10712450" cy="381782"/>
          </a:xfrm>
        </p:spPr>
        <p:txBody>
          <a:bodyPr/>
          <a:lstStyle/>
          <a:p>
            <a:pPr>
              <a:lnSpc>
                <a:spcPct val="100000"/>
              </a:lnSpc>
            </a:pPr>
            <a:r>
              <a:rPr lang="en-US" altLang="en-US" dirty="0"/>
              <a:t>and substitution of </a:t>
            </a:r>
            <a:r>
              <a:rPr lang="en-US" altLang="en-US" i="1" dirty="0"/>
              <a:t>x</a:t>
            </a:r>
            <a:r>
              <a:rPr lang="en-US" altLang="en-US" dirty="0"/>
              <a:t> = </a:t>
            </a:r>
            <a:r>
              <a:rPr lang="en-US" altLang="en-US" i="1" dirty="0"/>
              <a:t>a</a:t>
            </a:r>
            <a:r>
              <a:rPr lang="en-US" altLang="en-US" dirty="0"/>
              <a:t> in Equation 4 gives</a:t>
            </a:r>
          </a:p>
        </p:txBody>
      </p:sp>
      <p:graphicFrame>
        <p:nvGraphicFramePr>
          <p:cNvPr id="16" name="Content Placeholder 21" descr="f prime prime prime(a) = 2 times 3c_3 = (factorial 3) c_3">
            <a:extLst>
              <a:ext uri="{FF2B5EF4-FFF2-40B4-BE49-F238E27FC236}">
                <a16:creationId xmlns:a16="http://schemas.microsoft.com/office/drawing/2014/main" id="{AE71FA63-868B-48F0-ABA0-FB769000BE1E}"/>
              </a:ext>
            </a:extLst>
          </p:cNvPr>
          <p:cNvGraphicFramePr>
            <a:graphicFrameLocks noGrp="1" noChangeAspect="1"/>
          </p:cNvGraphicFramePr>
          <p:nvPr>
            <p:ph sz="quarter" idx="26"/>
            <p:extLst>
              <p:ext uri="{D42A27DB-BD31-4B8C-83A1-F6EECF244321}">
                <p14:modId xmlns:p14="http://schemas.microsoft.com/office/powerpoint/2010/main" val="1187975058"/>
              </p:ext>
            </p:extLst>
          </p:nvPr>
        </p:nvGraphicFramePr>
        <p:xfrm>
          <a:off x="4824730" y="3536774"/>
          <a:ext cx="2542540" cy="419100"/>
        </p:xfrm>
        <a:graphic>
          <a:graphicData uri="http://schemas.openxmlformats.org/presentationml/2006/ole">
            <mc:AlternateContent xmlns:mc="http://schemas.openxmlformats.org/markup-compatibility/2006">
              <mc:Choice xmlns:v="urn:schemas-microsoft-com:vml" Requires="v">
                <p:oleObj name="Equation" r:id="rId4" imgW="2311200" imgH="380880" progId="Equation.DSMT4">
                  <p:embed/>
                </p:oleObj>
              </mc:Choice>
              <mc:Fallback>
                <p:oleObj name="Equation" r:id="rId4" imgW="2311200" imgH="380880" progId="Equation.DSMT4">
                  <p:embed/>
                  <p:pic>
                    <p:nvPicPr>
                      <p:cNvPr id="22" name="Content Placeholder 21">
                        <a:extLst>
                          <a:ext uri="{FF2B5EF4-FFF2-40B4-BE49-F238E27FC236}">
                            <a16:creationId xmlns:a16="http://schemas.microsoft.com/office/drawing/2014/main" id="{77250141-FDA8-4F4F-902E-F54B5E3A647F}"/>
                          </a:ext>
                        </a:extLst>
                      </p:cNvPr>
                      <p:cNvPicPr/>
                      <p:nvPr/>
                    </p:nvPicPr>
                    <p:blipFill>
                      <a:blip r:embed="rId5"/>
                      <a:stretch>
                        <a:fillRect/>
                      </a:stretch>
                    </p:blipFill>
                    <p:spPr>
                      <a:xfrm>
                        <a:off x="4824730" y="3536774"/>
                        <a:ext cx="2542540" cy="4191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A6F89C27-3164-46B0-879B-77C891970A7E}"/>
              </a:ext>
            </a:extLst>
          </p:cNvPr>
          <p:cNvSpPr>
            <a:spLocks noGrp="1"/>
          </p:cNvSpPr>
          <p:nvPr>
            <p:ph sz="quarter" idx="27"/>
          </p:nvPr>
        </p:nvSpPr>
        <p:spPr>
          <a:xfrm>
            <a:off x="736600" y="4192187"/>
            <a:ext cx="10513291" cy="758506"/>
          </a:xfrm>
        </p:spPr>
        <p:txBody>
          <a:bodyPr/>
          <a:lstStyle/>
          <a:p>
            <a:pPr>
              <a:lnSpc>
                <a:spcPct val="100000"/>
              </a:lnSpc>
            </a:pPr>
            <a:r>
              <a:rPr lang="en-US" altLang="en-US" dirty="0"/>
              <a:t>By now you can see the pattern. If we continue to differentiate and substitute </a:t>
            </a:r>
            <a:r>
              <a:rPr lang="en-US" altLang="en-US" i="1" dirty="0"/>
              <a:t>x</a:t>
            </a:r>
            <a:r>
              <a:rPr lang="en-US" altLang="en-US" dirty="0"/>
              <a:t> = </a:t>
            </a:r>
            <a:r>
              <a:rPr lang="en-US" altLang="en-US" i="1" dirty="0"/>
              <a:t>a</a:t>
            </a:r>
            <a:r>
              <a:rPr lang="en-US" altLang="en-US" dirty="0"/>
              <a:t>, we obtain</a:t>
            </a:r>
          </a:p>
        </p:txBody>
      </p:sp>
      <p:graphicFrame>
        <p:nvGraphicFramePr>
          <p:cNvPr id="13" name="Content Placeholder 19" descr="f^(n)(a) = 2 times 3 times 4 times . . . . times n c_n = (factorial n) c_n">
            <a:extLst>
              <a:ext uri="{FF2B5EF4-FFF2-40B4-BE49-F238E27FC236}">
                <a16:creationId xmlns:a16="http://schemas.microsoft.com/office/drawing/2014/main" id="{6AC89336-7D2E-4177-81D9-BF39ABC3A178}"/>
              </a:ext>
            </a:extLst>
          </p:cNvPr>
          <p:cNvGraphicFramePr>
            <a:graphicFrameLocks noGrp="1" noChangeAspect="1"/>
          </p:cNvGraphicFramePr>
          <p:nvPr>
            <p:ph sz="quarter" idx="28"/>
            <p:extLst>
              <p:ext uri="{D42A27DB-BD31-4B8C-83A1-F6EECF244321}">
                <p14:modId xmlns:p14="http://schemas.microsoft.com/office/powerpoint/2010/main" val="1722318534"/>
              </p:ext>
            </p:extLst>
          </p:nvPr>
        </p:nvGraphicFramePr>
        <p:xfrm>
          <a:off x="4294505" y="5087040"/>
          <a:ext cx="3799840" cy="488950"/>
        </p:xfrm>
        <a:graphic>
          <a:graphicData uri="http://schemas.openxmlformats.org/presentationml/2006/ole">
            <mc:AlternateContent xmlns:mc="http://schemas.openxmlformats.org/markup-compatibility/2006">
              <mc:Choice xmlns:v="urn:schemas-microsoft-com:vml" Requires="v">
                <p:oleObj name="Equation" r:id="rId6" imgW="3454200" imgH="444240" progId="Equation.DSMT4">
                  <p:embed/>
                </p:oleObj>
              </mc:Choice>
              <mc:Fallback>
                <p:oleObj name="Equation" r:id="rId6" imgW="3454200" imgH="444240" progId="Equation.DSMT4">
                  <p:embed/>
                  <p:pic>
                    <p:nvPicPr>
                      <p:cNvPr id="13" name="Content Placeholder 19">
                        <a:extLst>
                          <a:ext uri="{FF2B5EF4-FFF2-40B4-BE49-F238E27FC236}">
                            <a16:creationId xmlns:a16="http://schemas.microsoft.com/office/drawing/2014/main" id="{6AC89336-7D2E-4177-81D9-BF39ABC3A178}"/>
                          </a:ext>
                        </a:extLst>
                      </p:cNvPr>
                      <p:cNvPicPr/>
                      <p:nvPr/>
                    </p:nvPicPr>
                    <p:blipFill>
                      <a:blip r:embed="rId7"/>
                      <a:stretch>
                        <a:fillRect/>
                      </a:stretch>
                    </p:blipFill>
                    <p:spPr>
                      <a:xfrm>
                        <a:off x="4294505" y="5087040"/>
                        <a:ext cx="3799840" cy="488950"/>
                      </a:xfrm>
                      <a:prstGeom prst="rect">
                        <a:avLst/>
                      </a:prstGeom>
                    </p:spPr>
                  </p:pic>
                </p:oleObj>
              </mc:Fallback>
            </mc:AlternateContent>
          </a:graphicData>
        </a:graphic>
      </p:graphicFrame>
    </p:spTree>
    <p:extLst>
      <p:ext uri="{BB962C8B-B14F-4D97-AF65-F5344CB8AC3E}">
        <p14:creationId xmlns:p14="http://schemas.microsoft.com/office/powerpoint/2010/main" val="3039517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F427-C6D3-4B93-8D6A-C025B0B14A6F}"/>
              </a:ext>
            </a:extLst>
          </p:cNvPr>
          <p:cNvSpPr>
            <a:spLocks noGrp="1"/>
          </p:cNvSpPr>
          <p:nvPr>
            <p:ph type="title"/>
          </p:nvPr>
        </p:nvSpPr>
        <p:spPr>
          <a:xfrm>
            <a:off x="838200" y="384048"/>
            <a:ext cx="10515600" cy="672105"/>
          </a:xfrm>
        </p:spPr>
        <p:txBody>
          <a:bodyPr anchor="t"/>
          <a:lstStyle/>
          <a:p>
            <a:pPr>
              <a:lnSpc>
                <a:spcPct val="100000"/>
              </a:lnSpc>
            </a:pPr>
            <a:r>
              <a:rPr lang="en-IN" sz="3300" dirty="0"/>
              <a:t>Definitions of Taylor Series and Maclaurin Series (4 of 6)</a:t>
            </a:r>
            <a:endParaRPr lang="en-US" sz="3300" dirty="0"/>
          </a:p>
        </p:txBody>
      </p:sp>
      <p:sp>
        <p:nvSpPr>
          <p:cNvPr id="3" name="Content Placeholder 2">
            <a:extLst>
              <a:ext uri="{FF2B5EF4-FFF2-40B4-BE49-F238E27FC236}">
                <a16:creationId xmlns:a16="http://schemas.microsoft.com/office/drawing/2014/main" id="{8925ED28-0547-4F6C-9917-AD86EC576970}"/>
              </a:ext>
            </a:extLst>
          </p:cNvPr>
          <p:cNvSpPr>
            <a:spLocks noGrp="1"/>
          </p:cNvSpPr>
          <p:nvPr>
            <p:ph sz="quarter" idx="23"/>
          </p:nvPr>
        </p:nvSpPr>
        <p:spPr>
          <a:xfrm>
            <a:off x="736599" y="1289050"/>
            <a:ext cx="7212781" cy="384050"/>
          </a:xfrm>
        </p:spPr>
        <p:txBody>
          <a:bodyPr/>
          <a:lstStyle/>
          <a:p>
            <a:pPr>
              <a:lnSpc>
                <a:spcPct val="100000"/>
              </a:lnSpc>
            </a:pPr>
            <a:r>
              <a:rPr lang="en-US" altLang="en-US" dirty="0"/>
              <a:t>Solving this equation for the </a:t>
            </a:r>
            <a:r>
              <a:rPr lang="en-US" altLang="en-US" i="1" dirty="0"/>
              <a:t>n</a:t>
            </a:r>
            <a:r>
              <a:rPr lang="en-US" altLang="en-US" dirty="0"/>
              <a:t>th coefficient </a:t>
            </a:r>
            <a:r>
              <a:rPr lang="en-US" altLang="en-US" i="1" dirty="0"/>
              <a:t>c</a:t>
            </a:r>
            <a:r>
              <a:rPr lang="en-US" altLang="en-US" i="1" baseline="-25000" dirty="0"/>
              <a:t>n</a:t>
            </a:r>
            <a:r>
              <a:rPr lang="en-US" altLang="en-US" dirty="0"/>
              <a:t>, we get</a:t>
            </a:r>
          </a:p>
        </p:txBody>
      </p:sp>
      <p:graphicFrame>
        <p:nvGraphicFramePr>
          <p:cNvPr id="11" name="Content Placeholder 23" descr="c_n = (f^(n) (a)∕(factorial n))">
            <a:extLst>
              <a:ext uri="{FF2B5EF4-FFF2-40B4-BE49-F238E27FC236}">
                <a16:creationId xmlns:a16="http://schemas.microsoft.com/office/drawing/2014/main" id="{ABAA3E8B-FC59-4FA8-A230-537EDF23170D}"/>
              </a:ext>
            </a:extLst>
          </p:cNvPr>
          <p:cNvGraphicFramePr>
            <a:graphicFrameLocks noGrp="1" noChangeAspect="1"/>
          </p:cNvGraphicFramePr>
          <p:nvPr>
            <p:ph sz="quarter" idx="24"/>
            <p:extLst>
              <p:ext uri="{D42A27DB-BD31-4B8C-83A1-F6EECF244321}">
                <p14:modId xmlns:p14="http://schemas.microsoft.com/office/powerpoint/2010/main" val="749318288"/>
              </p:ext>
            </p:extLst>
          </p:nvPr>
        </p:nvGraphicFramePr>
        <p:xfrm>
          <a:off x="5496066" y="1770293"/>
          <a:ext cx="1199868" cy="644065"/>
        </p:xfrm>
        <a:graphic>
          <a:graphicData uri="http://schemas.openxmlformats.org/presentationml/2006/ole">
            <mc:AlternateContent xmlns:mc="http://schemas.openxmlformats.org/markup-compatibility/2006">
              <mc:Choice xmlns:v="urn:schemas-microsoft-com:vml" Requires="v">
                <p:oleObj name="Equation" r:id="rId2" imgW="1371600" imgH="736560" progId="Equation.DSMT4">
                  <p:embed/>
                </p:oleObj>
              </mc:Choice>
              <mc:Fallback>
                <p:oleObj name="Equation" r:id="rId2" imgW="1371600" imgH="736560" progId="Equation.DSMT4">
                  <p:embed/>
                  <p:pic>
                    <p:nvPicPr>
                      <p:cNvPr id="24" name="Content Placeholder 23">
                        <a:extLst>
                          <a:ext uri="{FF2B5EF4-FFF2-40B4-BE49-F238E27FC236}">
                            <a16:creationId xmlns:a16="http://schemas.microsoft.com/office/drawing/2014/main" id="{0403BB0E-94AA-495F-BED8-8351312F4D03}"/>
                          </a:ext>
                        </a:extLst>
                      </p:cNvPr>
                      <p:cNvPicPr/>
                      <p:nvPr/>
                    </p:nvPicPr>
                    <p:blipFill>
                      <a:blip r:embed="rId3"/>
                      <a:stretch>
                        <a:fillRect/>
                      </a:stretch>
                    </p:blipFill>
                    <p:spPr>
                      <a:xfrm>
                        <a:off x="5496066" y="1770293"/>
                        <a:ext cx="1199868" cy="64406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8C714EFB-5B86-4216-8365-7905E3930341}"/>
              </a:ext>
            </a:extLst>
          </p:cNvPr>
          <p:cNvSpPr>
            <a:spLocks noGrp="1"/>
          </p:cNvSpPr>
          <p:nvPr>
            <p:ph sz="quarter" idx="25"/>
          </p:nvPr>
        </p:nvSpPr>
        <p:spPr>
          <a:xfrm>
            <a:off x="736599" y="2550873"/>
            <a:ext cx="10958871" cy="320052"/>
          </a:xfrm>
        </p:spPr>
        <p:txBody>
          <a:bodyPr/>
          <a:lstStyle/>
          <a:p>
            <a:pPr>
              <a:lnSpc>
                <a:spcPct val="100000"/>
              </a:lnSpc>
            </a:pPr>
            <a:r>
              <a:rPr lang="en-US" altLang="en-US" dirty="0"/>
              <a:t>This formula remains valid even for </a:t>
            </a:r>
            <a:r>
              <a:rPr lang="en-US" altLang="en-US" i="1" dirty="0"/>
              <a:t>n</a:t>
            </a:r>
            <a:r>
              <a:rPr lang="en-US" altLang="en-US" dirty="0"/>
              <a:t> = 0 if we adopt the conventions that 0! = 1 </a:t>
            </a:r>
            <a:endParaRPr lang="en-US" dirty="0"/>
          </a:p>
        </p:txBody>
      </p:sp>
      <p:graphicFrame>
        <p:nvGraphicFramePr>
          <p:cNvPr id="13" name="Content Placeholder 12" descr="f^(0) = f.">
            <a:extLst>
              <a:ext uri="{FF2B5EF4-FFF2-40B4-BE49-F238E27FC236}">
                <a16:creationId xmlns:a16="http://schemas.microsoft.com/office/drawing/2014/main" id="{6FB9002B-B230-4F70-9B6F-2B47D697F236}"/>
              </a:ext>
            </a:extLst>
          </p:cNvPr>
          <p:cNvGraphicFramePr>
            <a:graphicFrameLocks noGrp="1" noChangeAspect="1"/>
          </p:cNvGraphicFramePr>
          <p:nvPr>
            <p:ph sz="quarter" idx="26"/>
            <p:extLst>
              <p:ext uri="{D42A27DB-BD31-4B8C-83A1-F6EECF244321}">
                <p14:modId xmlns:p14="http://schemas.microsoft.com/office/powerpoint/2010/main" val="3793862991"/>
              </p:ext>
            </p:extLst>
          </p:nvPr>
        </p:nvGraphicFramePr>
        <p:xfrm>
          <a:off x="758825" y="2916240"/>
          <a:ext cx="1044575" cy="417512"/>
        </p:xfrm>
        <a:graphic>
          <a:graphicData uri="http://schemas.openxmlformats.org/presentationml/2006/ole">
            <mc:AlternateContent xmlns:mc="http://schemas.openxmlformats.org/markup-compatibility/2006">
              <mc:Choice xmlns:v="urn:schemas-microsoft-com:vml" Requires="v">
                <p:oleObj name="Equation" r:id="rId4" imgW="952200" imgH="380880" progId="Equation.DSMT4">
                  <p:embed/>
                </p:oleObj>
              </mc:Choice>
              <mc:Fallback>
                <p:oleObj name="Equation" r:id="rId4" imgW="952200" imgH="380880" progId="Equation.DSMT4">
                  <p:embed/>
                  <p:pic>
                    <p:nvPicPr>
                      <p:cNvPr id="12" name="Object 11">
                        <a:extLst>
                          <a:ext uri="{FF2B5EF4-FFF2-40B4-BE49-F238E27FC236}">
                            <a16:creationId xmlns:a16="http://schemas.microsoft.com/office/drawing/2014/main" id="{14E3F591-CDE2-4F01-9425-4A5A955F8F0C}"/>
                          </a:ext>
                        </a:extLst>
                      </p:cNvPr>
                      <p:cNvPicPr/>
                      <p:nvPr/>
                    </p:nvPicPr>
                    <p:blipFill>
                      <a:blip r:embed="rId5"/>
                      <a:stretch>
                        <a:fillRect/>
                      </a:stretch>
                    </p:blipFill>
                    <p:spPr>
                      <a:xfrm>
                        <a:off x="758825" y="2916240"/>
                        <a:ext cx="1044575" cy="417512"/>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15E375DA-6C47-4717-82BA-4DB68A23712D}"/>
              </a:ext>
            </a:extLst>
          </p:cNvPr>
          <p:cNvSpPr>
            <a:spLocks noGrp="1"/>
          </p:cNvSpPr>
          <p:nvPr>
            <p:ph sz="quarter" idx="27"/>
          </p:nvPr>
        </p:nvSpPr>
        <p:spPr>
          <a:xfrm>
            <a:off x="1876798" y="3007311"/>
            <a:ext cx="6023835" cy="336188"/>
          </a:xfrm>
        </p:spPr>
        <p:txBody>
          <a:bodyPr/>
          <a:lstStyle/>
          <a:p>
            <a:pPr>
              <a:lnSpc>
                <a:spcPct val="100000"/>
              </a:lnSpc>
            </a:pPr>
            <a:r>
              <a:rPr lang="en-US" altLang="en-US" dirty="0"/>
              <a:t>Thus we have proved the following theorem.</a:t>
            </a:r>
            <a:endParaRPr lang="en-US" dirty="0"/>
          </a:p>
        </p:txBody>
      </p:sp>
      <p:sp>
        <p:nvSpPr>
          <p:cNvPr id="8" name="Content Placeholder 7">
            <a:extLst>
              <a:ext uri="{FF2B5EF4-FFF2-40B4-BE49-F238E27FC236}">
                <a16:creationId xmlns:a16="http://schemas.microsoft.com/office/drawing/2014/main" id="{F5C4C1A7-0B06-471A-9958-884759014FB3}"/>
              </a:ext>
            </a:extLst>
          </p:cNvPr>
          <p:cNvSpPr>
            <a:spLocks noGrp="1"/>
          </p:cNvSpPr>
          <p:nvPr>
            <p:ph sz="quarter" idx="28"/>
          </p:nvPr>
        </p:nvSpPr>
        <p:spPr>
          <a:xfrm>
            <a:off x="838200" y="3643829"/>
            <a:ext cx="10712449" cy="389278"/>
          </a:xfrm>
        </p:spPr>
        <p:txBody>
          <a:bodyPr/>
          <a:lstStyle/>
          <a:p>
            <a:r>
              <a:rPr lang="de-DE" b="1" dirty="0">
                <a:solidFill>
                  <a:srgbClr val="EF2E24"/>
                </a:solidFill>
              </a:rPr>
              <a:t>Theorem</a:t>
            </a:r>
            <a:r>
              <a:rPr lang="en-US" dirty="0">
                <a:solidFill>
                  <a:srgbClr val="EF2E24"/>
                </a:solidFill>
              </a:rPr>
              <a:t> </a:t>
            </a:r>
            <a:r>
              <a:rPr lang="en-US" dirty="0"/>
              <a:t>If </a:t>
            </a:r>
            <a:r>
              <a:rPr lang="en-US" i="1" dirty="0"/>
              <a:t>f</a:t>
            </a:r>
            <a:r>
              <a:rPr lang="en-US" dirty="0"/>
              <a:t> has a power series representation (expansion) at </a:t>
            </a:r>
            <a:r>
              <a:rPr lang="en-US" i="1" dirty="0"/>
              <a:t>a,</a:t>
            </a:r>
            <a:r>
              <a:rPr lang="en-US" dirty="0"/>
              <a:t> that is, if</a:t>
            </a:r>
          </a:p>
        </p:txBody>
      </p:sp>
      <p:graphicFrame>
        <p:nvGraphicFramePr>
          <p:cNvPr id="24" name="Content Placeholder 24" descr="f(x) = sum_(n=0)^(infinity) (c_n (x minus a)^n),  abs(x minus a) &lt; R">
            <a:extLst>
              <a:ext uri="{FF2B5EF4-FFF2-40B4-BE49-F238E27FC236}">
                <a16:creationId xmlns:a16="http://schemas.microsoft.com/office/drawing/2014/main" id="{4A7818D8-BF97-49BD-BA34-D2D8F16E6695}"/>
              </a:ext>
            </a:extLst>
          </p:cNvPr>
          <p:cNvGraphicFramePr>
            <a:graphicFrameLocks noGrp="1" noChangeAspect="1"/>
          </p:cNvGraphicFramePr>
          <p:nvPr>
            <p:ph sz="quarter" idx="29"/>
            <p:extLst>
              <p:ext uri="{D42A27DB-BD31-4B8C-83A1-F6EECF244321}">
                <p14:modId xmlns:p14="http://schemas.microsoft.com/office/powerpoint/2010/main" val="2777358398"/>
              </p:ext>
            </p:extLst>
          </p:nvPr>
        </p:nvGraphicFramePr>
        <p:xfrm>
          <a:off x="4589881" y="4103452"/>
          <a:ext cx="3012239" cy="650793"/>
        </p:xfrm>
        <a:graphic>
          <a:graphicData uri="http://schemas.openxmlformats.org/presentationml/2006/ole">
            <mc:AlternateContent xmlns:mc="http://schemas.openxmlformats.org/markup-compatibility/2006">
              <mc:Choice xmlns:v="urn:schemas-microsoft-com:vml" Requires="v">
                <p:oleObj name="Equation" r:id="rId6" imgW="3644640" imgH="787320" progId="Equation.DSMT4">
                  <p:embed/>
                </p:oleObj>
              </mc:Choice>
              <mc:Fallback>
                <p:oleObj name="Equation" r:id="rId6" imgW="3644640" imgH="787320" progId="Equation.DSMT4">
                  <p:embed/>
                  <p:pic>
                    <p:nvPicPr>
                      <p:cNvPr id="25" name="Content Placeholder 24">
                        <a:extLst>
                          <a:ext uri="{FF2B5EF4-FFF2-40B4-BE49-F238E27FC236}">
                            <a16:creationId xmlns:a16="http://schemas.microsoft.com/office/drawing/2014/main" id="{1372F693-6930-41A9-8D2C-0E4B00B664F5}"/>
                          </a:ext>
                        </a:extLst>
                      </p:cNvPr>
                      <p:cNvPicPr/>
                      <p:nvPr/>
                    </p:nvPicPr>
                    <p:blipFill>
                      <a:blip r:embed="rId7"/>
                      <a:stretch>
                        <a:fillRect/>
                      </a:stretch>
                    </p:blipFill>
                    <p:spPr>
                      <a:xfrm>
                        <a:off x="4589881" y="4103452"/>
                        <a:ext cx="3012239" cy="650793"/>
                      </a:xfrm>
                      <a:prstGeom prst="rect">
                        <a:avLst/>
                      </a:prstGeom>
                    </p:spPr>
                  </p:pic>
                </p:oleObj>
              </mc:Fallback>
            </mc:AlternateContent>
          </a:graphicData>
        </a:graphic>
      </p:graphicFrame>
      <p:sp>
        <p:nvSpPr>
          <p:cNvPr id="15" name="Content Placeholder 14">
            <a:extLst>
              <a:ext uri="{FF2B5EF4-FFF2-40B4-BE49-F238E27FC236}">
                <a16:creationId xmlns:a16="http://schemas.microsoft.com/office/drawing/2014/main" id="{209279C1-EDD4-4C80-9073-AD3692D0B189}"/>
              </a:ext>
            </a:extLst>
          </p:cNvPr>
          <p:cNvSpPr>
            <a:spLocks noGrp="1"/>
          </p:cNvSpPr>
          <p:nvPr>
            <p:ph sz="quarter" idx="30"/>
          </p:nvPr>
        </p:nvSpPr>
        <p:spPr>
          <a:xfrm>
            <a:off x="736599" y="4894936"/>
            <a:ext cx="6048559" cy="385625"/>
          </a:xfrm>
        </p:spPr>
        <p:txBody>
          <a:bodyPr/>
          <a:lstStyle/>
          <a:p>
            <a:pPr>
              <a:lnSpc>
                <a:spcPct val="100000"/>
              </a:lnSpc>
            </a:pPr>
            <a:r>
              <a:rPr lang="en-US" dirty="0"/>
              <a:t>then its coefficients are given by the formula</a:t>
            </a:r>
          </a:p>
        </p:txBody>
      </p:sp>
      <p:graphicFrame>
        <p:nvGraphicFramePr>
          <p:cNvPr id="25" name="Content Placeholder 27" descr="c_n = (f^(n)(a))∕(factorial n))">
            <a:extLst>
              <a:ext uri="{FF2B5EF4-FFF2-40B4-BE49-F238E27FC236}">
                <a16:creationId xmlns:a16="http://schemas.microsoft.com/office/drawing/2014/main" id="{FAE96080-55CF-4EA6-813B-073C06A1D317}"/>
              </a:ext>
            </a:extLst>
          </p:cNvPr>
          <p:cNvGraphicFramePr>
            <a:graphicFrameLocks noGrp="1" noChangeAspect="1"/>
          </p:cNvGraphicFramePr>
          <p:nvPr>
            <p:ph sz="quarter" idx="31"/>
            <p:extLst>
              <p:ext uri="{D42A27DB-BD31-4B8C-83A1-F6EECF244321}">
                <p14:modId xmlns:p14="http://schemas.microsoft.com/office/powerpoint/2010/main" val="76764302"/>
              </p:ext>
            </p:extLst>
          </p:nvPr>
        </p:nvGraphicFramePr>
        <p:xfrm>
          <a:off x="5480359" y="5368869"/>
          <a:ext cx="1231282" cy="660781"/>
        </p:xfrm>
        <a:graphic>
          <a:graphicData uri="http://schemas.openxmlformats.org/presentationml/2006/ole">
            <mc:AlternateContent xmlns:mc="http://schemas.openxmlformats.org/markup-compatibility/2006">
              <mc:Choice xmlns:v="urn:schemas-microsoft-com:vml" Requires="v">
                <p:oleObj name="Equation" r:id="rId8" imgW="1371600" imgH="736560" progId="Equation.DSMT4">
                  <p:embed/>
                </p:oleObj>
              </mc:Choice>
              <mc:Fallback>
                <p:oleObj name="Equation" r:id="rId8" imgW="1371600" imgH="736560" progId="Equation.DSMT4">
                  <p:embed/>
                  <p:pic>
                    <p:nvPicPr>
                      <p:cNvPr id="28" name="Content Placeholder 27">
                        <a:extLst>
                          <a:ext uri="{FF2B5EF4-FFF2-40B4-BE49-F238E27FC236}">
                            <a16:creationId xmlns:a16="http://schemas.microsoft.com/office/drawing/2014/main" id="{C2FCDABA-748B-4ABA-A2E8-834A29E6481D}"/>
                          </a:ext>
                        </a:extLst>
                      </p:cNvPr>
                      <p:cNvPicPr/>
                      <p:nvPr/>
                    </p:nvPicPr>
                    <p:blipFill>
                      <a:blip r:embed="rId9"/>
                      <a:stretch>
                        <a:fillRect/>
                      </a:stretch>
                    </p:blipFill>
                    <p:spPr>
                      <a:xfrm>
                        <a:off x="5480359" y="5368869"/>
                        <a:ext cx="1231282" cy="660781"/>
                      </a:xfrm>
                      <a:prstGeom prst="rect">
                        <a:avLst/>
                      </a:prstGeom>
                    </p:spPr>
                  </p:pic>
                </p:oleObj>
              </mc:Fallback>
            </mc:AlternateContent>
          </a:graphicData>
        </a:graphic>
      </p:graphicFrame>
    </p:spTree>
    <p:extLst>
      <p:ext uri="{BB962C8B-B14F-4D97-AF65-F5344CB8AC3E}">
        <p14:creationId xmlns:p14="http://schemas.microsoft.com/office/powerpoint/2010/main" val="3558021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EB545-8FC4-4435-A06E-F7C0D6590789}"/>
              </a:ext>
            </a:extLst>
          </p:cNvPr>
          <p:cNvSpPr>
            <a:spLocks noGrp="1"/>
          </p:cNvSpPr>
          <p:nvPr>
            <p:ph type="title"/>
          </p:nvPr>
        </p:nvSpPr>
        <p:spPr>
          <a:xfrm>
            <a:off x="838200" y="384048"/>
            <a:ext cx="10515600" cy="672105"/>
          </a:xfrm>
        </p:spPr>
        <p:txBody>
          <a:bodyPr anchor="t"/>
          <a:lstStyle/>
          <a:p>
            <a:pPr>
              <a:lnSpc>
                <a:spcPct val="100000"/>
              </a:lnSpc>
            </a:pPr>
            <a:r>
              <a:rPr lang="en-IN" sz="3300" dirty="0"/>
              <a:t>Definitions of Taylor Series and Maclaurin Series (5 of 6)</a:t>
            </a:r>
            <a:endParaRPr lang="en-US" sz="3300" dirty="0"/>
          </a:p>
        </p:txBody>
      </p:sp>
      <p:sp>
        <p:nvSpPr>
          <p:cNvPr id="3" name="Content Placeholder 2">
            <a:extLst>
              <a:ext uri="{FF2B5EF4-FFF2-40B4-BE49-F238E27FC236}">
                <a16:creationId xmlns:a16="http://schemas.microsoft.com/office/drawing/2014/main" id="{35CA2BF9-9B4E-4435-B963-87270D133C6F}"/>
              </a:ext>
            </a:extLst>
          </p:cNvPr>
          <p:cNvSpPr>
            <a:spLocks noGrp="1"/>
          </p:cNvSpPr>
          <p:nvPr>
            <p:ph sz="quarter" idx="23"/>
          </p:nvPr>
        </p:nvSpPr>
        <p:spPr>
          <a:xfrm>
            <a:off x="736600" y="1289050"/>
            <a:ext cx="10718800" cy="757464"/>
          </a:xfrm>
        </p:spPr>
        <p:txBody>
          <a:bodyPr/>
          <a:lstStyle/>
          <a:p>
            <a:pPr>
              <a:lnSpc>
                <a:spcPct val="100000"/>
              </a:lnSpc>
            </a:pPr>
            <a:r>
              <a:rPr lang="en-US" altLang="en-US" dirty="0"/>
              <a:t>Substituting this formula for </a:t>
            </a:r>
            <a:r>
              <a:rPr lang="en-US" altLang="en-US" i="1" dirty="0"/>
              <a:t>c</a:t>
            </a:r>
            <a:r>
              <a:rPr lang="en-US" altLang="en-US" i="1" baseline="-25000" dirty="0"/>
              <a:t>n</a:t>
            </a:r>
            <a:r>
              <a:rPr lang="en-US" altLang="en-US" dirty="0"/>
              <a:t> back into the series, we see that </a:t>
            </a:r>
            <a:r>
              <a:rPr lang="en-US" altLang="en-US" i="1" dirty="0"/>
              <a:t>if f </a:t>
            </a:r>
            <a:r>
              <a:rPr lang="en-US" altLang="en-US" dirty="0"/>
              <a:t>has a power series expansion at </a:t>
            </a:r>
            <a:r>
              <a:rPr lang="en-US" altLang="en-US" i="1" dirty="0"/>
              <a:t>a</a:t>
            </a:r>
            <a:r>
              <a:rPr lang="en-US" altLang="en-US" dirty="0"/>
              <a:t>, then it must be of the following form.</a:t>
            </a:r>
          </a:p>
        </p:txBody>
      </p:sp>
      <p:graphicFrame>
        <p:nvGraphicFramePr>
          <p:cNvPr id="11" name="Content Placeholder 23" descr="Equation label 6. f(x) = sum_(n=0)^(infinity)(((f^(n)(a))∕(factorial n))(x minus a)^n)  &#10;=  f(a) + (f prime (a)∕factorial a)(x minus a) +  (f prime prime (a)∕factorial 2)(x minus a)^2 + (f prime prime prime (a)∕ factorial 3)(x minus a)^3 + …">
            <a:extLst>
              <a:ext uri="{FF2B5EF4-FFF2-40B4-BE49-F238E27FC236}">
                <a16:creationId xmlns:a16="http://schemas.microsoft.com/office/drawing/2014/main" id="{D13835CF-70B5-4C63-9243-6CD30DF6C062}"/>
              </a:ext>
            </a:extLst>
          </p:cNvPr>
          <p:cNvGraphicFramePr>
            <a:graphicFrameLocks noGrp="1" noChangeAspect="1"/>
          </p:cNvGraphicFramePr>
          <p:nvPr>
            <p:ph sz="quarter" idx="24"/>
            <p:extLst>
              <p:ext uri="{D42A27DB-BD31-4B8C-83A1-F6EECF244321}">
                <p14:modId xmlns:p14="http://schemas.microsoft.com/office/powerpoint/2010/main" val="2219533692"/>
              </p:ext>
            </p:extLst>
          </p:nvPr>
        </p:nvGraphicFramePr>
        <p:xfrm>
          <a:off x="2349500" y="2444750"/>
          <a:ext cx="8010525" cy="1674813"/>
        </p:xfrm>
        <a:graphic>
          <a:graphicData uri="http://schemas.openxmlformats.org/presentationml/2006/ole">
            <mc:AlternateContent xmlns:mc="http://schemas.openxmlformats.org/markup-compatibility/2006">
              <mc:Choice xmlns:v="urn:schemas-microsoft-com:vml" Requires="v">
                <p:oleObj name="Equation" r:id="rId2" imgW="7530840" imgH="1574640" progId="Equation.DSMT4">
                  <p:embed/>
                </p:oleObj>
              </mc:Choice>
              <mc:Fallback>
                <p:oleObj name="Equation" r:id="rId2" imgW="7530840" imgH="1574640" progId="Equation.DSMT4">
                  <p:embed/>
                  <p:pic>
                    <p:nvPicPr>
                      <p:cNvPr id="24" name="Content Placeholder 23">
                        <a:extLst>
                          <a:ext uri="{FF2B5EF4-FFF2-40B4-BE49-F238E27FC236}">
                            <a16:creationId xmlns:a16="http://schemas.microsoft.com/office/drawing/2014/main" id="{14760288-463C-45DC-920A-E48B9417AA26}"/>
                          </a:ext>
                        </a:extLst>
                      </p:cNvPr>
                      <p:cNvPicPr/>
                      <p:nvPr/>
                    </p:nvPicPr>
                    <p:blipFill>
                      <a:blip r:embed="rId3"/>
                      <a:stretch>
                        <a:fillRect/>
                      </a:stretch>
                    </p:blipFill>
                    <p:spPr>
                      <a:xfrm>
                        <a:off x="2349500" y="2444750"/>
                        <a:ext cx="8010525" cy="1674813"/>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F2326A20-4BDB-428F-A929-1347B0F1C246}"/>
              </a:ext>
            </a:extLst>
          </p:cNvPr>
          <p:cNvSpPr>
            <a:spLocks noGrp="1"/>
          </p:cNvSpPr>
          <p:nvPr>
            <p:ph sz="quarter" idx="25"/>
          </p:nvPr>
        </p:nvSpPr>
        <p:spPr>
          <a:xfrm>
            <a:off x="736600" y="4535072"/>
            <a:ext cx="10712450" cy="820699"/>
          </a:xfrm>
        </p:spPr>
        <p:txBody>
          <a:bodyPr/>
          <a:lstStyle/>
          <a:p>
            <a:pPr>
              <a:lnSpc>
                <a:spcPct val="100000"/>
              </a:lnSpc>
            </a:pPr>
            <a:r>
              <a:rPr lang="en-US" altLang="en-US" dirty="0"/>
              <a:t>The series in Equation 6 is called the </a:t>
            </a:r>
            <a:r>
              <a:rPr lang="en-US" altLang="en-US" b="1" dirty="0"/>
              <a:t>Taylor series of the function </a:t>
            </a:r>
            <a:r>
              <a:rPr lang="en-US" altLang="en-US" b="1" i="1" dirty="0"/>
              <a:t>f </a:t>
            </a:r>
            <a:r>
              <a:rPr lang="en-US" altLang="en-US" b="1" dirty="0"/>
              <a:t>at </a:t>
            </a:r>
            <a:r>
              <a:rPr lang="en-US" altLang="en-US" b="1" i="1" dirty="0"/>
              <a:t>a </a:t>
            </a:r>
            <a:r>
              <a:rPr lang="en-US" altLang="en-US" dirty="0"/>
              <a:t>(or </a:t>
            </a:r>
            <a:r>
              <a:rPr lang="en-US" altLang="en-US" b="1" dirty="0"/>
              <a:t>about </a:t>
            </a:r>
            <a:r>
              <a:rPr lang="en-US" altLang="en-US" b="1" i="1" dirty="0"/>
              <a:t>a </a:t>
            </a:r>
            <a:r>
              <a:rPr lang="en-US" altLang="en-US" dirty="0"/>
              <a:t>or </a:t>
            </a:r>
            <a:r>
              <a:rPr lang="en-US" altLang="en-US" b="1" dirty="0"/>
              <a:t>centered at </a:t>
            </a:r>
            <a:r>
              <a:rPr lang="en-US" altLang="en-US" b="1" i="1" dirty="0"/>
              <a:t>a</a:t>
            </a:r>
            <a:r>
              <a:rPr lang="en-US" altLang="en-US" dirty="0"/>
              <a:t>).</a:t>
            </a:r>
          </a:p>
        </p:txBody>
      </p:sp>
    </p:spTree>
    <p:extLst>
      <p:ext uri="{BB962C8B-B14F-4D97-AF65-F5344CB8AC3E}">
        <p14:creationId xmlns:p14="http://schemas.microsoft.com/office/powerpoint/2010/main" val="350181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EB545-8FC4-4435-A06E-F7C0D6590789}"/>
              </a:ext>
            </a:extLst>
          </p:cNvPr>
          <p:cNvSpPr>
            <a:spLocks noGrp="1"/>
          </p:cNvSpPr>
          <p:nvPr>
            <p:ph type="title"/>
          </p:nvPr>
        </p:nvSpPr>
        <p:spPr>
          <a:xfrm>
            <a:off x="838200" y="384048"/>
            <a:ext cx="10515600" cy="672105"/>
          </a:xfrm>
        </p:spPr>
        <p:txBody>
          <a:bodyPr anchor="t"/>
          <a:lstStyle/>
          <a:p>
            <a:pPr>
              <a:lnSpc>
                <a:spcPct val="100000"/>
              </a:lnSpc>
            </a:pPr>
            <a:r>
              <a:rPr lang="en-IN" sz="3300" dirty="0"/>
              <a:t>Definitions of Taylor Series and Maclaurin Series (6 of 6)</a:t>
            </a:r>
            <a:endParaRPr lang="en-US" sz="3300" dirty="0"/>
          </a:p>
        </p:txBody>
      </p:sp>
      <p:sp>
        <p:nvSpPr>
          <p:cNvPr id="3" name="Content Placeholder 2">
            <a:extLst>
              <a:ext uri="{FF2B5EF4-FFF2-40B4-BE49-F238E27FC236}">
                <a16:creationId xmlns:a16="http://schemas.microsoft.com/office/drawing/2014/main" id="{35CA2BF9-9B4E-4435-B963-87270D133C6F}"/>
              </a:ext>
            </a:extLst>
          </p:cNvPr>
          <p:cNvSpPr>
            <a:spLocks noGrp="1"/>
          </p:cNvSpPr>
          <p:nvPr>
            <p:ph sz="quarter" idx="23"/>
          </p:nvPr>
        </p:nvSpPr>
        <p:spPr>
          <a:xfrm>
            <a:off x="736600" y="1289050"/>
            <a:ext cx="10718800" cy="392266"/>
          </a:xfrm>
        </p:spPr>
        <p:txBody>
          <a:bodyPr/>
          <a:lstStyle/>
          <a:p>
            <a:pPr>
              <a:lnSpc>
                <a:spcPct val="100000"/>
              </a:lnSpc>
            </a:pPr>
            <a:r>
              <a:rPr lang="en-US" altLang="en-US" dirty="0"/>
              <a:t>For the special case </a:t>
            </a:r>
            <a:r>
              <a:rPr lang="en-US" altLang="en-US" i="1" dirty="0"/>
              <a:t>a</a:t>
            </a:r>
            <a:r>
              <a:rPr lang="en-US" altLang="en-US" dirty="0"/>
              <a:t> = 0 the Taylor series becomes</a:t>
            </a:r>
          </a:p>
        </p:txBody>
      </p:sp>
      <p:graphicFrame>
        <p:nvGraphicFramePr>
          <p:cNvPr id="8" name="Content Placeholder 28" descr="Equation label 7. f(x) = sum_(n=0)^(infinity)((f^(n)(0)∕factorial n)(x)^n) = f(0) + (f prime (0)∕factorial 1)(x) +  (f prime prime (0)∕factorial 2)(x)^2 + …">
            <a:extLst>
              <a:ext uri="{FF2B5EF4-FFF2-40B4-BE49-F238E27FC236}">
                <a16:creationId xmlns:a16="http://schemas.microsoft.com/office/drawing/2014/main" id="{9D27F278-E63D-4251-9673-A5358BE181B4}"/>
              </a:ext>
            </a:extLst>
          </p:cNvPr>
          <p:cNvGraphicFramePr>
            <a:graphicFrameLocks noGrp="1" noChangeAspect="1"/>
          </p:cNvGraphicFramePr>
          <p:nvPr>
            <p:ph sz="quarter" idx="24"/>
            <p:extLst>
              <p:ext uri="{D42A27DB-BD31-4B8C-83A1-F6EECF244321}">
                <p14:modId xmlns:p14="http://schemas.microsoft.com/office/powerpoint/2010/main" val="2695043979"/>
              </p:ext>
            </p:extLst>
          </p:nvPr>
        </p:nvGraphicFramePr>
        <p:xfrm>
          <a:off x="2538413" y="2382838"/>
          <a:ext cx="6786562" cy="944562"/>
        </p:xfrm>
        <a:graphic>
          <a:graphicData uri="http://schemas.openxmlformats.org/presentationml/2006/ole">
            <mc:AlternateContent xmlns:mc="http://schemas.openxmlformats.org/markup-compatibility/2006">
              <mc:Choice xmlns:v="urn:schemas-microsoft-com:vml" Requires="v">
                <p:oleObj name="Equation" r:id="rId2" imgW="6019560" imgH="838080" progId="Equation.DSMT4">
                  <p:embed/>
                </p:oleObj>
              </mc:Choice>
              <mc:Fallback>
                <p:oleObj name="Equation" r:id="rId2" imgW="6019560" imgH="838080" progId="Equation.DSMT4">
                  <p:embed/>
                  <p:pic>
                    <p:nvPicPr>
                      <p:cNvPr id="29" name="Content Placeholder 28">
                        <a:extLst>
                          <a:ext uri="{FF2B5EF4-FFF2-40B4-BE49-F238E27FC236}">
                            <a16:creationId xmlns:a16="http://schemas.microsoft.com/office/drawing/2014/main" id="{17E5F9AD-A2CB-4835-B5E7-7695320F5CD7}"/>
                          </a:ext>
                        </a:extLst>
                      </p:cNvPr>
                      <p:cNvPicPr/>
                      <p:nvPr/>
                    </p:nvPicPr>
                    <p:blipFill>
                      <a:blip r:embed="rId3"/>
                      <a:stretch>
                        <a:fillRect/>
                      </a:stretch>
                    </p:blipFill>
                    <p:spPr>
                      <a:xfrm>
                        <a:off x="2538413" y="2382838"/>
                        <a:ext cx="6786562" cy="94456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F2326A20-4BDB-428F-A929-1347B0F1C246}"/>
              </a:ext>
            </a:extLst>
          </p:cNvPr>
          <p:cNvSpPr>
            <a:spLocks noGrp="1"/>
          </p:cNvSpPr>
          <p:nvPr>
            <p:ph sz="quarter" idx="25"/>
          </p:nvPr>
        </p:nvSpPr>
        <p:spPr>
          <a:xfrm>
            <a:off x="736600" y="3984465"/>
            <a:ext cx="10712450" cy="790734"/>
          </a:xfrm>
        </p:spPr>
        <p:txBody>
          <a:bodyPr/>
          <a:lstStyle/>
          <a:p>
            <a:pPr>
              <a:lnSpc>
                <a:spcPct val="100000"/>
              </a:lnSpc>
            </a:pPr>
            <a:r>
              <a:rPr lang="en-US" altLang="en-US" dirty="0"/>
              <a:t>This case arises frequently enough that it is given the special name </a:t>
            </a:r>
            <a:r>
              <a:rPr lang="en-US" altLang="en-US" b="1" dirty="0"/>
              <a:t>Maclaurin series</a:t>
            </a:r>
            <a:r>
              <a:rPr lang="en-US" altLang="en-US" dirty="0"/>
              <a:t>.</a:t>
            </a:r>
          </a:p>
        </p:txBody>
      </p:sp>
    </p:spTree>
    <p:extLst>
      <p:ext uri="{BB962C8B-B14F-4D97-AF65-F5344CB8AC3E}">
        <p14:creationId xmlns:p14="http://schemas.microsoft.com/office/powerpoint/2010/main" val="3529339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26E07DB-9830-41A5-B4BC-D0E4DD36B377}"/>
              </a:ext>
            </a:extLst>
          </p:cNvPr>
          <p:cNvSpPr>
            <a:spLocks noGrp="1"/>
          </p:cNvSpPr>
          <p:nvPr>
            <p:ph type="title"/>
          </p:nvPr>
        </p:nvSpPr>
        <p:spPr>
          <a:xfrm>
            <a:off x="838200" y="384048"/>
            <a:ext cx="10515600" cy="676656"/>
          </a:xfrm>
        </p:spPr>
        <p:txBody>
          <a:bodyPr/>
          <a:lstStyle/>
          <a:p>
            <a:r>
              <a:rPr lang="en-US" altLang="en-US" dirty="0"/>
              <a:t>Example 2</a:t>
            </a:r>
            <a:endParaRPr lang="en-US" dirty="0"/>
          </a:p>
        </p:txBody>
      </p:sp>
      <p:sp>
        <p:nvSpPr>
          <p:cNvPr id="12" name="Content Placeholder 11">
            <a:extLst>
              <a:ext uri="{FF2B5EF4-FFF2-40B4-BE49-F238E27FC236}">
                <a16:creationId xmlns:a16="http://schemas.microsoft.com/office/drawing/2014/main" id="{BE8CBC7E-98F2-427B-AB06-7EFFB822E90E}"/>
              </a:ext>
            </a:extLst>
          </p:cNvPr>
          <p:cNvSpPr>
            <a:spLocks noGrp="1"/>
          </p:cNvSpPr>
          <p:nvPr>
            <p:ph sz="quarter" idx="23"/>
          </p:nvPr>
        </p:nvSpPr>
        <p:spPr>
          <a:xfrm>
            <a:off x="736600" y="1289050"/>
            <a:ext cx="5516716" cy="394543"/>
          </a:xfrm>
        </p:spPr>
        <p:txBody>
          <a:bodyPr/>
          <a:lstStyle/>
          <a:p>
            <a:pPr>
              <a:lnSpc>
                <a:spcPct val="100000"/>
              </a:lnSpc>
            </a:pPr>
            <a:r>
              <a:rPr lang="en-US" altLang="en-US" dirty="0"/>
              <a:t>Find the Maclaurin series of the function</a:t>
            </a:r>
            <a:endParaRPr lang="en-US" dirty="0"/>
          </a:p>
        </p:txBody>
      </p:sp>
      <p:graphicFrame>
        <p:nvGraphicFramePr>
          <p:cNvPr id="28" name="Content Placeholder 21" descr="f(x) = e^x">
            <a:extLst>
              <a:ext uri="{FF2B5EF4-FFF2-40B4-BE49-F238E27FC236}">
                <a16:creationId xmlns:a16="http://schemas.microsoft.com/office/drawing/2014/main" id="{9E99D9DC-3835-47CB-8761-C55657AE0E07}"/>
              </a:ext>
            </a:extLst>
          </p:cNvPr>
          <p:cNvGraphicFramePr>
            <a:graphicFrameLocks noGrp="1" noChangeAspect="1"/>
          </p:cNvGraphicFramePr>
          <p:nvPr>
            <p:ph sz="quarter" idx="24"/>
            <p:extLst>
              <p:ext uri="{D42A27DB-BD31-4B8C-83A1-F6EECF244321}">
                <p14:modId xmlns:p14="http://schemas.microsoft.com/office/powerpoint/2010/main" val="1791537257"/>
              </p:ext>
            </p:extLst>
          </p:nvPr>
        </p:nvGraphicFramePr>
        <p:xfrm>
          <a:off x="6227763" y="1239838"/>
          <a:ext cx="1238250" cy="471487"/>
        </p:xfrm>
        <a:graphic>
          <a:graphicData uri="http://schemas.openxmlformats.org/presentationml/2006/ole">
            <mc:AlternateContent xmlns:mc="http://schemas.openxmlformats.org/markup-compatibility/2006">
              <mc:Choice xmlns:v="urn:schemas-microsoft-com:vml" Requires="v">
                <p:oleObj name="Equation" r:id="rId2" imgW="1066680" imgH="406080" progId="Equation.DSMT4">
                  <p:embed/>
                </p:oleObj>
              </mc:Choice>
              <mc:Fallback>
                <p:oleObj name="Equation" r:id="rId2" imgW="1066680" imgH="406080" progId="Equation.DSMT4">
                  <p:embed/>
                  <p:pic>
                    <p:nvPicPr>
                      <p:cNvPr id="22" name="Content Placeholder 21">
                        <a:extLst>
                          <a:ext uri="{FF2B5EF4-FFF2-40B4-BE49-F238E27FC236}">
                            <a16:creationId xmlns:a16="http://schemas.microsoft.com/office/drawing/2014/main" id="{764DAB4E-BB7A-4F2D-9791-84CCA0C2A7B6}"/>
                          </a:ext>
                        </a:extLst>
                      </p:cNvPr>
                      <p:cNvPicPr/>
                      <p:nvPr/>
                    </p:nvPicPr>
                    <p:blipFill>
                      <a:blip r:embed="rId3"/>
                      <a:stretch>
                        <a:fillRect/>
                      </a:stretch>
                    </p:blipFill>
                    <p:spPr>
                      <a:xfrm>
                        <a:off x="6227763" y="1239838"/>
                        <a:ext cx="1238250" cy="471487"/>
                      </a:xfrm>
                      <a:prstGeom prst="rect">
                        <a:avLst/>
                      </a:prstGeom>
                    </p:spPr>
                  </p:pic>
                </p:oleObj>
              </mc:Fallback>
            </mc:AlternateContent>
          </a:graphicData>
        </a:graphic>
      </p:graphicFrame>
      <p:sp>
        <p:nvSpPr>
          <p:cNvPr id="14" name="Content Placeholder 13">
            <a:extLst>
              <a:ext uri="{FF2B5EF4-FFF2-40B4-BE49-F238E27FC236}">
                <a16:creationId xmlns:a16="http://schemas.microsoft.com/office/drawing/2014/main" id="{8C68D953-A1E3-437F-AFB7-8C9BFD3E5612}"/>
              </a:ext>
            </a:extLst>
          </p:cNvPr>
          <p:cNvSpPr>
            <a:spLocks noGrp="1"/>
          </p:cNvSpPr>
          <p:nvPr>
            <p:ph sz="quarter" idx="25"/>
          </p:nvPr>
        </p:nvSpPr>
        <p:spPr>
          <a:xfrm>
            <a:off x="7475227" y="1269258"/>
            <a:ext cx="4189361" cy="332837"/>
          </a:xfrm>
        </p:spPr>
        <p:txBody>
          <a:bodyPr/>
          <a:lstStyle/>
          <a:p>
            <a:pPr>
              <a:lnSpc>
                <a:spcPct val="100000"/>
              </a:lnSpc>
            </a:pPr>
            <a:r>
              <a:rPr lang="en-US" altLang="en-US" dirty="0"/>
              <a:t>and its radius of convergence.</a:t>
            </a:r>
            <a:endParaRPr lang="en-US" dirty="0"/>
          </a:p>
        </p:txBody>
      </p:sp>
      <p:sp>
        <p:nvSpPr>
          <p:cNvPr id="15" name="Content Placeholder 14">
            <a:extLst>
              <a:ext uri="{FF2B5EF4-FFF2-40B4-BE49-F238E27FC236}">
                <a16:creationId xmlns:a16="http://schemas.microsoft.com/office/drawing/2014/main" id="{36BB755A-BA9B-4DD0-BF24-8EEF6AE476E7}"/>
              </a:ext>
            </a:extLst>
          </p:cNvPr>
          <p:cNvSpPr>
            <a:spLocks noGrp="1"/>
          </p:cNvSpPr>
          <p:nvPr>
            <p:ph sz="quarter" idx="26"/>
          </p:nvPr>
        </p:nvSpPr>
        <p:spPr>
          <a:xfrm>
            <a:off x="736600" y="2443075"/>
            <a:ext cx="1498362" cy="349766"/>
          </a:xfrm>
        </p:spPr>
        <p:txBody>
          <a:bodyPr/>
          <a:lstStyle/>
          <a:p>
            <a:r>
              <a:rPr lang="en-US" altLang="en-US" dirty="0">
                <a:solidFill>
                  <a:srgbClr val="0079C2"/>
                </a:solidFill>
              </a:rPr>
              <a:t>Solution:</a:t>
            </a:r>
          </a:p>
        </p:txBody>
      </p:sp>
      <p:sp>
        <p:nvSpPr>
          <p:cNvPr id="16" name="Content Placeholder 15">
            <a:extLst>
              <a:ext uri="{FF2B5EF4-FFF2-40B4-BE49-F238E27FC236}">
                <a16:creationId xmlns:a16="http://schemas.microsoft.com/office/drawing/2014/main" id="{42B0D4EE-5346-450E-AE85-520E1C1CEBFC}"/>
              </a:ext>
            </a:extLst>
          </p:cNvPr>
          <p:cNvSpPr>
            <a:spLocks noGrp="1"/>
          </p:cNvSpPr>
          <p:nvPr>
            <p:ph sz="quarter" idx="27"/>
          </p:nvPr>
        </p:nvSpPr>
        <p:spPr>
          <a:xfrm>
            <a:off x="736600" y="2963841"/>
            <a:ext cx="325284" cy="274279"/>
          </a:xfrm>
        </p:spPr>
        <p:txBody>
          <a:bodyPr/>
          <a:lstStyle/>
          <a:p>
            <a:r>
              <a:rPr lang="en-US" altLang="en-US" dirty="0"/>
              <a:t>If</a:t>
            </a:r>
            <a:endParaRPr lang="en-US" dirty="0"/>
          </a:p>
        </p:txBody>
      </p:sp>
      <p:graphicFrame>
        <p:nvGraphicFramePr>
          <p:cNvPr id="29" name="Content Placeholder 23" descr="f(x) = e^x, then f^(n)(x) = e^(x), so f^(n)(0) = e^(0) = 1">
            <a:extLst>
              <a:ext uri="{FF2B5EF4-FFF2-40B4-BE49-F238E27FC236}">
                <a16:creationId xmlns:a16="http://schemas.microsoft.com/office/drawing/2014/main" id="{B9FD676B-0784-4717-BEFB-4DD6FA9DCDEA}"/>
              </a:ext>
            </a:extLst>
          </p:cNvPr>
          <p:cNvGraphicFramePr>
            <a:graphicFrameLocks noGrp="1" noChangeAspect="1"/>
          </p:cNvGraphicFramePr>
          <p:nvPr>
            <p:ph sz="quarter" idx="28"/>
            <p:extLst>
              <p:ext uri="{D42A27DB-BD31-4B8C-83A1-F6EECF244321}">
                <p14:modId xmlns:p14="http://schemas.microsoft.com/office/powerpoint/2010/main" val="1223101667"/>
              </p:ext>
            </p:extLst>
          </p:nvPr>
        </p:nvGraphicFramePr>
        <p:xfrm>
          <a:off x="982663" y="2843887"/>
          <a:ext cx="6130925" cy="512763"/>
        </p:xfrm>
        <a:graphic>
          <a:graphicData uri="http://schemas.openxmlformats.org/presentationml/2006/ole">
            <mc:AlternateContent xmlns:mc="http://schemas.openxmlformats.org/markup-compatibility/2006">
              <mc:Choice xmlns:v="urn:schemas-microsoft-com:vml" Requires="v">
                <p:oleObj name="Equation" r:id="rId4" imgW="5308560" imgH="444240" progId="Equation.DSMT4">
                  <p:embed/>
                </p:oleObj>
              </mc:Choice>
              <mc:Fallback>
                <p:oleObj name="Equation" r:id="rId4" imgW="5308560" imgH="444240" progId="Equation.DSMT4">
                  <p:embed/>
                  <p:pic>
                    <p:nvPicPr>
                      <p:cNvPr id="24" name="Content Placeholder 23">
                        <a:extLst>
                          <a:ext uri="{FF2B5EF4-FFF2-40B4-BE49-F238E27FC236}">
                            <a16:creationId xmlns:a16="http://schemas.microsoft.com/office/drawing/2014/main" id="{833B140F-4C60-44EC-AB06-12F55FE7E80D}"/>
                          </a:ext>
                        </a:extLst>
                      </p:cNvPr>
                      <p:cNvPicPr/>
                      <p:nvPr/>
                    </p:nvPicPr>
                    <p:blipFill>
                      <a:blip r:embed="rId5"/>
                      <a:stretch>
                        <a:fillRect/>
                      </a:stretch>
                    </p:blipFill>
                    <p:spPr>
                      <a:xfrm>
                        <a:off x="982663" y="2843887"/>
                        <a:ext cx="6130925" cy="512763"/>
                      </a:xfrm>
                      <a:prstGeom prst="rect">
                        <a:avLst/>
                      </a:prstGeom>
                    </p:spPr>
                  </p:pic>
                </p:oleObj>
              </mc:Fallback>
            </mc:AlternateContent>
          </a:graphicData>
        </a:graphic>
      </p:graphicFrame>
      <p:sp>
        <p:nvSpPr>
          <p:cNvPr id="18" name="Content Placeholder 17">
            <a:extLst>
              <a:ext uri="{FF2B5EF4-FFF2-40B4-BE49-F238E27FC236}">
                <a16:creationId xmlns:a16="http://schemas.microsoft.com/office/drawing/2014/main" id="{023286F2-85E7-42B7-A262-61C7FF472858}"/>
              </a:ext>
            </a:extLst>
          </p:cNvPr>
          <p:cNvSpPr>
            <a:spLocks noGrp="1"/>
          </p:cNvSpPr>
          <p:nvPr>
            <p:ph sz="quarter" idx="29"/>
          </p:nvPr>
        </p:nvSpPr>
        <p:spPr>
          <a:xfrm>
            <a:off x="7164022" y="2920298"/>
            <a:ext cx="4041007" cy="383222"/>
          </a:xfrm>
        </p:spPr>
        <p:txBody>
          <a:bodyPr/>
          <a:lstStyle/>
          <a:p>
            <a:pPr>
              <a:lnSpc>
                <a:spcPct val="100000"/>
              </a:lnSpc>
            </a:pPr>
            <a:r>
              <a:rPr lang="en-US" altLang="en-US" dirty="0"/>
              <a:t>for all </a:t>
            </a:r>
            <a:r>
              <a:rPr lang="en-US" altLang="en-US" i="1" dirty="0"/>
              <a:t>n</a:t>
            </a:r>
            <a:r>
              <a:rPr lang="en-US" altLang="en-US" dirty="0"/>
              <a:t>. Therefore the Taylor</a:t>
            </a:r>
            <a:endParaRPr lang="en-US" dirty="0"/>
          </a:p>
        </p:txBody>
      </p:sp>
      <p:sp>
        <p:nvSpPr>
          <p:cNvPr id="19" name="Content Placeholder 18">
            <a:extLst>
              <a:ext uri="{FF2B5EF4-FFF2-40B4-BE49-F238E27FC236}">
                <a16:creationId xmlns:a16="http://schemas.microsoft.com/office/drawing/2014/main" id="{3ACAC7D5-45B9-4C1D-B5E3-7B05B896821E}"/>
              </a:ext>
            </a:extLst>
          </p:cNvPr>
          <p:cNvSpPr>
            <a:spLocks noGrp="1"/>
          </p:cNvSpPr>
          <p:nvPr>
            <p:ph sz="quarter" idx="30"/>
          </p:nvPr>
        </p:nvSpPr>
        <p:spPr>
          <a:xfrm>
            <a:off x="736600" y="3389010"/>
            <a:ext cx="6578600" cy="387403"/>
          </a:xfrm>
        </p:spPr>
        <p:txBody>
          <a:bodyPr/>
          <a:lstStyle/>
          <a:p>
            <a:pPr>
              <a:lnSpc>
                <a:spcPct val="100000"/>
              </a:lnSpc>
            </a:pPr>
            <a:r>
              <a:rPr lang="en-US" altLang="en-US" dirty="0"/>
              <a:t>series for </a:t>
            </a:r>
            <a:r>
              <a:rPr lang="en-US" altLang="en-US" i="1" dirty="0"/>
              <a:t>f </a:t>
            </a:r>
            <a:r>
              <a:rPr lang="en-US" altLang="en-US" dirty="0"/>
              <a:t>at 0 (that is, the Maclaurin series) is</a:t>
            </a:r>
            <a:endParaRPr lang="en-US" dirty="0"/>
          </a:p>
        </p:txBody>
      </p:sp>
      <p:graphicFrame>
        <p:nvGraphicFramePr>
          <p:cNvPr id="30" name="Content Placeholder 26" descr="sum_(n=0)^(infinity)(f^(n)(0)/n!)(x)^n = sum_(n=0)^(infinity) ((x^n)∕factorial n) = 1 + (x∕factorial 1) + ((x^2)∕factorial 2) + ((x^3)/factorial 3) + …">
            <a:extLst>
              <a:ext uri="{FF2B5EF4-FFF2-40B4-BE49-F238E27FC236}">
                <a16:creationId xmlns:a16="http://schemas.microsoft.com/office/drawing/2014/main" id="{226A538F-30FF-4CD6-91BD-D77486C3734D}"/>
              </a:ext>
            </a:extLst>
          </p:cNvPr>
          <p:cNvGraphicFramePr>
            <a:graphicFrameLocks noGrp="1" noChangeAspect="1"/>
          </p:cNvGraphicFramePr>
          <p:nvPr>
            <p:ph sz="quarter" idx="31"/>
            <p:extLst>
              <p:ext uri="{D42A27DB-BD31-4B8C-83A1-F6EECF244321}">
                <p14:modId xmlns:p14="http://schemas.microsoft.com/office/powerpoint/2010/main" val="2879703831"/>
              </p:ext>
            </p:extLst>
          </p:nvPr>
        </p:nvGraphicFramePr>
        <p:xfrm>
          <a:off x="3771138" y="4106624"/>
          <a:ext cx="5064793" cy="879500"/>
        </p:xfrm>
        <a:graphic>
          <a:graphicData uri="http://schemas.openxmlformats.org/presentationml/2006/ole">
            <mc:AlternateContent xmlns:mc="http://schemas.openxmlformats.org/markup-compatibility/2006">
              <mc:Choice xmlns:v="urn:schemas-microsoft-com:vml" Requires="v">
                <p:oleObj name="Equation" r:id="rId6" imgW="4825800" imgH="838080" progId="Equation.DSMT4">
                  <p:embed/>
                </p:oleObj>
              </mc:Choice>
              <mc:Fallback>
                <p:oleObj name="Equation" r:id="rId6" imgW="4825800" imgH="838080" progId="Equation.DSMT4">
                  <p:embed/>
                  <p:pic>
                    <p:nvPicPr>
                      <p:cNvPr id="27" name="Content Placeholder 26">
                        <a:extLst>
                          <a:ext uri="{FF2B5EF4-FFF2-40B4-BE49-F238E27FC236}">
                            <a16:creationId xmlns:a16="http://schemas.microsoft.com/office/drawing/2014/main" id="{F1FBCC80-23CC-478B-BEB6-106CC51168F0}"/>
                          </a:ext>
                        </a:extLst>
                      </p:cNvPr>
                      <p:cNvPicPr/>
                      <p:nvPr/>
                    </p:nvPicPr>
                    <p:blipFill>
                      <a:blip r:embed="rId7"/>
                      <a:stretch>
                        <a:fillRect/>
                      </a:stretch>
                    </p:blipFill>
                    <p:spPr>
                      <a:xfrm>
                        <a:off x="3771138" y="4106624"/>
                        <a:ext cx="5064793" cy="879500"/>
                      </a:xfrm>
                      <a:prstGeom prst="rect">
                        <a:avLst/>
                      </a:prstGeom>
                    </p:spPr>
                  </p:pic>
                </p:oleObj>
              </mc:Fallback>
            </mc:AlternateContent>
          </a:graphicData>
        </a:graphic>
      </p:graphicFrame>
    </p:spTree>
    <p:extLst>
      <p:ext uri="{BB962C8B-B14F-4D97-AF65-F5344CB8AC3E}">
        <p14:creationId xmlns:p14="http://schemas.microsoft.com/office/powerpoint/2010/main" val="3702916831"/>
      </p:ext>
    </p:extLst>
  </p:cSld>
  <p:clrMapOvr>
    <a:masterClrMapping/>
  </p:clrMapOvr>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60B298-C6B1-4CA0-A44C-8B6FAB39D879}">
  <ds:schemaRefs>
    <ds:schemaRef ds:uri="http://purl.org/dc/terms/"/>
    <ds:schemaRef ds:uri="http://www.w3.org/XML/1998/namespace"/>
    <ds:schemaRef ds:uri="http://purl.org/dc/dcmitype/"/>
    <ds:schemaRef ds:uri="http://schemas.microsoft.com/office/2006/metadata/properties"/>
    <ds:schemaRef ds:uri="a4d2ff27-a226-42e2-a79e-c1ae662d212e"/>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a3520c62-91d1-4715-93cb-6b6cc6733a1f"/>
    <ds:schemaRef ds:uri="f856fc18-c0f7-462c-a53d-fc2610d0c4c8"/>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4.xml><?xml version="1.0" encoding="utf-8"?>
<ds:datastoreItem xmlns:ds="http://schemas.openxmlformats.org/officeDocument/2006/customXml" ds:itemID="{1FBD255F-1AB4-4B7F-97CA-248D24762D4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5157</TotalTime>
  <Words>1239</Words>
  <Application>Microsoft Office PowerPoint</Application>
  <PresentationFormat>와이드스크린</PresentationFormat>
  <Paragraphs>113</Paragraphs>
  <Slides>28</Slides>
  <Notes>0</Notes>
  <HiddenSlides>0</HiddenSlides>
  <MMClips>0</MMClips>
  <ScaleCrop>false</ScaleCrop>
  <HeadingPairs>
    <vt:vector size="8" baseType="variant">
      <vt:variant>
        <vt:lpstr>사용한 글꼴</vt:lpstr>
      </vt:variant>
      <vt:variant>
        <vt:i4>7</vt:i4>
      </vt:variant>
      <vt:variant>
        <vt:lpstr>테마</vt:lpstr>
      </vt:variant>
      <vt:variant>
        <vt:i4>1</vt:i4>
      </vt:variant>
      <vt:variant>
        <vt:lpstr>포함된 OLE 서버</vt:lpstr>
      </vt:variant>
      <vt:variant>
        <vt:i4>1</vt:i4>
      </vt:variant>
      <vt:variant>
        <vt:lpstr>슬라이드 제목</vt:lpstr>
      </vt:variant>
      <vt:variant>
        <vt:i4>28</vt:i4>
      </vt:variant>
    </vt:vector>
  </HeadingPairs>
  <TitlesOfParts>
    <vt:vector size="37" baseType="lpstr">
      <vt:lpstr>LucidaGrande</vt:lpstr>
      <vt:lpstr>Summer Font</vt:lpstr>
      <vt:lpstr>Arial</vt:lpstr>
      <vt:lpstr>Arial</vt:lpstr>
      <vt:lpstr>Calibri</vt:lpstr>
      <vt:lpstr>Helvetica</vt:lpstr>
      <vt:lpstr>Open Sans</vt:lpstr>
      <vt:lpstr>1_Office Theme</vt:lpstr>
      <vt:lpstr>Equation</vt:lpstr>
      <vt:lpstr>보충</vt:lpstr>
      <vt:lpstr>Definitions of Taylor Series and Maclaurin Series</vt:lpstr>
      <vt:lpstr>Definitions of Taylor Series and Maclaurin Series (1 of 6)</vt:lpstr>
      <vt:lpstr>Definitions of Taylor Series and Maclaurin Series (2 of 6)</vt:lpstr>
      <vt:lpstr>Definitions of Taylor Series and Maclaurin Series (3 of 6)</vt:lpstr>
      <vt:lpstr>Definitions of Taylor Series and Maclaurin Series (4 of 6)</vt:lpstr>
      <vt:lpstr>Definitions of Taylor Series and Maclaurin Series (5 of 6)</vt:lpstr>
      <vt:lpstr>Definitions of Taylor Series and Maclaurin Series (6 of 6)</vt:lpstr>
      <vt:lpstr>Example 2</vt:lpstr>
      <vt:lpstr>Example 2 – Solution</vt:lpstr>
      <vt:lpstr>When Is a Function Represented by Its Taylor Series?</vt:lpstr>
      <vt:lpstr>When Is a Function Represented by Its Taylor Series? (1 of 12)</vt:lpstr>
      <vt:lpstr>When Is a Function Represented by Its Taylor Series? (2 of 12)</vt:lpstr>
      <vt:lpstr>When Is a Function Represented by Its Taylor Series? (3 of 12)</vt:lpstr>
      <vt:lpstr>When Is a Function Represented by Its Taylor Series? (4 of 12)</vt:lpstr>
      <vt:lpstr>When Is a Function Represented by Its Taylor Series? (5 of 12)</vt:lpstr>
      <vt:lpstr>When Is a Function Represented by Its Taylor Series? (6 of 12)</vt:lpstr>
      <vt:lpstr>When Is a Function Represented by Its Taylor Series? (7 of 12)</vt:lpstr>
      <vt:lpstr>Taylor Series of Important Functions</vt:lpstr>
      <vt:lpstr>Taylor Series of Important Functions </vt:lpstr>
      <vt:lpstr>New Taylor Series from Old</vt:lpstr>
      <vt:lpstr>New Taylor Series from Old (1 of 1)</vt:lpstr>
      <vt:lpstr>Example 10</vt:lpstr>
      <vt:lpstr>Multiplication and Division of Power Series</vt:lpstr>
      <vt:lpstr>Example 15</vt:lpstr>
      <vt:lpstr>Example 15 – Solution (1 of 3)</vt:lpstr>
      <vt:lpstr>Example 15 – Solution (2 of 3)</vt:lpstr>
      <vt:lpstr>Example 15 – Solution (3 of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김기택[ 강사 / 수학과 ]</cp:lastModifiedBy>
  <cp:revision>1465</cp:revision>
  <cp:lastPrinted>2016-10-03T15:29:39Z</cp:lastPrinted>
  <dcterms:created xsi:type="dcterms:W3CDTF">2017-12-08T21:17:47Z</dcterms:created>
  <dcterms:modified xsi:type="dcterms:W3CDTF">2023-04-18T05:46:50Z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