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0" r:id="rId3"/>
    <p:sldId id="22619" r:id="rId4"/>
    <p:sldId id="22749" r:id="rId5"/>
    <p:sldId id="22756" r:id="rId6"/>
    <p:sldId id="22772" r:id="rId7"/>
    <p:sldId id="22751" r:id="rId8"/>
    <p:sldId id="22752" r:id="rId9"/>
    <p:sldId id="22754" r:id="rId10"/>
    <p:sldId id="22860" r:id="rId11"/>
    <p:sldId id="22759" r:id="rId12"/>
    <p:sldId id="22761" r:id="rId13"/>
    <p:sldId id="22762" r:id="rId14"/>
    <p:sldId id="261" r:id="rId15"/>
    <p:sldId id="22763" r:id="rId16"/>
    <p:sldId id="22764" r:id="rId17"/>
    <p:sldId id="22765" r:id="rId18"/>
    <p:sldId id="22767" r:id="rId19"/>
    <p:sldId id="22769" r:id="rId20"/>
    <p:sldId id="22773" r:id="rId21"/>
    <p:sldId id="22771" r:id="rId22"/>
    <p:sldId id="22775" r:id="rId23"/>
    <p:sldId id="22779" r:id="rId24"/>
    <p:sldId id="22780" r:id="rId25"/>
    <p:sldId id="22781" r:id="rId26"/>
    <p:sldId id="22791" r:id="rId27"/>
    <p:sldId id="22784" r:id="rId28"/>
    <p:sldId id="22788" r:id="rId29"/>
    <p:sldId id="22790" r:id="rId30"/>
    <p:sldId id="22792" r:id="rId31"/>
    <p:sldId id="22795" r:id="rId32"/>
    <p:sldId id="22863" r:id="rId33"/>
    <p:sldId id="22796" r:id="rId34"/>
    <p:sldId id="22798" r:id="rId35"/>
    <p:sldId id="262" r:id="rId36"/>
    <p:sldId id="22801" r:id="rId37"/>
    <p:sldId id="22802" r:id="rId38"/>
    <p:sldId id="22803" r:id="rId39"/>
    <p:sldId id="22807" r:id="rId40"/>
    <p:sldId id="22811" r:id="rId41"/>
    <p:sldId id="22815" r:id="rId42"/>
    <p:sldId id="22821" r:id="rId43"/>
    <p:sldId id="22825" r:id="rId44"/>
    <p:sldId id="22831" r:id="rId45"/>
    <p:sldId id="22834" r:id="rId46"/>
    <p:sldId id="22836" r:id="rId47"/>
    <p:sldId id="22835" r:id="rId48"/>
    <p:sldId id="22837" r:id="rId49"/>
    <p:sldId id="22839" r:id="rId50"/>
    <p:sldId id="22824" r:id="rId51"/>
    <p:sldId id="22876" r:id="rId52"/>
    <p:sldId id="22843" r:id="rId53"/>
    <p:sldId id="22844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EB59C-3B43-4EAE-86E3-E8F3F361229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CA080-6F5B-4673-A07B-302395288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F147-2604-C6F1-592B-AAF907C29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연산자와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70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9B06D-2F98-2D6D-5AE9-A15AF904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비교</a:t>
            </a:r>
            <a:r>
              <a:rPr kumimoji="1" lang="ko-KR" altLang="en-US"/>
              <a:t> 연산자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B3D92-57BE-320F-15BF-2C1A9F64CCA6}"/>
              </a:ext>
            </a:extLst>
          </p:cNvPr>
          <p:cNvSpPr txBox="1"/>
          <p:nvPr/>
        </p:nvSpPr>
        <p:spPr>
          <a:xfrm>
            <a:off x="866243" y="1506022"/>
            <a:ext cx="50642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== </a:t>
            </a:r>
            <a:r>
              <a:rPr lang="ko-KR" altLang="en-US" sz="1600" b="1" dirty="0"/>
              <a:t>연산자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!=</a:t>
            </a:r>
            <a:r>
              <a:rPr lang="ko-KR" altLang="en-US" sz="1600" b="1" dirty="0"/>
              <a:t> 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피연산자의 자료형을 자동으로 변환해서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701F1-EB23-C8E7-C4DF-E63DB7A643AF}"/>
              </a:ext>
            </a:extLst>
          </p:cNvPr>
          <p:cNvSpPr txBox="1"/>
          <p:nvPr/>
        </p:nvSpPr>
        <p:spPr>
          <a:xfrm>
            <a:off x="866243" y="3705712"/>
            <a:ext cx="50642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=== </a:t>
            </a:r>
            <a:r>
              <a:rPr lang="ko-KR" altLang="en-US" sz="1600" b="1" dirty="0"/>
              <a:t>연산자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!==</a:t>
            </a:r>
            <a:r>
              <a:rPr lang="ko-KR" altLang="en-US" sz="1600" b="1" dirty="0"/>
              <a:t> 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피연산자의 자료형까지 정확하게 맞는지 비교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334B3-EA20-D84E-2D18-6A396C98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72" y="2411156"/>
            <a:ext cx="2708587" cy="878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06AF36-A964-D654-C372-059951F5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03" y="4705616"/>
            <a:ext cx="2707553" cy="8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1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9B06D-2F98-2D6D-5AE9-A15AF904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비교</a:t>
            </a:r>
            <a:r>
              <a:rPr kumimoji="1" lang="ko-KR" altLang="en-US"/>
              <a:t> 연산자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C42F2-73B7-BA99-4EFC-A43C3CDD0F49}"/>
              </a:ext>
            </a:extLst>
          </p:cNvPr>
          <p:cNvSpPr txBox="1"/>
          <p:nvPr/>
        </p:nvSpPr>
        <p:spPr>
          <a:xfrm>
            <a:off x="698863" y="1333636"/>
            <a:ext cx="51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문자열의</a:t>
            </a:r>
            <a:r>
              <a:rPr kumimoji="1" lang="ko-KR" altLang="en-US" sz="2000" b="1"/>
              <a:t> 비교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33B39-EA1A-F478-BA0E-C8787EC12A6A}"/>
              </a:ext>
            </a:extLst>
          </p:cNvPr>
          <p:cNvSpPr txBox="1"/>
          <p:nvPr/>
        </p:nvSpPr>
        <p:spPr>
          <a:xfrm>
            <a:off x="821735" y="1981633"/>
            <a:ext cx="920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ffectLst/>
                <a:latin typeface="Typo_SSiMyungJo_120"/>
              </a:rPr>
              <a:t>피연산자가 문자열이라면 문자열에 있는 문자들의 </a:t>
            </a:r>
            <a:r>
              <a:rPr lang="ko-KR" altLang="en-US" sz="1800" b="1" dirty="0">
                <a:effectLst/>
                <a:latin typeface="Typo_SSiMyungJo_120"/>
              </a:rPr>
              <a:t>아스키</a:t>
            </a:r>
            <a:r>
              <a:rPr lang="en" altLang="ko-Kore-KR" sz="1100" b="1" dirty="0">
                <a:solidFill>
                  <a:srgbClr val="333333"/>
                </a:solidFill>
                <a:effectLst/>
                <a:latin typeface="Typo_SSiMyungJo_120"/>
              </a:rPr>
              <a:t>ASCII</a:t>
            </a:r>
            <a:r>
              <a:rPr lang="ko-KR" altLang="en-US" sz="1800" b="1" dirty="0">
                <a:effectLst/>
                <a:latin typeface="Typo_SSiMyungJo_120"/>
              </a:rPr>
              <a:t>값</a:t>
            </a:r>
            <a:r>
              <a:rPr lang="ko-KR" altLang="en-US" sz="1800" dirty="0">
                <a:effectLst/>
                <a:latin typeface="Typo_SSiMyungJo_120"/>
              </a:rPr>
              <a:t>을 비교해서 결정한다</a:t>
            </a:r>
            <a:r>
              <a:rPr lang="en-US" altLang="ko-KR" sz="1800" dirty="0">
                <a:effectLst/>
                <a:latin typeface="Typo_SSiMyungJo_12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E508F-6793-324D-EDF4-44BA4074C2BC}"/>
              </a:ext>
            </a:extLst>
          </p:cNvPr>
          <p:cNvSpPr txBox="1"/>
          <p:nvPr/>
        </p:nvSpPr>
        <p:spPr>
          <a:xfrm>
            <a:off x="821735" y="2552223"/>
            <a:ext cx="96612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대략적인 </a:t>
            </a:r>
            <a:r>
              <a:rPr lang="ko-KR" altLang="en-US" sz="1600" dirty="0" err="1">
                <a:solidFill>
                  <a:schemeClr val="accent1"/>
                </a:solidFill>
              </a:rPr>
              <a:t>아스키값</a:t>
            </a:r>
            <a:r>
              <a:rPr lang="ko-KR" altLang="en-US" sz="1600" dirty="0">
                <a:solidFill>
                  <a:schemeClr val="accent1"/>
                </a:solidFill>
              </a:rPr>
              <a:t> 순서 </a:t>
            </a:r>
            <a:r>
              <a:rPr lang="en-US" altLang="ko-KR" sz="1600" dirty="0">
                <a:solidFill>
                  <a:schemeClr val="accent1"/>
                </a:solidFill>
              </a:rPr>
              <a:t>: </a:t>
            </a:r>
            <a:r>
              <a:rPr kumimoji="1" lang="ko-Kore-KR" altLang="en-US" sz="1600" dirty="0">
                <a:solidFill>
                  <a:srgbClr val="0070C0"/>
                </a:solidFill>
              </a:rPr>
              <a:t>제어</a:t>
            </a:r>
            <a:r>
              <a:rPr kumimoji="1" lang="ko-KR" altLang="en-US" sz="1600">
                <a:solidFill>
                  <a:srgbClr val="0070C0"/>
                </a:solidFill>
              </a:rPr>
              <a:t> 문자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특수 기호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숫자 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 영대문자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70C0"/>
                </a:solidFill>
              </a:rPr>
              <a:t>영소문자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endParaRPr kumimoji="1" lang="ko-Kore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5628B-7553-9842-7422-832473736E63}"/>
              </a:ext>
            </a:extLst>
          </p:cNvPr>
          <p:cNvSpPr txBox="1"/>
          <p:nvPr/>
        </p:nvSpPr>
        <p:spPr>
          <a:xfrm>
            <a:off x="4171406" y="783853"/>
            <a:ext cx="752420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컴퓨터에서 문자를 숫자에 일대일로 대응한 값을 가리킨다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1"/>
                </a:solidFill>
              </a:rPr>
              <a:t>아스키값을</a:t>
            </a:r>
            <a:r>
              <a:rPr lang="ko-KR" altLang="en-US" sz="1400" dirty="0">
                <a:solidFill>
                  <a:schemeClr val="accent1"/>
                </a:solidFill>
              </a:rPr>
              <a:t> 정리한 표를 ‘아스키 코드 </a:t>
            </a:r>
            <a:r>
              <a:rPr lang="ko-KR" altLang="en-US" sz="1400" dirty="0" err="1">
                <a:solidFill>
                  <a:schemeClr val="accent1"/>
                </a:solidFill>
              </a:rPr>
              <a:t>테이블’이라고</a:t>
            </a:r>
            <a:r>
              <a:rPr lang="ko-KR" altLang="en-US" sz="1400" dirty="0">
                <a:solidFill>
                  <a:schemeClr val="accent1"/>
                </a:solidFill>
              </a:rPr>
              <a:t> 하며 인터넷에서 검색할 수 있다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B9C89E-93C6-3D73-3165-F0997AC0F890}"/>
              </a:ext>
            </a:extLst>
          </p:cNvPr>
          <p:cNvSpPr/>
          <p:nvPr/>
        </p:nvSpPr>
        <p:spPr>
          <a:xfrm>
            <a:off x="5913120" y="1904226"/>
            <a:ext cx="1271451" cy="4467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7D191D9-6E94-0A04-9FBE-8CA94A9CAE5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7029516" y="1000234"/>
            <a:ext cx="423323" cy="1384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D93DDB-4251-B413-16E7-DA5D8CBAFA6C}"/>
              </a:ext>
            </a:extLst>
          </p:cNvPr>
          <p:cNvSpPr txBox="1"/>
          <p:nvPr/>
        </p:nvSpPr>
        <p:spPr>
          <a:xfrm>
            <a:off x="882695" y="3429000"/>
            <a:ext cx="920400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“A” &gt; “B”      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 (“B”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아스키값이 더 크므로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“A” &lt;  “a”   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 (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영소문자의 아스키값이 숫자보다 크므로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A3A3F-A3DF-5A94-3F96-F206AFCFD511}"/>
              </a:ext>
            </a:extLst>
          </p:cNvPr>
          <p:cNvSpPr txBox="1"/>
          <p:nvPr/>
        </p:nvSpPr>
        <p:spPr>
          <a:xfrm>
            <a:off x="882695" y="4624936"/>
            <a:ext cx="844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Typo_SSiMyungJo_120"/>
              </a:rPr>
              <a:t>글자가 여러 개인 문자열을 비교할 경우 맨 앞의 문자부터 하나씩 비교한다</a:t>
            </a:r>
            <a:r>
              <a:rPr lang="en-US" altLang="ko-KR" sz="1600" dirty="0">
                <a:effectLst/>
                <a:latin typeface="Typo_SSiMyungJo_120"/>
              </a:rPr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425FE-4EC8-EAF7-BAF8-07FD4B808AAF}"/>
              </a:ext>
            </a:extLst>
          </p:cNvPr>
          <p:cNvSpPr txBox="1"/>
          <p:nvPr/>
        </p:nvSpPr>
        <p:spPr>
          <a:xfrm>
            <a:off x="901745" y="5185810"/>
            <a:ext cx="950118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"Java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cript" &lt; "Java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cript”   </a:t>
            </a:r>
            <a:r>
              <a:rPr lang="en" altLang="ko-Kore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ore-KR" sz="1600">
                <a:solidFill>
                  <a:srgbClr val="7F7F7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</a:t>
            </a:r>
            <a:r>
              <a:rPr lang="en" altLang="ko-Kore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 (</a:t>
            </a:r>
            <a:r>
              <a:rPr lang="ko-KR" altLang="en-US" sz="1600">
                <a:solidFill>
                  <a:srgbClr val="7F7F7F"/>
                </a:solidFill>
                <a:effectLst/>
                <a:latin typeface="Typo_SSiGothic_120"/>
              </a:rPr>
              <a:t>소문자 아스키값 </a:t>
            </a:r>
            <a:r>
              <a:rPr lang="en-US" altLang="ko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600">
                <a:solidFill>
                  <a:srgbClr val="7F7F7F"/>
                </a:solidFill>
                <a:effectLst/>
                <a:latin typeface="Typo_SSiGothic_120"/>
              </a:rPr>
              <a:t>대문자 아스키값</a:t>
            </a:r>
            <a:r>
              <a:rPr lang="en-US" altLang="ko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420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266C-7799-0193-0688-E659675D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논리 연산자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00F6F-E97C-3C36-DA1E-FA8B32DFDB61}"/>
              </a:ext>
            </a:extLst>
          </p:cNvPr>
          <p:cNvSpPr txBox="1"/>
          <p:nvPr/>
        </p:nvSpPr>
        <p:spPr>
          <a:xfrm>
            <a:off x="710701" y="1471889"/>
            <a:ext cx="9021127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effectLst/>
                <a:latin typeface="Typo_SSiMyungJo_120"/>
              </a:rPr>
              <a:t>불리언</a:t>
            </a:r>
            <a:r>
              <a:rPr lang="en" altLang="ko-Kore-KR" sz="1100" dirty="0">
                <a:solidFill>
                  <a:srgbClr val="333333"/>
                </a:solidFill>
                <a:effectLst/>
                <a:latin typeface="Typo_SSiMyungJo_120"/>
              </a:rPr>
              <a:t>boolean </a:t>
            </a:r>
            <a:r>
              <a:rPr lang="ko-KR" altLang="en-US" sz="1800" dirty="0">
                <a:effectLst/>
                <a:latin typeface="Typo_SSiMyungJo_120"/>
              </a:rPr>
              <a:t>연산자라고도 하며 </a:t>
            </a:r>
            <a:r>
              <a:rPr lang="en" altLang="ko-Kore-KR" sz="1800" dirty="0">
                <a:effectLst/>
                <a:latin typeface="Typo_SSiMyungJo_120"/>
              </a:rPr>
              <a:t>true, false</a:t>
            </a:r>
            <a:r>
              <a:rPr lang="ko-KR" altLang="en-US" sz="1800" dirty="0" err="1">
                <a:effectLst/>
                <a:latin typeface="Typo_SSiMyungJo_120"/>
              </a:rPr>
              <a:t>를</a:t>
            </a:r>
            <a:r>
              <a:rPr lang="ko-KR" altLang="en-US" sz="1800" dirty="0">
                <a:effectLst/>
                <a:latin typeface="Typo_SSiMyungJo_120"/>
              </a:rPr>
              <a:t> 처리하는 연산자</a:t>
            </a:r>
            <a:endParaRPr lang="en-US" altLang="ko-KR" sz="1800" dirty="0">
              <a:effectLst/>
              <a:latin typeface="Typo_SSiMyungJo_12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ypo_SSiMyungJo_120"/>
              </a:rPr>
              <a:t>프로그램에서 조건을 처리할 때 사용하는 연산자</a:t>
            </a:r>
            <a:endParaRPr lang="en-US" altLang="ko-KR" dirty="0">
              <a:latin typeface="Typo_SSiMyungJo_12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ypo_SSiMyungJo_120"/>
              </a:rPr>
              <a:t>조건문을 공부할 때 자세히 다룰 예정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3473F8-7C6C-A631-816B-5A9460F8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9" y="2983090"/>
            <a:ext cx="7696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95468-E3C5-9F0B-389B-81533D22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연산자</a:t>
            </a:r>
            <a:r>
              <a:rPr kumimoji="1" lang="ko-KR" altLang="en-US"/>
              <a:t> 우선 순위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265AC0-E307-CA06-B202-414B2BC1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97440" cy="1081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0CC866-12C5-1F6C-BBEE-195D303A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2857067"/>
            <a:ext cx="7778483" cy="28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CD41-9E56-6368-9AFC-5C5E1B02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229879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5018B-1990-61CE-B410-01650120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if</a:t>
            </a:r>
            <a:r>
              <a:rPr kumimoji="1" lang="ko-KR" altLang="en-US" dirty="0"/>
              <a:t>문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915BE-673E-4E97-9F5E-4F7D51DBC572}"/>
              </a:ext>
            </a:extLst>
          </p:cNvPr>
          <p:cNvSpPr txBox="1"/>
          <p:nvPr/>
        </p:nvSpPr>
        <p:spPr>
          <a:xfrm>
            <a:off x="724989" y="1331444"/>
            <a:ext cx="546680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괄호 안의 조건이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이면 </a:t>
            </a:r>
            <a:r>
              <a:rPr kumimoji="1" lang="en-US" altLang="ko-KR" sz="1600" dirty="0"/>
              <a:t>{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}</a:t>
            </a:r>
            <a:r>
              <a:rPr kumimoji="1" lang="ko-KR" altLang="en-US" sz="1600" dirty="0"/>
              <a:t> 사이의 명령을 처리하고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false</a:t>
            </a:r>
            <a:r>
              <a:rPr kumimoji="1" lang="ko-KR" altLang="en-US" sz="1600" dirty="0"/>
              <a:t> 이면 </a:t>
            </a:r>
            <a:r>
              <a:rPr kumimoji="1" lang="en-US" altLang="ko-KR" sz="1600" dirty="0"/>
              <a:t>{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}</a:t>
            </a:r>
            <a:r>
              <a:rPr kumimoji="1" lang="ko-KR" altLang="en-US" sz="1600" dirty="0"/>
              <a:t> 안의 명령 무시하고 다음 명령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8C554-45D0-E943-DCD0-21B135DD8123}"/>
              </a:ext>
            </a:extLst>
          </p:cNvPr>
          <p:cNvSpPr txBox="1"/>
          <p:nvPr/>
        </p:nvSpPr>
        <p:spPr>
          <a:xfrm>
            <a:off x="724989" y="2713964"/>
            <a:ext cx="4108268" cy="133773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 dirty="0">
                <a:effectLst/>
                <a:latin typeface="Typo_SSiGothic_140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조건이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 때 실행할 명령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8595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9A219E-01C6-DBF0-D003-067A209A3D9C}"/>
              </a:ext>
            </a:extLst>
          </p:cNvPr>
          <p:cNvSpPr txBox="1"/>
          <p:nvPr/>
        </p:nvSpPr>
        <p:spPr>
          <a:xfrm>
            <a:off x="571500" y="411480"/>
            <a:ext cx="526923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b="1">
                <a:solidFill>
                  <a:srgbClr val="C00000"/>
                </a:solidFill>
              </a:rPr>
              <a:t>[</a:t>
            </a:r>
            <a:r>
              <a:rPr kumimoji="1" lang="ko-KR" altLang="en-US" sz="2000" b="1">
                <a:solidFill>
                  <a:srgbClr val="C00000"/>
                </a:solidFill>
              </a:rPr>
              <a:t>실습</a:t>
            </a:r>
            <a:r>
              <a:rPr kumimoji="1" lang="en-US" altLang="ko-KR" sz="2000" b="1">
                <a:solidFill>
                  <a:srgbClr val="C00000"/>
                </a:solidFill>
              </a:rPr>
              <a:t>]</a:t>
            </a:r>
            <a:r>
              <a:rPr kumimoji="1" lang="ko-KR" altLang="en-US" sz="2000" b="1">
                <a:solidFill>
                  <a:srgbClr val="C00000"/>
                </a:solidFill>
              </a:rPr>
              <a:t> </a:t>
            </a:r>
            <a:r>
              <a:rPr kumimoji="1" lang="en-US" altLang="ko-KR" sz="2000"/>
              <a:t>if</a:t>
            </a:r>
            <a:r>
              <a:rPr kumimoji="1" lang="ko-KR" altLang="en-US" sz="2000"/>
              <a:t>문 연습하기</a:t>
            </a:r>
            <a:endParaRPr kumimoji="1" lang="ko-Kore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6C583-E414-5575-113D-F6801241EB60}"/>
              </a:ext>
            </a:extLst>
          </p:cNvPr>
          <p:cNvSpPr txBox="1"/>
          <p:nvPr/>
        </p:nvSpPr>
        <p:spPr>
          <a:xfrm>
            <a:off x="571500" y="960120"/>
            <a:ext cx="63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17\</a:t>
            </a:r>
            <a:r>
              <a:rPr kumimoji="1" lang="en-US" altLang="ko-KR" dirty="0"/>
              <a:t>age-1.html</a:t>
            </a:r>
            <a:r>
              <a:rPr kumimoji="1" lang="ko-KR" altLang="en-US" dirty="0"/>
              <a:t> 문서에서 연습합니다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571500" y="1611630"/>
            <a:ext cx="864108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age</a:t>
            </a:r>
            <a:r>
              <a:rPr kumimoji="1" lang="en-US" altLang="ko-KR"/>
              <a:t>-1</a:t>
            </a:r>
            <a:r>
              <a:rPr kumimoji="1" lang="en-US" altLang="ko-Kore-KR"/>
              <a:t>.html</a:t>
            </a:r>
            <a:r>
              <a:rPr kumimoji="1" lang="ko-KR" altLang="en-US"/>
              <a:t>의 소스는 앞에서 공부했던 나이 계산 소스입니다</a:t>
            </a:r>
            <a:r>
              <a:rPr kumimoji="1" lang="en-US" altLang="ko-KR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571500" y="2400196"/>
            <a:ext cx="9272588" cy="33738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currentYear = 2022;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birthYear;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age;</a:t>
            </a:r>
          </a:p>
          <a:p>
            <a:pPr>
              <a:lnSpc>
                <a:spcPct val="150000"/>
              </a:lnSpc>
            </a:pPr>
            <a:b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birthYear = parseInt(prompt("</a:t>
            </a: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태어난 연도를 입력하세요</a:t>
            </a:r>
            <a:r>
              <a:rPr lang="en-US" altLang="ko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YYYY)", ""));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 = currentYear - birthYear + 1; </a:t>
            </a:r>
          </a:p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8640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693420" y="749482"/>
            <a:ext cx="864108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나이가 </a:t>
            </a:r>
            <a:r>
              <a:rPr kumimoji="1" lang="en-US" altLang="ko-KR" sz="1600" dirty="0"/>
              <a:t>20</a:t>
            </a:r>
            <a:r>
              <a:rPr kumimoji="1" lang="ko-KR" altLang="en-US" sz="1600" dirty="0"/>
              <a:t> 미만이면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미성년입니다</a:t>
            </a:r>
            <a:r>
              <a:rPr kumimoji="1" lang="en-US" altLang="ko-KR" sz="1600" dirty="0"/>
              <a:t>.’</a:t>
            </a:r>
            <a:r>
              <a:rPr kumimoji="1" lang="ko-KR" altLang="en-US" sz="1600" dirty="0"/>
              <a:t>라고 표시한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현재 나이를 표시하고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20</a:t>
            </a:r>
            <a:r>
              <a:rPr kumimoji="1" lang="ko-KR" altLang="en-US" sz="1600" dirty="0"/>
              <a:t> 이상이면 그냥 현재 나이만 표시하기</a:t>
            </a:r>
            <a:endParaRPr kumimoji="1"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693420" y="1880947"/>
            <a:ext cx="7920990" cy="33738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 = currentYear - birthYear + 1;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(age &lt; 20) {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성인이 아닙니다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alert(`${currentYear}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,${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age}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6279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90FEE-703D-6FB8-07C7-9037E52C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if … else </a:t>
            </a:r>
            <a:r>
              <a:rPr kumimoji="1" lang="ko-Kore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CB8DE-AF7A-AB6E-CA1B-9FC6199A03A1}"/>
              </a:ext>
            </a:extLst>
          </p:cNvPr>
          <p:cNvSpPr txBox="1"/>
          <p:nvPr/>
        </p:nvSpPr>
        <p:spPr>
          <a:xfrm>
            <a:off x="631885" y="1453174"/>
            <a:ext cx="9546907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Typo_SSiMyungJo_120"/>
              </a:rPr>
              <a:t>if </a:t>
            </a:r>
            <a:r>
              <a:rPr lang="ko-KR" altLang="en-US" sz="1600">
                <a:effectLst/>
                <a:latin typeface="Typo_SSiMyungJo_120"/>
              </a:rPr>
              <a:t>문은 결괏값이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일 때만 실행하므로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가 아닐 때 명령을 따로 수행할 수 없다</a:t>
            </a:r>
            <a:r>
              <a:rPr lang="en-US" altLang="ko-KR" sz="1600">
                <a:effectLst/>
                <a:latin typeface="Typo_SSiMyungJo_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Typo_SSiMyungJo_120"/>
              </a:rPr>
              <a:t>if~else </a:t>
            </a:r>
            <a:r>
              <a:rPr lang="ko-KR" altLang="en-US" sz="1600">
                <a:effectLst/>
                <a:latin typeface="Typo_SSiMyungJo_120"/>
              </a:rPr>
              <a:t>문은 </a:t>
            </a:r>
            <a:r>
              <a:rPr lang="en" altLang="ko-Kore-KR" sz="1600">
                <a:effectLst/>
                <a:latin typeface="Typo_SSiMyungJo_120"/>
              </a:rPr>
              <a:t>if </a:t>
            </a:r>
            <a:r>
              <a:rPr lang="ko-KR" altLang="en-US" sz="1600">
                <a:effectLst/>
                <a:latin typeface="Typo_SSiMyungJo_120"/>
              </a:rPr>
              <a:t>조건의 결괏값이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가 아닐 때 실행할 명령을 </a:t>
            </a:r>
            <a:r>
              <a:rPr lang="en" altLang="ko-Kore-KR" sz="1600">
                <a:effectLst/>
                <a:latin typeface="Typo_SSiMyungJo_120"/>
              </a:rPr>
              <a:t>else </a:t>
            </a:r>
            <a:r>
              <a:rPr lang="ko-KR" altLang="en-US" sz="1600">
                <a:effectLst/>
                <a:latin typeface="Typo_SSiMyungJo_120"/>
              </a:rPr>
              <a:t>문 다음에 추가한다</a:t>
            </a:r>
            <a:r>
              <a:rPr lang="en-US" altLang="ko-KR" sz="1600">
                <a:effectLst/>
                <a:latin typeface="Typo_SSiMyungJo_120"/>
              </a:rPr>
              <a:t>. 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B639A-91E4-BDEC-9AEF-840C5C2A4DB9}"/>
              </a:ext>
            </a:extLst>
          </p:cNvPr>
          <p:cNvSpPr txBox="1"/>
          <p:nvPr/>
        </p:nvSpPr>
        <p:spPr>
          <a:xfrm>
            <a:off x="768395" y="2695056"/>
            <a:ext cx="6097904" cy="243323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600">
                <a:effectLst/>
                <a:latin typeface="Typo_SSiGothic_140"/>
              </a:rPr>
              <a:t>조건</a:t>
            </a: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>
                <a:effectLst/>
                <a:latin typeface="Typo_SSiGothic_140"/>
              </a:rPr>
              <a:t>조건 결괏값이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600">
                <a:effectLst/>
                <a:latin typeface="Typo_SSiGothic_140"/>
              </a:rPr>
              <a:t>일 때 실행할 명령 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>
                <a:effectLst/>
                <a:latin typeface="Typo_SSiGothic_140"/>
              </a:rPr>
              <a:t>조건 결괏값이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 sz="1600">
                <a:effectLst/>
                <a:latin typeface="Typo_SSiGothic_140"/>
              </a:rPr>
              <a:t>일 때 실행할 명령 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7739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571500" y="784316"/>
            <a:ext cx="864108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예</a:t>
            </a:r>
            <a:r>
              <a:rPr kumimoji="1" lang="en-US" altLang="ko-KR" dirty="0"/>
              <a:t>) if</a:t>
            </a:r>
            <a:r>
              <a:rPr kumimoji="1" lang="ko-KR" altLang="en-US" dirty="0"/>
              <a:t>문 다음에 </a:t>
            </a:r>
            <a:r>
              <a:rPr kumimoji="1" lang="en-US" altLang="ko-KR" dirty="0"/>
              <a:t>else </a:t>
            </a:r>
            <a:r>
              <a:rPr kumimoji="1" lang="ko-KR" altLang="en-US" dirty="0"/>
              <a:t>문을 사용해서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 이상이면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성인입니다</a:t>
            </a:r>
            <a:r>
              <a:rPr kumimoji="1" lang="en-US" altLang="ko-KR" dirty="0"/>
              <a:t>.’</a:t>
            </a:r>
            <a:r>
              <a:rPr kumimoji="1" lang="ko-KR" altLang="en-US" dirty="0"/>
              <a:t>라고 표시하기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571500" y="1659968"/>
            <a:ext cx="9272588" cy="34661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if (age &lt; 20)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성인이 아닙니다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alert(“</a:t>
            </a: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성인입니다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.”);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alert(`${currentYear}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,${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age}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962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8AFD-2230-06C8-3BDB-1DE41583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121223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ADB1F-C4A3-6723-75E3-7ABB2577F19C}"/>
              </a:ext>
            </a:extLst>
          </p:cNvPr>
          <p:cNvSpPr/>
          <p:nvPr/>
        </p:nvSpPr>
        <p:spPr>
          <a:xfrm>
            <a:off x="1843494" y="2032886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B6A98E-1129-63D7-710A-CACD7F6ACBF9}"/>
              </a:ext>
            </a:extLst>
          </p:cNvPr>
          <p:cNvSpPr/>
          <p:nvPr/>
        </p:nvSpPr>
        <p:spPr>
          <a:xfrm>
            <a:off x="1797775" y="5543550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8C380AA-B198-242D-17ED-1988863190E5}"/>
              </a:ext>
            </a:extLst>
          </p:cNvPr>
          <p:cNvSpPr/>
          <p:nvPr/>
        </p:nvSpPr>
        <p:spPr>
          <a:xfrm>
            <a:off x="1477734" y="3060383"/>
            <a:ext cx="2411729" cy="76581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조건 체크 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5416E-4AB1-813F-BB98-D00329EFA4B2}"/>
              </a:ext>
            </a:extLst>
          </p:cNvPr>
          <p:cNvSpPr/>
          <p:nvPr/>
        </p:nvSpPr>
        <p:spPr>
          <a:xfrm>
            <a:off x="1569175" y="4410551"/>
            <a:ext cx="2045969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>
                <a:solidFill>
                  <a:schemeClr val="tx1"/>
                </a:solidFill>
              </a:rPr>
              <a:t>if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F1F39B-D5EF-26C0-6A2E-2A167C57CEA4}"/>
              </a:ext>
            </a:extLst>
          </p:cNvPr>
          <p:cNvCxnSpPr>
            <a:cxnSpLocks/>
          </p:cNvCxnSpPr>
          <p:nvPr/>
        </p:nvCxnSpPr>
        <p:spPr>
          <a:xfrm>
            <a:off x="2683598" y="2488883"/>
            <a:ext cx="0" cy="571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0C96C0-2D8A-7987-07C9-3DB90A359EDC}"/>
              </a:ext>
            </a:extLst>
          </p:cNvPr>
          <p:cNvCxnSpPr/>
          <p:nvPr/>
        </p:nvCxnSpPr>
        <p:spPr>
          <a:xfrm>
            <a:off x="2655021" y="3826193"/>
            <a:ext cx="0" cy="5843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3FEBDB10-73C8-BDFB-F7FC-E6C5639BEB06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3569425" y="3443288"/>
            <a:ext cx="320038" cy="2317432"/>
          </a:xfrm>
          <a:prstGeom prst="bentConnector3">
            <a:avLst>
              <a:gd name="adj1" fmla="val -18214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630485-2EC3-544B-F31D-33FEA4B5F136}"/>
              </a:ext>
            </a:extLst>
          </p:cNvPr>
          <p:cNvSpPr txBox="1"/>
          <p:nvPr/>
        </p:nvSpPr>
        <p:spPr>
          <a:xfrm>
            <a:off x="2074270" y="3902720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true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ED28A-0A6B-9360-C78D-6A484DCC3160}"/>
              </a:ext>
            </a:extLst>
          </p:cNvPr>
          <p:cNvSpPr txBox="1"/>
          <p:nvPr/>
        </p:nvSpPr>
        <p:spPr>
          <a:xfrm>
            <a:off x="3889463" y="3056841"/>
            <a:ext cx="74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false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D5496-253E-5619-2D7F-DA74A0F0BF53}"/>
              </a:ext>
            </a:extLst>
          </p:cNvPr>
          <p:cNvSpPr txBox="1"/>
          <p:nvPr/>
        </p:nvSpPr>
        <p:spPr>
          <a:xfrm>
            <a:off x="884602" y="331558"/>
            <a:ext cx="41262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if</a:t>
            </a:r>
            <a:r>
              <a:rPr kumimoji="1" lang="ko-Kore-KR" altLang="en-US" sz="1600" dirty="0"/>
              <a:t>문은</a:t>
            </a:r>
            <a:r>
              <a:rPr kumimoji="1" lang="ko-KR" altLang="en-US" sz="1600"/>
              <a:t> 조건을 체크한 후 조건에 맞을 경우에만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문 안에 있는 명령을 실행하고 바로 다음 명령으로 </a:t>
            </a:r>
            <a:r>
              <a:rPr kumimoji="1" lang="ko-KR" altLang="en-US" sz="1600" dirty="0" err="1"/>
              <a:t>넘어감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B979821-992F-885F-9C28-FDE2BB2299AC}"/>
              </a:ext>
            </a:extLst>
          </p:cNvPr>
          <p:cNvCxnSpPr/>
          <p:nvPr/>
        </p:nvCxnSpPr>
        <p:spPr>
          <a:xfrm>
            <a:off x="2655021" y="4959191"/>
            <a:ext cx="0" cy="5843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7E2AEF-8CF2-D9B1-62FA-5A6B1EEF7D31}"/>
              </a:ext>
            </a:extLst>
          </p:cNvPr>
          <p:cNvSpPr txBox="1"/>
          <p:nvPr/>
        </p:nvSpPr>
        <p:spPr>
          <a:xfrm>
            <a:off x="6729613" y="426928"/>
            <a:ext cx="41262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if…else</a:t>
            </a:r>
            <a:r>
              <a:rPr kumimoji="1" lang="ko-Kore-KR" altLang="en-US" sz="1600" dirty="0"/>
              <a:t>문은</a:t>
            </a:r>
            <a:r>
              <a:rPr kumimoji="1" lang="ko-KR" altLang="en-US" sz="1600"/>
              <a:t> 조건을 체크한 후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문의 명령이나 </a:t>
            </a:r>
            <a:r>
              <a:rPr kumimoji="1" lang="en-US" altLang="ko-KR" sz="1600" dirty="0"/>
              <a:t>else</a:t>
            </a:r>
            <a:r>
              <a:rPr kumimoji="1" lang="ko-KR" altLang="en-US" sz="1600" dirty="0"/>
              <a:t>문의 명령 중 하나를 실행한 </a:t>
            </a:r>
            <a:r>
              <a:rPr kumimoji="1" lang="ko-KR" altLang="en-US" sz="1600" dirty="0" err="1"/>
              <a:t>후에야</a:t>
            </a:r>
            <a:r>
              <a:rPr kumimoji="1" lang="ko-KR" altLang="en-US" sz="1600" dirty="0"/>
              <a:t> 다음 명령으로 </a:t>
            </a:r>
            <a:r>
              <a:rPr kumimoji="1" lang="ko-KR" altLang="en-US" sz="1600" dirty="0" err="1"/>
              <a:t>넘어감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D0A367-4806-2A4F-F7DE-7C0FDBF4200E}"/>
              </a:ext>
            </a:extLst>
          </p:cNvPr>
          <p:cNvSpPr/>
          <p:nvPr/>
        </p:nvSpPr>
        <p:spPr>
          <a:xfrm>
            <a:off x="7339894" y="1970991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FF8D5-BDE5-2FEB-68A9-616E71723691}"/>
              </a:ext>
            </a:extLst>
          </p:cNvPr>
          <p:cNvSpPr/>
          <p:nvPr/>
        </p:nvSpPr>
        <p:spPr>
          <a:xfrm>
            <a:off x="7289411" y="5757178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5C7F608-AE1F-A55B-A100-987C21527464}"/>
              </a:ext>
            </a:extLst>
          </p:cNvPr>
          <p:cNvSpPr/>
          <p:nvPr/>
        </p:nvSpPr>
        <p:spPr>
          <a:xfrm>
            <a:off x="6974134" y="3056841"/>
            <a:ext cx="2411729" cy="76581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조건 체크 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8C772B-2C2F-748A-BE0F-16A710A81B96}"/>
              </a:ext>
            </a:extLst>
          </p:cNvPr>
          <p:cNvSpPr/>
          <p:nvPr/>
        </p:nvSpPr>
        <p:spPr>
          <a:xfrm>
            <a:off x="5843992" y="4412010"/>
            <a:ext cx="1668781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>
                <a:solidFill>
                  <a:schemeClr val="tx1"/>
                </a:solidFill>
              </a:rPr>
              <a:t>if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2A22AE-0C71-5A9F-9441-8AD06ACA6BE8}"/>
              </a:ext>
            </a:extLst>
          </p:cNvPr>
          <p:cNvCxnSpPr>
            <a:stCxn id="7" idx="2"/>
          </p:cNvCxnSpPr>
          <p:nvPr/>
        </p:nvCxnSpPr>
        <p:spPr>
          <a:xfrm>
            <a:off x="8225719" y="2405331"/>
            <a:ext cx="0" cy="571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09E968-DD14-C8A8-56F1-62F0FB1801CC}"/>
              </a:ext>
            </a:extLst>
          </p:cNvPr>
          <p:cNvSpPr txBox="1"/>
          <p:nvPr/>
        </p:nvSpPr>
        <p:spPr>
          <a:xfrm>
            <a:off x="6591229" y="3056841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rgbClr val="C00000"/>
                </a:solidFill>
              </a:rPr>
              <a:t>true</a:t>
            </a:r>
            <a:endParaRPr kumimoji="1" lang="ko-Kore-KR" altLang="en-US" sz="160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EEF0-E09A-1735-45F8-81C0EF7613E9}"/>
              </a:ext>
            </a:extLst>
          </p:cNvPr>
          <p:cNvSpPr txBox="1"/>
          <p:nvPr/>
        </p:nvSpPr>
        <p:spPr>
          <a:xfrm>
            <a:off x="9198696" y="3030409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false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3B3B8B-D660-096B-EBCA-CC61DC3AC77C}"/>
              </a:ext>
            </a:extLst>
          </p:cNvPr>
          <p:cNvSpPr/>
          <p:nvPr/>
        </p:nvSpPr>
        <p:spPr>
          <a:xfrm>
            <a:off x="8814362" y="4407009"/>
            <a:ext cx="1668781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</a:rPr>
              <a:t>else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21" name="꺾인 연결선[E] 33">
            <a:extLst>
              <a:ext uri="{FF2B5EF4-FFF2-40B4-BE49-F238E27FC236}">
                <a16:creationId xmlns:a16="http://schemas.microsoft.com/office/drawing/2014/main" id="{FDB8EE00-9024-C7D3-6196-B216B514036A}"/>
              </a:ext>
            </a:extLst>
          </p:cNvPr>
          <p:cNvCxnSpPr>
            <a:cxnSpLocks/>
          </p:cNvCxnSpPr>
          <p:nvPr/>
        </p:nvCxnSpPr>
        <p:spPr>
          <a:xfrm rot="5400000">
            <a:off x="6372092" y="3736391"/>
            <a:ext cx="976908" cy="364328"/>
          </a:xfrm>
          <a:prstGeom prst="bentConnector3">
            <a:avLst>
              <a:gd name="adj1" fmla="val 2029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35">
            <a:extLst>
              <a:ext uri="{FF2B5EF4-FFF2-40B4-BE49-F238E27FC236}">
                <a16:creationId xmlns:a16="http://schemas.microsoft.com/office/drawing/2014/main" id="{9E0B233D-4CEC-DA03-6642-B840D301E640}"/>
              </a:ext>
            </a:extLst>
          </p:cNvPr>
          <p:cNvCxnSpPr>
            <a:stCxn id="10" idx="3"/>
          </p:cNvCxnSpPr>
          <p:nvPr/>
        </p:nvCxnSpPr>
        <p:spPr>
          <a:xfrm>
            <a:off x="9385863" y="3439746"/>
            <a:ext cx="374332" cy="96726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39">
            <a:extLst>
              <a:ext uri="{FF2B5EF4-FFF2-40B4-BE49-F238E27FC236}">
                <a16:creationId xmlns:a16="http://schemas.microsoft.com/office/drawing/2014/main" id="{8EFEF8CA-02FD-9343-2276-A393B0A398AA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028545" y="4610487"/>
            <a:ext cx="796528" cy="149685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42">
            <a:extLst>
              <a:ext uri="{FF2B5EF4-FFF2-40B4-BE49-F238E27FC236}">
                <a16:creationId xmlns:a16="http://schemas.microsoft.com/office/drawing/2014/main" id="{DF756241-17E8-E649-9495-FCD19F993064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rot="5400000">
            <a:off x="8511231" y="4619655"/>
            <a:ext cx="801529" cy="147351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8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E9A8-E5F7-DAEB-B3C2-1E051DCE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if … else </a:t>
            </a:r>
            <a:r>
              <a:rPr kumimoji="1" lang="ko-Kore-KR" altLang="en-US"/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5D8DA-11E3-6490-BEAE-55F9CA3B3A0C}"/>
              </a:ext>
            </a:extLst>
          </p:cNvPr>
          <p:cNvSpPr txBox="1"/>
          <p:nvPr/>
        </p:nvSpPr>
        <p:spPr>
          <a:xfrm>
            <a:off x="7058503" y="2236171"/>
            <a:ext cx="511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if … else</a:t>
            </a:r>
            <a:r>
              <a:rPr kumimoji="1" lang="ko-KR" altLang="en-US" sz="1600" dirty="0"/>
              <a:t> 문을 계속 연결해서 사용할 수도 있다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9FFAC-6034-122F-BB5A-8B6126FB1ADD}"/>
              </a:ext>
            </a:extLst>
          </p:cNvPr>
          <p:cNvSpPr txBox="1"/>
          <p:nvPr/>
        </p:nvSpPr>
        <p:spPr>
          <a:xfrm>
            <a:off x="740092" y="1980524"/>
            <a:ext cx="2414588" cy="21661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 dirty="0">
                <a:effectLst/>
                <a:latin typeface="Typo_SSiGothic_140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F15F-348A-FD52-D1FD-A6F7C3CD5AAF}"/>
              </a:ext>
            </a:extLst>
          </p:cNvPr>
          <p:cNvSpPr txBox="1"/>
          <p:nvPr/>
        </p:nvSpPr>
        <p:spPr>
          <a:xfrm>
            <a:off x="2031682" y="3828095"/>
            <a:ext cx="2414588" cy="2581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>
                <a:effectLst/>
                <a:latin typeface="Typo_SSiGothic_140"/>
              </a:rPr>
              <a:t>조건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effectLst/>
                <a:latin typeface="Typo_SSiGothic_140"/>
              </a:rPr>
              <a:t>…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effectLst/>
                <a:latin typeface="Typo_SSiGothic_140"/>
              </a:rPr>
              <a:t>…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A55EF-CA17-8AD9-8766-92861E875A71}"/>
              </a:ext>
            </a:extLst>
          </p:cNvPr>
          <p:cNvSpPr txBox="1"/>
          <p:nvPr/>
        </p:nvSpPr>
        <p:spPr>
          <a:xfrm>
            <a:off x="3474720" y="25747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둘다</a:t>
            </a:r>
            <a:r>
              <a:rPr kumimoji="1" lang="ko-KR" altLang="en-US"/>
              <a:t> 가능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52A8B8-66F6-CF9E-58B5-ABCAC1A911E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51810" y="2759391"/>
            <a:ext cx="422910" cy="40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D3AB7C-6A9D-B8D5-FFF9-58580050CFDD}"/>
              </a:ext>
            </a:extLst>
          </p:cNvPr>
          <p:cNvCxnSpPr/>
          <p:nvPr/>
        </p:nvCxnSpPr>
        <p:spPr>
          <a:xfrm flipH="1">
            <a:off x="3703320" y="3029905"/>
            <a:ext cx="194310" cy="10068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64B-594B-BB54-E126-EFB50F9DC3B3}"/>
              </a:ext>
            </a:extLst>
          </p:cNvPr>
          <p:cNvSpPr txBox="1"/>
          <p:nvPr/>
        </p:nvSpPr>
        <p:spPr>
          <a:xfrm>
            <a:off x="7365946" y="3029905"/>
            <a:ext cx="3342751" cy="2955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600" dirty="0">
                <a:effectLst/>
                <a:latin typeface="Typo_SSiGothic_140"/>
              </a:rPr>
              <a:t>조건</a:t>
            </a:r>
            <a:r>
              <a:rPr lang="en-US" altLang="ko-KR" sz="1600" dirty="0">
                <a:effectLst/>
                <a:latin typeface="Typo_SSiGothic_140"/>
              </a:rPr>
              <a:t>1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2)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27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1A66A3-96D7-CD51-D7B5-3D997F2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[</a:t>
            </a:r>
            <a:r>
              <a:rPr lang="ko-Kore-KR" altLang="en-US"/>
              <a:t>실습</a:t>
            </a:r>
            <a:r>
              <a:rPr lang="en-US" altLang="ko-Kore-KR"/>
              <a:t>]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의 배수 체크하기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855617" y="1931007"/>
            <a:ext cx="9521190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숫자 입력을 어떻게 할까</a:t>
            </a:r>
            <a:r>
              <a:rPr lang="en-US" altLang="ko-KR" sz="1600" dirty="0"/>
              <a:t>? – prompt() 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의 배수를 어떻게 체크할까</a:t>
            </a:r>
            <a:r>
              <a:rPr lang="en-US" altLang="ko-KR" sz="1600" dirty="0"/>
              <a:t>? – 3</a:t>
            </a:r>
            <a:r>
              <a:rPr lang="ko-KR" altLang="en-US" sz="1600" dirty="0"/>
              <a:t>으로 나누어 떨어지면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그외에는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 아님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if</a:t>
            </a:r>
            <a:r>
              <a:rPr lang="ko-KR" altLang="en-US" sz="1600" dirty="0"/>
              <a:t> </a:t>
            </a:r>
            <a:r>
              <a:rPr lang="en-US" altLang="ko-KR" sz="1600" dirty="0"/>
              <a:t>…</a:t>
            </a:r>
            <a:r>
              <a:rPr lang="ko-KR" altLang="en-US" sz="1600" dirty="0"/>
              <a:t> </a:t>
            </a:r>
            <a:r>
              <a:rPr lang="en-US" altLang="ko-KR" sz="1600" dirty="0"/>
              <a:t>else</a:t>
            </a:r>
            <a:r>
              <a:rPr lang="ko-KR" altLang="en-US" sz="1600" dirty="0"/>
              <a:t> 문을 사용해서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배수일 때와 아닐 때 할 일을 분리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결과는 어떻게 표시할까</a:t>
            </a:r>
            <a:r>
              <a:rPr lang="en-US" altLang="ko-KR" sz="1600" dirty="0"/>
              <a:t>? – alert()</a:t>
            </a:r>
            <a:r>
              <a:rPr lang="ko-KR" altLang="en-US" sz="1600" dirty="0"/>
              <a:t>문 </a:t>
            </a:r>
            <a:r>
              <a:rPr lang="en-US" altLang="ko-KR" sz="1600" dirty="0"/>
              <a:t>(</a:t>
            </a:r>
            <a:r>
              <a:rPr lang="ko-KR" altLang="en-US" sz="1600" dirty="0"/>
              <a:t>이외에 </a:t>
            </a:r>
            <a:r>
              <a:rPr lang="en-US" altLang="ko-KR" sz="1600" dirty="0" err="1"/>
              <a:t>document.write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/>
              <a:t>console.log()</a:t>
            </a:r>
            <a:r>
              <a:rPr lang="ko-KR" altLang="en-US" sz="1600" dirty="0"/>
              <a:t>도 가능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90710-B5DF-AC14-8B5B-7872712FDBCA}"/>
              </a:ext>
            </a:extLst>
          </p:cNvPr>
          <p:cNvSpPr txBox="1"/>
          <p:nvPr/>
        </p:nvSpPr>
        <p:spPr>
          <a:xfrm>
            <a:off x="855617" y="1526461"/>
            <a:ext cx="5701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[</a:t>
            </a:r>
            <a:r>
              <a:rPr kumimoji="1" lang="ko-KR" altLang="en-US" sz="1600" dirty="0"/>
              <a:t>미리 생각해 보기</a:t>
            </a:r>
            <a:r>
              <a:rPr kumimoji="1" lang="en-US" altLang="ko-KR" sz="1600" dirty="0"/>
              <a:t>]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E06F6-6AEF-C12D-BD53-97E406171317}"/>
              </a:ext>
            </a:extLst>
          </p:cNvPr>
          <p:cNvSpPr txBox="1"/>
          <p:nvPr/>
        </p:nvSpPr>
        <p:spPr>
          <a:xfrm>
            <a:off x="930303" y="4053267"/>
            <a:ext cx="9521190" cy="11544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1)</a:t>
            </a:r>
            <a:r>
              <a:rPr kumimoji="1" lang="ko-KR" altLang="en-US" sz="1600" dirty="0"/>
              <a:t> 프롬프트 문을 사용해 숫자를 입력 받는다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혹시 사용자가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클릭하는 경우도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누르지 않았을 때만 실행하자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3)</a:t>
            </a:r>
            <a:r>
              <a:rPr kumimoji="1" lang="ko-KR" altLang="en-US" sz="1600" dirty="0"/>
              <a:t> 숫자를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으로 나눴을 때 나머지가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이면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3</a:t>
            </a:r>
            <a:r>
              <a:rPr kumimoji="1" lang="ko-KR" altLang="en-US" sz="1600" dirty="0">
                <a:sym typeface="Wingdings" pitchFamily="2" charset="2"/>
              </a:rPr>
              <a:t>의 배수</a:t>
            </a:r>
            <a:r>
              <a:rPr kumimoji="1" lang="en-US" altLang="ko-KR" sz="1600" dirty="0">
                <a:sym typeface="Wingdings" pitchFamily="2" charset="2"/>
              </a:rPr>
              <a:t>,  </a:t>
            </a:r>
            <a:r>
              <a:rPr kumimoji="1" lang="ko-KR" altLang="en-US" sz="1600" dirty="0">
                <a:sym typeface="Wingdings" pitchFamily="2" charset="2"/>
              </a:rPr>
              <a:t>나머지가 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r>
              <a:rPr kumimoji="1" lang="ko-KR" altLang="en-US" sz="1600" dirty="0">
                <a:sym typeface="Wingdings" pitchFamily="2" charset="2"/>
              </a:rPr>
              <a:t>이 아니면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3</a:t>
            </a:r>
            <a:r>
              <a:rPr kumimoji="1" lang="ko-KR" altLang="en-US" sz="1600" dirty="0">
                <a:sym typeface="Wingdings" pitchFamily="2" charset="2"/>
              </a:rPr>
              <a:t>의 배수가 아님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78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1A66A3-96D7-CD51-D7B5-3D997F2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[</a:t>
            </a:r>
            <a:r>
              <a:rPr lang="ko-Kore-KR" altLang="en-US"/>
              <a:t>실습</a:t>
            </a:r>
            <a:r>
              <a:rPr lang="en-US" altLang="ko-Kore-KR"/>
              <a:t>]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의 배수 체크하기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751115" y="1380853"/>
            <a:ext cx="95211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1)</a:t>
            </a:r>
            <a:r>
              <a:rPr kumimoji="1" lang="ko-KR" altLang="en-US" sz="1600" dirty="0"/>
              <a:t> 프롬프트 문을 사용해 숫자를 입력 받는다 </a:t>
            </a:r>
            <a:endParaRPr kumimoji="1"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1-1)</a:t>
            </a:r>
            <a:r>
              <a:rPr kumimoji="1" lang="ko-KR" altLang="en-US" sz="1600" dirty="0">
                <a:sym typeface="Wingdings" pitchFamily="2" charset="2"/>
              </a:rPr>
              <a:t> 프롬프트 창에서 반환한 </a:t>
            </a:r>
            <a:r>
              <a:rPr kumimoji="1" lang="ko-KR" altLang="en-US" sz="1600" dirty="0" err="1">
                <a:sym typeface="Wingdings" pitchFamily="2" charset="2"/>
              </a:rPr>
              <a:t>결괏값을</a:t>
            </a:r>
            <a:r>
              <a:rPr kumimoji="1" lang="ko-KR" altLang="en-US" sz="1600" dirty="0">
                <a:sym typeface="Wingdings" pitchFamily="2" charset="2"/>
              </a:rPr>
              <a:t> 저장할 변수가 필요하다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1-2)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userNumber</a:t>
            </a:r>
            <a:r>
              <a:rPr kumimoji="1" lang="ko-KR" altLang="en-US" sz="1600" dirty="0">
                <a:sym typeface="Wingdings" pitchFamily="2" charset="2"/>
              </a:rPr>
              <a:t> 변수에 프롬프트 문 할당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496A0-63A7-6C6F-BE77-0E4070FB372E}"/>
              </a:ext>
            </a:extLst>
          </p:cNvPr>
          <p:cNvSpPr txBox="1"/>
          <p:nvPr/>
        </p:nvSpPr>
        <p:spPr>
          <a:xfrm>
            <a:off x="890452" y="2827008"/>
            <a:ext cx="6097904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en-US" altLang="ko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9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1A66A3-96D7-CD51-D7B5-3D997F2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[</a:t>
            </a:r>
            <a:r>
              <a:rPr lang="ko-Kore-KR" altLang="en-US"/>
              <a:t>실습</a:t>
            </a:r>
            <a:r>
              <a:rPr lang="en-US" altLang="ko-Kore-KR"/>
              <a:t>]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의 배수 체크하기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873034" y="1258932"/>
            <a:ext cx="95211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1)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프롬프트 문을 사용해 숫자를 입력 받는다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혹시 사용자가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클릭하는 경우도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누르지 않았을 때만 실행하자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2-1)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 … else </a:t>
            </a:r>
            <a:r>
              <a:rPr kumimoji="1" lang="ko-KR" altLang="en-US" sz="1600" dirty="0"/>
              <a:t>문 사용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2-2)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인 경우보다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이 아닌 경우가 많으므로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조건을</a:t>
            </a:r>
            <a:r>
              <a:rPr kumimoji="1" lang="en-US" altLang="ko-KR" sz="1600" dirty="0"/>
              <a:t> ‘null</a:t>
            </a:r>
            <a:r>
              <a:rPr kumimoji="1" lang="ko-KR" altLang="en-US" sz="1600" dirty="0"/>
              <a:t>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아닌 경우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로 지정</a:t>
            </a:r>
            <a:endParaRPr kumimoji="1"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F0D17-4DBA-84E7-3C0C-D061663C307A}"/>
              </a:ext>
            </a:extLst>
          </p:cNvPr>
          <p:cNvSpPr txBox="1"/>
          <p:nvPr/>
        </p:nvSpPr>
        <p:spPr>
          <a:xfrm>
            <a:off x="770165" y="2958881"/>
            <a:ext cx="6097904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!== null) {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else {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alert("</a:t>
            </a: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입력이 취소됐습니다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.");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en-US" altLang="ko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325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1A66A3-96D7-CD51-D7B5-3D997F2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[</a:t>
            </a:r>
            <a:r>
              <a:rPr lang="ko-Kore-KR" altLang="en-US"/>
              <a:t>실습</a:t>
            </a:r>
            <a:r>
              <a:rPr lang="en-US" altLang="ko-Kore-KR"/>
              <a:t>]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의 배수 체크하기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231730" y="1459231"/>
            <a:ext cx="6790509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1)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프롬프트 문을 사용해 숫자를 입력 받는다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2)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혹시 사용자가 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취소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를 클릭하는 경우도 있으므로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취소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를 누르지 않았을 때만 실행하자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3)</a:t>
            </a:r>
            <a:r>
              <a:rPr kumimoji="1" lang="ko-KR" altLang="en-US" sz="1600" dirty="0"/>
              <a:t> 숫자를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으로 나눴을 때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    3-1)</a:t>
            </a:r>
            <a:r>
              <a:rPr kumimoji="1" lang="ko-KR" altLang="en-US" sz="1600" dirty="0">
                <a:sym typeface="Wingdings" pitchFamily="2" charset="2"/>
              </a:rPr>
              <a:t> 나머지 값을 구하려면 나머지 연산자 </a:t>
            </a:r>
            <a:r>
              <a:rPr kumimoji="1" lang="en-US" altLang="ko-KR" sz="1600" dirty="0">
                <a:sym typeface="Wingdings" pitchFamily="2" charset="2"/>
              </a:rPr>
              <a:t>%</a:t>
            </a:r>
            <a:r>
              <a:rPr kumimoji="1" lang="ko-KR" altLang="en-US" sz="1600" dirty="0">
                <a:sym typeface="Wingdings" pitchFamily="2" charset="2"/>
              </a:rPr>
              <a:t> 사용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    3-2)</a:t>
            </a:r>
            <a:r>
              <a:rPr kumimoji="1" lang="ko-KR" altLang="en-US" sz="1600" dirty="0">
                <a:sym typeface="Wingdings" pitchFamily="2" charset="2"/>
              </a:rPr>
              <a:t> 프롬프트에서 가져온 값을 숫자로 변환한 후 계산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21A1-7F5A-3BEA-3F69-46CAD5740E55}"/>
              </a:ext>
            </a:extLst>
          </p:cNvPr>
          <p:cNvSpPr txBox="1"/>
          <p:nvPr/>
        </p:nvSpPr>
        <p:spPr>
          <a:xfrm>
            <a:off x="5862366" y="896194"/>
            <a:ext cx="6097904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userNumber = 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!== null)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= parseInt(userNumber);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% 3 === 0)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alert("3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배수입니다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alert("3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배수가 아닙니다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입력이 취소됐습니다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905742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B5A8-3EC1-8DDB-3518-0A04CB5B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truthy</a:t>
            </a:r>
            <a:r>
              <a:rPr kumimoji="1" lang="ko-KR" altLang="en-US" dirty="0"/>
              <a:t> 값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falsy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F701-19F2-9EE5-D7DF-89C55628181A}"/>
              </a:ext>
            </a:extLst>
          </p:cNvPr>
          <p:cNvSpPr txBox="1"/>
          <p:nvPr/>
        </p:nvSpPr>
        <p:spPr>
          <a:xfrm>
            <a:off x="688644" y="1272677"/>
            <a:ext cx="87961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/>
              <a:t>프롬프트</a:t>
            </a:r>
            <a:r>
              <a:rPr kumimoji="1" lang="ko-KR" altLang="en-US" sz="1600"/>
              <a:t> 창에서 값을 입력하지 않고 </a:t>
            </a:r>
            <a:r>
              <a:rPr kumimoji="1" lang="en-US" altLang="ko-KR" sz="1600"/>
              <a:t>[</a:t>
            </a:r>
            <a:r>
              <a:rPr kumimoji="1" lang="ko-KR" altLang="en-US" sz="1600"/>
              <a:t>확인</a:t>
            </a:r>
            <a:r>
              <a:rPr kumimoji="1" lang="en-US" altLang="ko-KR" sz="1600"/>
              <a:t>]</a:t>
            </a:r>
            <a:r>
              <a:rPr kumimoji="1" lang="ko-KR" altLang="en-US" sz="1600"/>
              <a:t>을 누른 경우도 체크하려면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ko-KR" altLang="en-US" sz="1600"/>
              <a:t>값이 입력되었는지를 체크할 때 </a:t>
            </a:r>
            <a:r>
              <a:rPr kumimoji="1" lang="en-US" altLang="ko-KR" sz="1600"/>
              <a:t>truthy </a:t>
            </a:r>
            <a:r>
              <a:rPr kumimoji="1" lang="ko-KR" altLang="en-US" sz="1600"/>
              <a:t>값을 사용할 수도 있다</a:t>
            </a:r>
            <a:r>
              <a:rPr kumimoji="1" lang="en-US" altLang="ko-KR" sz="1600"/>
              <a:t>.</a:t>
            </a:r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52024-43E5-2F32-5ECB-9E8D5AB232A7}"/>
              </a:ext>
            </a:extLst>
          </p:cNvPr>
          <p:cNvSpPr txBox="1"/>
          <p:nvPr/>
        </p:nvSpPr>
        <p:spPr>
          <a:xfrm>
            <a:off x="775730" y="2380524"/>
            <a:ext cx="7146235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input = prompt(“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입력하세요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if (input) {          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kumimoji="1" lang="ko-Kore-KR" altLang="en-US" sz="1400">
                <a:solidFill>
                  <a:schemeClr val="bg1">
                    <a:lumMod val="50000"/>
                  </a:schemeClr>
                </a:solidFill>
              </a:rPr>
              <a:t>에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400">
                <a:solidFill>
                  <a:schemeClr val="bg1">
                    <a:lumMod val="50000"/>
                  </a:schemeClr>
                </a:solidFill>
              </a:rPr>
              <a:t>값이 들어있다면</a:t>
            </a:r>
            <a:r>
              <a:rPr kumimoji="1" lang="en-US" altLang="ko-KR" sz="1400">
                <a:solidFill>
                  <a:schemeClr val="bg1">
                    <a:lumMod val="50000"/>
                  </a:schemeClr>
                </a:solidFill>
              </a:rPr>
              <a:t> truthy</a:t>
            </a:r>
            <a:endParaRPr kumimoji="1" lang="en-US" altLang="ko-Kore-KR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alert(`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$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{input}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님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어서오세요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alert(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`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 입력하지 않았습니다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`)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2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1602B78-C5E8-5082-3227-14F0CA8E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3020"/>
            <a:ext cx="5098894" cy="270333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61A66A3-96D7-CD51-D7B5-3D997F2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연산자</a:t>
            </a:r>
            <a:endParaRPr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687FC-6726-1F12-C7D6-2E3DF4BFAD2C}"/>
              </a:ext>
            </a:extLst>
          </p:cNvPr>
          <p:cNvSpPr txBox="1"/>
          <p:nvPr/>
        </p:nvSpPr>
        <p:spPr>
          <a:xfrm>
            <a:off x="631885" y="1310908"/>
            <a:ext cx="92112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조건이 하나이고 실행할 명령도 하나일 때 조건문을 간단하게 처리하는 연산자</a:t>
            </a:r>
            <a:endParaRPr kumimoji="1"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EB82-A183-5916-9AFF-EE63FDA1390A}"/>
              </a:ext>
            </a:extLst>
          </p:cNvPr>
          <p:cNvSpPr txBox="1"/>
          <p:nvPr/>
        </p:nvSpPr>
        <p:spPr>
          <a:xfrm>
            <a:off x="718971" y="2014671"/>
            <a:ext cx="6097656" cy="414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(</a:t>
            </a:r>
            <a:r>
              <a:rPr kumimoji="1" lang="ko-KR" altLang="en-US" sz="1600" i="1" dirty="0"/>
              <a:t>조건</a:t>
            </a:r>
            <a:r>
              <a:rPr kumimoji="1" lang="en-US" altLang="ko-KR" sz="1600" b="1" dirty="0"/>
              <a:t>)?</a:t>
            </a:r>
            <a:r>
              <a:rPr kumimoji="1" lang="ko-KR" altLang="en-US" sz="1600" b="1" dirty="0"/>
              <a:t> </a:t>
            </a:r>
            <a:r>
              <a:rPr kumimoji="1" lang="ko-KR" altLang="en-US" sz="1600" i="1" dirty="0"/>
              <a:t>명령</a:t>
            </a:r>
            <a:r>
              <a:rPr kumimoji="1" lang="en-US" altLang="ko-KR" sz="1600" i="1" dirty="0"/>
              <a:t>1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ko-KR" altLang="en-US" sz="1600" i="1" dirty="0"/>
              <a:t>명령</a:t>
            </a:r>
            <a:r>
              <a:rPr kumimoji="1" lang="en-US" altLang="ko-KR" sz="1600" i="1" dirty="0"/>
              <a:t>2</a:t>
            </a:r>
            <a:endParaRPr kumimoji="1" lang="ko-KR" altLang="en-US" sz="16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08623-3590-7879-7D8A-21AA59922CB1}"/>
              </a:ext>
            </a:extLst>
          </p:cNvPr>
          <p:cNvSpPr txBox="1"/>
          <p:nvPr/>
        </p:nvSpPr>
        <p:spPr>
          <a:xfrm>
            <a:off x="786741" y="2919582"/>
            <a:ext cx="3908563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(num1 &lt; num2 )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small = num1;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else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small = num2;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C6A49-83B9-31D8-9208-8BA0866C0183}"/>
              </a:ext>
            </a:extLst>
          </p:cNvPr>
          <p:cNvSpPr txBox="1"/>
          <p:nvPr/>
        </p:nvSpPr>
        <p:spPr>
          <a:xfrm>
            <a:off x="786741" y="5195573"/>
            <a:ext cx="499192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small = (num1 &lt; num2) ? num1 : num2;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2618E4A5-C89F-63F3-B545-ABD5C7393DA6}"/>
              </a:ext>
            </a:extLst>
          </p:cNvPr>
          <p:cNvSpPr/>
          <p:nvPr/>
        </p:nvSpPr>
        <p:spPr>
          <a:xfrm>
            <a:off x="2295252" y="4608181"/>
            <a:ext cx="445770" cy="3419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265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039BF-27DA-83A9-9814-A2B32ABD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짝수</a:t>
            </a:r>
            <a:r>
              <a:rPr kumimoji="1" lang="en-US" altLang="ko-KR"/>
              <a:t>,</a:t>
            </a:r>
            <a:r>
              <a:rPr kumimoji="1" lang="ko-KR" altLang="en-US"/>
              <a:t> 홀수 구분하는 프로그램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55A85-9E3C-DB03-7921-A47419BD55D3}"/>
              </a:ext>
            </a:extLst>
          </p:cNvPr>
          <p:cNvSpPr txBox="1"/>
          <p:nvPr/>
        </p:nvSpPr>
        <p:spPr>
          <a:xfrm>
            <a:off x="798876" y="1481435"/>
            <a:ext cx="6097904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미리 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생각해 보기</a:t>
            </a: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</a:t>
            </a:r>
            <a:endParaRPr lang="ko-Kore-KR" altLang="ko-Kore-KR" b="1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사용자가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취소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클릭했다면 어떻게 해야 할까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짝수와 홀수는 어떻게 구별할까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 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6803A-202C-1997-55B0-1749294FD3AB}"/>
              </a:ext>
            </a:extLst>
          </p:cNvPr>
          <p:cNvSpPr txBox="1"/>
          <p:nvPr/>
        </p:nvSpPr>
        <p:spPr>
          <a:xfrm>
            <a:off x="815885" y="3157422"/>
            <a:ext cx="10683240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b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 userNumber !== null)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= parseInt(userNumber); </a:t>
            </a:r>
            <a:endParaRPr lang="ko-KR" altLang="en-US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% 2 === 0) ? alert (`${userNumber} :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짝수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`) :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alert(`${userNumber} :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홀수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`);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0399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2343-3448-11C3-33FC-379A6BD1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switch</a:t>
            </a:r>
            <a:r>
              <a:rPr kumimoji="1" lang="ko-KR" altLang="en-US"/>
              <a:t>문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32691-6233-C280-6356-8AA2C8C716AB}"/>
              </a:ext>
            </a:extLst>
          </p:cNvPr>
          <p:cNvSpPr/>
          <p:nvPr/>
        </p:nvSpPr>
        <p:spPr>
          <a:xfrm>
            <a:off x="465813" y="1470741"/>
            <a:ext cx="6213283" cy="3824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처리할 명령이 많을 경우 </a:t>
            </a:r>
            <a:r>
              <a:rPr lang="en-US" altLang="ko-KR" sz="1600" dirty="0">
                <a:latin typeface="+mn-ea"/>
              </a:rPr>
              <a:t>switch </a:t>
            </a:r>
            <a:r>
              <a:rPr lang="ko-KR" altLang="en-US" sz="1600" dirty="0">
                <a:latin typeface="+mn-ea"/>
              </a:rPr>
              <a:t>문이 편리하다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switch</a:t>
            </a:r>
            <a:r>
              <a:rPr lang="ko-KR" altLang="en-US" sz="1600" dirty="0">
                <a:latin typeface="+mn-ea"/>
              </a:rPr>
              <a:t> 키워드 오른쪽에 조건을 확인할 변수 지정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조건값은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case</a:t>
            </a:r>
            <a:r>
              <a:rPr lang="ko-KR" altLang="en-US" sz="1600" dirty="0">
                <a:latin typeface="+mn-ea"/>
              </a:rPr>
              <a:t>문 다음에 지정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조건값에</a:t>
            </a:r>
            <a:r>
              <a:rPr lang="ko-KR" altLang="en-US" sz="1600" dirty="0">
                <a:latin typeface="+mn-ea"/>
              </a:rPr>
              <a:t> 맞을 때 실행할 명령은 콜론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>
                <a:latin typeface="+mn-ea"/>
                <a:sym typeface="Wingdings" pitchFamily="2" charset="2"/>
              </a:rPr>
              <a:t>:)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다음에 나열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둘 이상의 명령이라면 </a:t>
            </a:r>
            <a:r>
              <a:rPr lang="en-US" altLang="ko-KR" sz="1600" dirty="0">
                <a:latin typeface="+mn-ea"/>
              </a:rPr>
              <a:t>{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}</a:t>
            </a:r>
            <a:r>
              <a:rPr lang="ko-KR" altLang="en-US" sz="1600" dirty="0">
                <a:latin typeface="+mn-ea"/>
              </a:rPr>
              <a:t> 사용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조건에 맞는 명령을 실행한 후에는 </a:t>
            </a:r>
            <a:r>
              <a:rPr lang="en-US" altLang="ko-KR" sz="1600" dirty="0">
                <a:latin typeface="+mn-ea"/>
              </a:rPr>
              <a:t>break</a:t>
            </a:r>
            <a:r>
              <a:rPr lang="ko-KR" altLang="en-US" sz="1600" dirty="0">
                <a:latin typeface="+mn-ea"/>
              </a:rPr>
              <a:t>문을 써서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switch</a:t>
            </a:r>
            <a:r>
              <a:rPr lang="ko-KR" altLang="en-US" sz="1600" dirty="0">
                <a:latin typeface="+mn-ea"/>
              </a:rPr>
              <a:t>문을 완전히 빠져나옴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case</a:t>
            </a:r>
            <a:r>
              <a:rPr lang="ko-KR" altLang="en-US" sz="1600" dirty="0">
                <a:latin typeface="+mn-ea"/>
              </a:rPr>
              <a:t>의 값과 </a:t>
            </a:r>
            <a:r>
              <a:rPr lang="ko-KR" altLang="en-US" sz="1600" dirty="0" err="1">
                <a:latin typeface="+mn-ea"/>
              </a:rPr>
              <a:t>일치하는게</a:t>
            </a:r>
            <a:r>
              <a:rPr lang="ko-KR" altLang="en-US" sz="1600" dirty="0">
                <a:latin typeface="+mn-ea"/>
              </a:rPr>
              <a:t> 없을 경우 </a:t>
            </a:r>
            <a:r>
              <a:rPr lang="en-US" altLang="ko-KR" sz="1600" dirty="0"/>
              <a:t>default </a:t>
            </a:r>
            <a:r>
              <a:rPr lang="ko-KR" altLang="en-US" sz="1600" dirty="0"/>
              <a:t>문 실행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default </a:t>
            </a:r>
            <a:r>
              <a:rPr lang="ko-KR" altLang="en-US" sz="1600" dirty="0"/>
              <a:t>문에는 </a:t>
            </a:r>
            <a:r>
              <a:rPr lang="en-US" altLang="ko-KR" sz="1600" dirty="0"/>
              <a:t>break </a:t>
            </a:r>
            <a:r>
              <a:rPr lang="ko-KR" altLang="en-US" sz="1600" dirty="0"/>
              <a:t>문이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8313-A72D-F058-5E18-229AF4876984}"/>
              </a:ext>
            </a:extLst>
          </p:cNvPr>
          <p:cNvSpPr txBox="1"/>
          <p:nvPr/>
        </p:nvSpPr>
        <p:spPr>
          <a:xfrm>
            <a:off x="7168480" y="1470741"/>
            <a:ext cx="4236555" cy="399404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switch (</a:t>
            </a:r>
            <a:r>
              <a:rPr lang="ko-KR" altLang="en-US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 :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문장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break;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 :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문장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break;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……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default: 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문장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｝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2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D6397C-1269-FA05-96CC-71ABBD71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468ED-7B5B-8C54-2C17-1ABDE65BF901}"/>
              </a:ext>
            </a:extLst>
          </p:cNvPr>
          <p:cNvSpPr txBox="1"/>
          <p:nvPr/>
        </p:nvSpPr>
        <p:spPr>
          <a:xfrm>
            <a:off x="812073" y="1647145"/>
            <a:ext cx="9299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아래와 같은 식이 있을 때</a:t>
            </a:r>
            <a:endParaRPr kumimoji="1" lang="en-US" altLang="ko-KR" sz="1600" dirty="0"/>
          </a:p>
          <a:p>
            <a:endParaRPr kumimoji="1" lang="en-US" altLang="ko-KR" b="1" dirty="0"/>
          </a:p>
          <a:p>
            <a:r>
              <a:rPr lang="en-US" altLang="ko-KR" sz="2400" b="1" dirty="0"/>
              <a:t>age = </a:t>
            </a:r>
            <a:r>
              <a:rPr lang="en" altLang="ko-KR" sz="2400" b="1" dirty="0"/>
              <a:t>currentYear - birthYear + 1</a:t>
            </a:r>
          </a:p>
          <a:p>
            <a:endParaRPr lang="en" altLang="ko-KR" sz="1600" dirty="0"/>
          </a:p>
          <a:p>
            <a:endParaRPr lang="en" altLang="ko-KR" sz="1600" dirty="0"/>
          </a:p>
          <a:p>
            <a:r>
              <a:rPr lang="en-US" altLang="ko-KR" sz="1600" dirty="0"/>
              <a:t>age, </a:t>
            </a:r>
            <a:r>
              <a:rPr lang="en-US" altLang="ko-KR" sz="1600" dirty="0" err="1"/>
              <a:t>currentYear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birthYear</a:t>
            </a:r>
            <a:r>
              <a:rPr lang="en-US" altLang="ko-KR" sz="1600" dirty="0"/>
              <a:t>, 1</a:t>
            </a:r>
            <a:r>
              <a:rPr lang="ko-KR" altLang="en-US" sz="1600" dirty="0"/>
              <a:t>은 연산 대상이 되기 때문에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피연산자’라고</a:t>
            </a:r>
            <a:r>
              <a:rPr lang="ko-KR" altLang="en-US" sz="1600" dirty="0"/>
              <a:t> 부름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kumimoji="1" lang="ko-KR" altLang="en-US" sz="1600" dirty="0"/>
              <a:t>위 식에서 </a:t>
            </a:r>
            <a:r>
              <a:rPr kumimoji="1" lang="en-US" altLang="ko-KR" b="1" dirty="0"/>
              <a:t>‘=‘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‘-’,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‘+’</a:t>
            </a:r>
            <a:r>
              <a:rPr kumimoji="1" lang="ko-KR" altLang="en-US" b="1" dirty="0"/>
              <a:t>은 연산자</a:t>
            </a:r>
          </a:p>
        </p:txBody>
      </p:sp>
    </p:spTree>
    <p:extLst>
      <p:ext uri="{BB962C8B-B14F-4D97-AF65-F5344CB8AC3E}">
        <p14:creationId xmlns:p14="http://schemas.microsoft.com/office/powerpoint/2010/main" val="380230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74552-B4E9-4917-B76E-C0FB190E61FE}"/>
              </a:ext>
            </a:extLst>
          </p:cNvPr>
          <p:cNvSpPr txBox="1"/>
          <p:nvPr/>
        </p:nvSpPr>
        <p:spPr>
          <a:xfrm>
            <a:off x="642493" y="534415"/>
            <a:ext cx="889904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ore-KR" altLang="en-US" sz="1600" dirty="0"/>
              <a:t>프롬프트</a:t>
            </a:r>
            <a:r>
              <a:rPr kumimoji="1" lang="ko-KR" altLang="en-US" sz="1600"/>
              <a:t> 창을 통해서 신청 과목을 숫자로 입력받고 표시하기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0AD08-6321-8F6E-23D6-D881EBB7EF16}"/>
              </a:ext>
            </a:extLst>
          </p:cNvPr>
          <p:cNvSpPr txBox="1"/>
          <p:nvPr/>
        </p:nvSpPr>
        <p:spPr>
          <a:xfrm>
            <a:off x="755705" y="1320730"/>
            <a:ext cx="9949068" cy="42165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subject = 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신청 과목 선택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숫자만 입력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1-HTML, 2-CSS, 3-Javascript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(subject !== null)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switch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(subject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case "1" :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("HTML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을 신청했습니다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break;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case "2" :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("CSS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를 신청했습니다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break;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case "3" :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를 신청했습니다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break;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default :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잘못 입력했습니다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다시 입력해 주세요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56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AA65D-8CDD-7488-52AC-3420B6A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두 가지 이상의 조건 체크하기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67DBD-B654-80D2-0EA9-CC1867E61553}"/>
              </a:ext>
            </a:extLst>
          </p:cNvPr>
          <p:cNvSpPr txBox="1"/>
          <p:nvPr/>
        </p:nvSpPr>
        <p:spPr>
          <a:xfrm>
            <a:off x="785948" y="1310927"/>
            <a:ext cx="965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ore-KR" sz="1600"/>
              <a:t>두 개 이상의 조건을 체크해야 할 경우에는 논리</a:t>
            </a:r>
            <a:r>
              <a:rPr lang="en-US" altLang="ko-Kore-KR" sz="1600"/>
              <a:t>  </a:t>
            </a:r>
            <a:r>
              <a:rPr lang="ko-KR" altLang="ko-Kore-KR" sz="1600"/>
              <a:t>연산자를 사용해 조건식을 만들어</a:t>
            </a:r>
            <a:r>
              <a:rPr lang="ko-KR" altLang="en-US" sz="1600"/>
              <a:t>야 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44D0-A7E9-CA18-A908-0B2DC1441FFD}"/>
              </a:ext>
            </a:extLst>
          </p:cNvPr>
          <p:cNvSpPr txBox="1"/>
          <p:nvPr/>
        </p:nvSpPr>
        <p:spPr>
          <a:xfrm>
            <a:off x="764413" y="1988111"/>
            <a:ext cx="856997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OR </a:t>
            </a:r>
            <a:r>
              <a:rPr lang="ko-KR" altLang="ko-Kore-KR" sz="1600" b="1"/>
              <a:t>연산자</a:t>
            </a:r>
            <a:r>
              <a:rPr lang="en-US" altLang="ko-KR" sz="1600" b="1"/>
              <a:t>(</a:t>
            </a:r>
            <a:r>
              <a:rPr lang="en-US" altLang="ko-Kore-KR" sz="1600" b="1"/>
              <a:t>||</a:t>
            </a:r>
            <a:r>
              <a:rPr lang="en-US" altLang="ko-KR" sz="1600" b="1"/>
              <a:t>)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ko-Kore-KR" sz="1600"/>
              <a:t>두 개의 피연산자 중 하나라도 </a:t>
            </a:r>
            <a:r>
              <a:rPr lang="en-US" altLang="ko-Kore-KR" sz="1600"/>
              <a:t>true</a:t>
            </a:r>
            <a:r>
              <a:rPr lang="ko-KR" altLang="ko-Kore-KR" sz="1600"/>
              <a:t>가 있으면 결괏값은</a:t>
            </a:r>
            <a:r>
              <a:rPr lang="en-US" altLang="ko-Kore-KR" sz="1600"/>
              <a:t> true</a:t>
            </a:r>
            <a:r>
              <a:rPr lang="ko-KR" altLang="ko-Kore-KR" sz="1600"/>
              <a:t>가 </a:t>
            </a:r>
            <a:r>
              <a:rPr lang="ko-KR" altLang="en-US" sz="1600"/>
              <a:t>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AND </a:t>
            </a:r>
            <a:r>
              <a:rPr lang="ko-KR" altLang="ko-Kore-KR" sz="1600" b="1"/>
              <a:t>연산자</a:t>
            </a:r>
            <a:r>
              <a:rPr lang="en-US" altLang="ko-KR" sz="1600" b="1"/>
              <a:t>(</a:t>
            </a:r>
            <a:r>
              <a:rPr lang="en-US" altLang="ko-Kore-KR" sz="1600" b="1"/>
              <a:t>&amp;&amp;</a:t>
            </a:r>
            <a:r>
              <a:rPr lang="en-US" altLang="ko-KR" sz="1600" b="1"/>
              <a:t>)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ko-Kore-KR" sz="1600"/>
              <a:t>두 개의 피연산자 중</a:t>
            </a:r>
            <a:r>
              <a:rPr lang="en-US" altLang="ko-Kore-KR" sz="1600"/>
              <a:t> false</a:t>
            </a:r>
            <a:r>
              <a:rPr lang="ko-KR" altLang="ko-Kore-KR" sz="1600"/>
              <a:t>가 하나라도 있으면 결괏값은</a:t>
            </a:r>
            <a:r>
              <a:rPr lang="en-US" altLang="ko-Kore-KR" sz="1600"/>
              <a:t> false</a:t>
            </a:r>
            <a:r>
              <a:rPr lang="ko-KR" altLang="en-US" sz="1600"/>
              <a:t>가 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NOT </a:t>
            </a:r>
            <a:r>
              <a:rPr lang="ko-KR" altLang="ko-Kore-KR" sz="1600" b="1"/>
              <a:t>연산자</a:t>
            </a:r>
            <a:r>
              <a:rPr lang="en-US" altLang="ko-KR" sz="1600" b="1"/>
              <a:t>(!)</a:t>
            </a:r>
            <a:r>
              <a:rPr lang="ko-KR" altLang="en-US" sz="1600" b="1"/>
              <a:t> </a:t>
            </a:r>
            <a:r>
              <a:rPr lang="en-US" altLang="ko-KR" sz="1600" b="1"/>
              <a:t>:</a:t>
            </a:r>
            <a:r>
              <a:rPr lang="ko-KR" altLang="en-US" sz="1600" b="1"/>
              <a:t> </a:t>
            </a:r>
            <a:r>
              <a:rPr lang="ko-KR" altLang="ko-Kore-KR" sz="1600"/>
              <a:t>피연산자의 값과 정반대의 값</a:t>
            </a:r>
            <a:endParaRPr kumimoji="1" lang="ko-Kore-KR" altLang="en-US" sz="16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37D3B3-3819-2B30-A981-8D6A50C1290C}"/>
              </a:ext>
            </a:extLst>
          </p:cNvPr>
          <p:cNvGraphicFramePr>
            <a:graphicFrameLocks noGrp="1"/>
          </p:cNvGraphicFramePr>
          <p:nvPr/>
        </p:nvGraphicFramePr>
        <p:xfrm>
          <a:off x="1182154" y="4276277"/>
          <a:ext cx="5834873" cy="2226228"/>
        </p:xfrm>
        <a:graphic>
          <a:graphicData uri="http://schemas.openxmlformats.org/drawingml/2006/table">
            <a:tbl>
              <a:tblPr firstRow="1" firstCol="1" bandRow="1"/>
              <a:tblGrid>
                <a:gridCol w="884858">
                  <a:extLst>
                    <a:ext uri="{9D8B030D-6E8A-4147-A177-3AD203B41FA5}">
                      <a16:colId xmlns:a16="http://schemas.microsoft.com/office/drawing/2014/main" val="106439377"/>
                    </a:ext>
                  </a:extLst>
                </a:gridCol>
                <a:gridCol w="761265">
                  <a:extLst>
                    <a:ext uri="{9D8B030D-6E8A-4147-A177-3AD203B41FA5}">
                      <a16:colId xmlns:a16="http://schemas.microsoft.com/office/drawing/2014/main" val="2406177038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1434848213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3279573413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2559707596"/>
                    </a:ext>
                  </a:extLst>
                </a:gridCol>
              </a:tblGrid>
              <a:tr h="539008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op1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op2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op1 || op2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op1 &amp;&amp; op2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!op1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338749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31241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12958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09856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1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46CB51-F449-D173-6330-813AE5C4F213}"/>
              </a:ext>
            </a:extLst>
          </p:cNvPr>
          <p:cNvSpPr txBox="1"/>
          <p:nvPr/>
        </p:nvSpPr>
        <p:spPr>
          <a:xfrm>
            <a:off x="685062" y="383042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/>
              <a:t>피연산자</a:t>
            </a:r>
            <a:r>
              <a:rPr kumimoji="1" lang="en-US" altLang="ko-Kore-KR" sz="1400"/>
              <a:t>1</a:t>
            </a:r>
            <a:endParaRPr kumimoji="1" lang="ko-Kore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587E5-F236-5685-4145-6E4AA1D6C808}"/>
              </a:ext>
            </a:extLst>
          </p:cNvPr>
          <p:cNvSpPr txBox="1"/>
          <p:nvPr/>
        </p:nvSpPr>
        <p:spPr>
          <a:xfrm>
            <a:off x="2357498" y="378137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/>
              <a:t>피연산자</a:t>
            </a:r>
            <a:r>
              <a:rPr kumimoji="1" lang="en-US" altLang="ko-KR" sz="1400"/>
              <a:t>2</a:t>
            </a:r>
            <a:endParaRPr kumimoji="1" lang="ko-Kore-KR" altLang="en-US" sz="140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28A296B-321E-A6C7-5F30-AF77BE57703B}"/>
              </a:ext>
            </a:extLst>
          </p:cNvPr>
          <p:cNvCxnSpPr>
            <a:stCxn id="6" idx="3"/>
          </p:cNvCxnSpPr>
          <p:nvPr/>
        </p:nvCxnSpPr>
        <p:spPr>
          <a:xfrm>
            <a:off x="1679245" y="3984313"/>
            <a:ext cx="70042" cy="2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493303A-E6F0-6A59-1DD2-D841119BC676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226634" y="3935260"/>
            <a:ext cx="130865" cy="322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69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AA65D-8CDD-7488-52AC-3420B6A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OR </a:t>
            </a:r>
            <a:r>
              <a:rPr kumimoji="1" lang="ko-KR" altLang="en-US" dirty="0"/>
              <a:t>연산자 </a:t>
            </a:r>
            <a:r>
              <a:rPr kumimoji="1" lang="en-US" altLang="ko-KR" dirty="0"/>
              <a:t>(||)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6A740F-974D-F9F3-6D6C-D65672F9A30C}"/>
              </a:ext>
            </a:extLst>
          </p:cNvPr>
          <p:cNvSpPr/>
          <p:nvPr/>
        </p:nvSpPr>
        <p:spPr>
          <a:xfrm>
            <a:off x="518674" y="1220961"/>
            <a:ext cx="46716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피연산자 중 </a:t>
            </a:r>
            <a:r>
              <a:rPr lang="en-US" altLang="ko-KR" sz="1600" dirty="0">
                <a:latin typeface="+mn-ea"/>
              </a:rPr>
              <a:t>true</a:t>
            </a:r>
            <a:r>
              <a:rPr lang="ko-KR" altLang="en-US" sz="1600" dirty="0">
                <a:latin typeface="+mn-ea"/>
              </a:rPr>
              <a:t>가 하나라도 있으면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true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45D35D-8840-9A36-318D-D555C942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909340"/>
            <a:ext cx="3804267" cy="1875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82500A-0022-E16A-671A-E52562BECD88}"/>
              </a:ext>
            </a:extLst>
          </p:cNvPr>
          <p:cNvSpPr txBox="1"/>
          <p:nvPr/>
        </p:nvSpPr>
        <p:spPr>
          <a:xfrm>
            <a:off x="717274" y="4043143"/>
            <a:ext cx="2410690" cy="23009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&gt; 10 ||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||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 10 || b &lt;=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|| b &lt;= 20</a:t>
            </a:r>
            <a:endParaRPr lang="ko-KR" altLang="en-US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A78978-35CA-F080-ECF0-DC8C73C20018}"/>
              </a:ext>
            </a:extLst>
          </p:cNvPr>
          <p:cNvCxnSpPr>
            <a:cxnSpLocks/>
          </p:cNvCxnSpPr>
          <p:nvPr/>
        </p:nvCxnSpPr>
        <p:spPr>
          <a:xfrm>
            <a:off x="5251269" y="543817"/>
            <a:ext cx="0" cy="58002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4A0494F-4CF2-60F9-9693-37BF6E4E1637}"/>
              </a:ext>
            </a:extLst>
          </p:cNvPr>
          <p:cNvSpPr txBox="1">
            <a:spLocks/>
          </p:cNvSpPr>
          <p:nvPr/>
        </p:nvSpPr>
        <p:spPr>
          <a:xfrm>
            <a:off x="5935406" y="320583"/>
            <a:ext cx="5081782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AND </a:t>
            </a:r>
            <a:r>
              <a:rPr kumimoji="1" lang="ko-KR" altLang="en-US" dirty="0"/>
              <a:t>연산자 </a:t>
            </a:r>
            <a:r>
              <a:rPr kumimoji="1" lang="en-US" altLang="ko-KR" dirty="0"/>
              <a:t>( &amp;&amp; )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A0982-2397-E19A-2F0C-4FAD6971D3C5}"/>
              </a:ext>
            </a:extLst>
          </p:cNvPr>
          <p:cNvSpPr/>
          <p:nvPr/>
        </p:nvSpPr>
        <p:spPr>
          <a:xfrm>
            <a:off x="5935406" y="1169631"/>
            <a:ext cx="54996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피연산자 중 </a:t>
            </a:r>
            <a:r>
              <a:rPr lang="en-US" altLang="ko-KR" sz="1600" dirty="0">
                <a:latin typeface="+mn-ea"/>
              </a:rPr>
              <a:t>false</a:t>
            </a:r>
            <a:r>
              <a:rPr lang="ko-KR" altLang="en-US" sz="1600" dirty="0">
                <a:latin typeface="+mn-ea"/>
              </a:rPr>
              <a:t>가 하나라도 있으면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B8443-FD47-AB73-E010-B5119A541562}"/>
              </a:ext>
            </a:extLst>
          </p:cNvPr>
          <p:cNvSpPr txBox="1"/>
          <p:nvPr/>
        </p:nvSpPr>
        <p:spPr>
          <a:xfrm>
            <a:off x="6151056" y="4043143"/>
            <a:ext cx="2388641" cy="22606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&gt; 10 &amp;&amp;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&amp;&amp;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 10 &amp;&amp; b &lt;=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&amp;&amp; b &lt;= 20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C35F93-615B-94BA-2FDC-08D74EEE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93" y="1937640"/>
            <a:ext cx="4015514" cy="1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8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04162-03DC-49D0-2F6B-2E11FF1C945F}"/>
              </a:ext>
            </a:extLst>
          </p:cNvPr>
          <p:cNvSpPr txBox="1"/>
          <p:nvPr/>
        </p:nvSpPr>
        <p:spPr>
          <a:xfrm>
            <a:off x="557349" y="539931"/>
            <a:ext cx="62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입력한 두 개의 숫자가 모두 짝수인지 체크하기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C23E-21A7-E1F8-4E89-C2A14D003EB3}"/>
              </a:ext>
            </a:extLst>
          </p:cNvPr>
          <p:cNvSpPr txBox="1"/>
          <p:nvPr/>
        </p:nvSpPr>
        <p:spPr>
          <a:xfrm>
            <a:off x="848304" y="1374850"/>
            <a:ext cx="8361294" cy="4070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num1 = parseInt(prompt("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첫번째 양의 정수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num2 = parseInt(prompt("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두번째 양의 정수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str;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AND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둘다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여야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결괏값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en" altLang="ko-Kore-KR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(num1 % 2 === 0 &amp;&amp; num2 % 2 === 0) { 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str =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두 수 모두 짝수입니다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str =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짝수가 아닌 수가 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alert(str);</a:t>
            </a:r>
          </a:p>
        </p:txBody>
      </p:sp>
    </p:spTree>
    <p:extLst>
      <p:ext uri="{BB962C8B-B14F-4D97-AF65-F5344CB8AC3E}">
        <p14:creationId xmlns:p14="http://schemas.microsoft.com/office/powerpoint/2010/main" val="3848118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AF3A4-45E8-F1D8-5D16-DE4A4DB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단축</a:t>
            </a:r>
            <a:r>
              <a:rPr kumimoji="1" lang="ko-KR" altLang="en-US"/>
              <a:t> 평가값 활용하기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DA1D4-F7A5-3923-E019-5FF0B0D9B442}"/>
              </a:ext>
            </a:extLst>
          </p:cNvPr>
          <p:cNvSpPr txBox="1"/>
          <p:nvPr/>
        </p:nvSpPr>
        <p:spPr>
          <a:xfrm>
            <a:off x="703193" y="1563935"/>
            <a:ext cx="1039218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조건식은 왼쪽에서 오른쪽으로 진행하면서 처리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첫 번째 조건만 보고도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true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인지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인지 결정할 수 있다면 좀 더 빠르게 조건식을 처리할 수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있음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두 가지 이상의 조건을 함께 체크하는 조건식을 만들 때에는 첫 번째 조건을 보고 빠르게 판단할 수 있도록 작성하는 것이 좋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9E0CB-BF57-0D2F-5B8E-847B88C31A43}"/>
              </a:ext>
            </a:extLst>
          </p:cNvPr>
          <p:cNvSpPr txBox="1"/>
          <p:nvPr/>
        </p:nvSpPr>
        <p:spPr>
          <a:xfrm>
            <a:off x="760343" y="3531403"/>
            <a:ext cx="10671313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x = 10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y = 20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 x &gt; 15 &amp;&amp; y &gt; 15) alert("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둘 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15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보다 큽니다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y &gt; 15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실행하지 않</a:t>
            </a:r>
            <a:r>
              <a:rPr lang="ko-KR" altLang="en-US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음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 y &gt; 15 || x &gt; 15) alert("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둘 중 하나는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15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보다 큽니다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x &gt; 15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실행하지 않</a:t>
            </a:r>
            <a:r>
              <a:rPr lang="ko-KR" altLang="en-US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음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906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6F339-538E-B7AF-BCCB-0C89609C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431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4753C6-4B15-20DC-F60F-50BE9A29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반복문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B69A7-6DD4-95C0-9EF4-98273BCF3B5B}"/>
              </a:ext>
            </a:extLst>
          </p:cNvPr>
          <p:cNvSpPr txBox="1"/>
          <p:nvPr/>
        </p:nvSpPr>
        <p:spPr>
          <a:xfrm>
            <a:off x="702775" y="1163156"/>
            <a:ext cx="10786450" cy="15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반복문은 같은 동작을 여러 번 실행하기 위해 사용하는 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반복문을 사용하면 불필요하게 여러 명령들을 늘어놓지 않아도 명령을 반복 실행할 수 있다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그만큼 소스도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깔끔해지고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소스가 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짧아지는만큼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실행도 빨라진다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ore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23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AAC-6600-9F25-004B-FFA8CE69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for </a:t>
            </a:r>
            <a:r>
              <a:rPr kumimoji="1" lang="ko-Kore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838200" y="1590984"/>
            <a:ext cx="95382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자바스크립트에서 가장 많이 사용하는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반복문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조건값이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일정하게 커지면서 명령을 반복 실행할 때 편리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문에서는 몇 번 반복했는지 기록하기 위해 카운터를 사용하고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문의 첫 번째 항에서 카운터 변수를 지정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868CC-4DB1-B331-6811-A210E25FDA79}"/>
              </a:ext>
            </a:extLst>
          </p:cNvPr>
          <p:cNvSpPr txBox="1"/>
          <p:nvPr/>
        </p:nvSpPr>
        <p:spPr>
          <a:xfrm>
            <a:off x="853936" y="3820804"/>
            <a:ext cx="4753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초깃값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증가식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2DE94-A30C-BC97-DDA1-A7BB8A70A447}"/>
              </a:ext>
            </a:extLst>
          </p:cNvPr>
          <p:cNvSpPr txBox="1"/>
          <p:nvPr/>
        </p:nvSpPr>
        <p:spPr>
          <a:xfrm>
            <a:off x="853936" y="4686921"/>
            <a:ext cx="9650399" cy="1160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/>
              <a:t>초깃값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몇 번 반복할지 지정하</a:t>
            </a:r>
            <a:r>
              <a:rPr lang="ko-KR" altLang="en-US" sz="1600" dirty="0"/>
              <a:t>는 카</a:t>
            </a:r>
            <a:r>
              <a:rPr lang="ko-KR" altLang="ko-Kore-KR" sz="1600" dirty="0"/>
              <a:t>운터 변수를 선언하고 초기화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en-US" altLang="ko-Kore-KR" sz="1600" dirty="0"/>
              <a:t> </a:t>
            </a:r>
            <a:r>
              <a:rPr lang="ko-KR" altLang="ko-Kore-KR" sz="1600" dirty="0" err="1"/>
              <a:t>초깃값은</a:t>
            </a:r>
            <a:r>
              <a:rPr lang="ko-KR" altLang="ko-Kore-KR" sz="1600" dirty="0"/>
              <a:t> </a:t>
            </a:r>
            <a:r>
              <a:rPr lang="en-US" altLang="ko-Kore-KR" sz="1600" dirty="0"/>
              <a:t>0</a:t>
            </a:r>
            <a:r>
              <a:rPr lang="ko-KR" altLang="ko-Kore-KR" sz="1600" dirty="0"/>
              <a:t>이나</a:t>
            </a:r>
            <a:r>
              <a:rPr lang="en-US" altLang="ko-Kore-KR" sz="1600" dirty="0"/>
              <a:t> 1</a:t>
            </a:r>
            <a:r>
              <a:rPr lang="ko-KR" altLang="ko-Kore-KR" sz="1600" dirty="0"/>
              <a:t>부터 시작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조건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문장을 반복하기 위해 체크할 조건 부분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이 조건을 만족해야</a:t>
            </a:r>
            <a:r>
              <a:rPr lang="en-US" altLang="ko-Kore-KR" sz="1600" dirty="0"/>
              <a:t> for</a:t>
            </a:r>
            <a:r>
              <a:rPr lang="ko-KR" altLang="ko-Kore-KR" sz="1600" dirty="0"/>
              <a:t>문에 있는 명령을 반복할 수 </a:t>
            </a:r>
            <a:r>
              <a:rPr lang="ko-KR" altLang="en-US" sz="1600" dirty="0"/>
              <a:t>있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 err="1"/>
              <a:t>증가식</a:t>
            </a:r>
            <a:r>
              <a:rPr lang="en-US" altLang="ko-Kore-KR" sz="1600" dirty="0"/>
              <a:t>: </a:t>
            </a:r>
            <a:r>
              <a:rPr lang="ko-KR" altLang="ko-Kore-KR" sz="1600" dirty="0"/>
              <a:t>문장을 실행한 후 카운터 변수를 증가시키는 부분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보통 </a:t>
            </a:r>
            <a:r>
              <a:rPr lang="ko-KR" altLang="ko-Kore-KR" sz="1600" dirty="0" err="1"/>
              <a:t>카운터값을</a:t>
            </a:r>
            <a:r>
              <a:rPr lang="ko-KR" altLang="ko-Kore-KR" sz="1600" dirty="0"/>
              <a:t> 하나 더 증가시</a:t>
            </a:r>
            <a:r>
              <a:rPr lang="ko-KR" altLang="en-US" sz="1600" dirty="0"/>
              <a:t>킴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EDAE4-11FA-8231-A91F-C50D6B18C763}"/>
              </a:ext>
            </a:extLst>
          </p:cNvPr>
          <p:cNvSpPr txBox="1"/>
          <p:nvPr/>
        </p:nvSpPr>
        <p:spPr>
          <a:xfrm>
            <a:off x="6096000" y="3788556"/>
            <a:ext cx="5343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600" kern="0" dirty="0" err="1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초깃값은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처음에 한 번만 할당하고 조건 체크와 명령 실행</a:t>
            </a:r>
            <a:r>
              <a:rPr lang="en-US" altLang="ko-Kore-KR" sz="1600" kern="0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증가식을 계속 반복한다</a:t>
            </a:r>
            <a:r>
              <a:rPr lang="en-US" altLang="ko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  <a:r>
              <a:rPr lang="ko-KR" altLang="ko-Kore-KR" sz="1600" kern="0" dirty="0">
                <a:solidFill>
                  <a:srgbClr val="C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13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AAC-6600-9F25-004B-FFA8CE69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for </a:t>
            </a:r>
            <a:r>
              <a:rPr kumimoji="1" lang="ko-Kore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838200" y="1590984"/>
            <a:ext cx="9538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까지 순서대로 콘솔 창에 표시하는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for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문을 생각해 보자</a:t>
            </a:r>
            <a:endParaRPr lang="en-US" altLang="ko-KR" sz="18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BF434-BBCD-1F27-D8AB-1954C83FCE37}"/>
              </a:ext>
            </a:extLst>
          </p:cNvPr>
          <p:cNvSpPr txBox="1"/>
          <p:nvPr/>
        </p:nvSpPr>
        <p:spPr>
          <a:xfrm>
            <a:off x="983974" y="2420292"/>
            <a:ext cx="6370982" cy="362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R" altLang="en-US" sz="1600"/>
              <a:t>카운터 변수 선언 및 할당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ko-KR" altLang="en-US" sz="1600"/>
              <a:t>  대부분 카운터 변수를 </a:t>
            </a:r>
            <a:r>
              <a:rPr kumimoji="1" lang="en-US" altLang="ko-KR" sz="1600"/>
              <a:t>i</a:t>
            </a:r>
            <a:r>
              <a:rPr kumimoji="1" lang="ko-KR" altLang="en-US" sz="1600"/>
              <a:t>로</a:t>
            </a:r>
            <a:r>
              <a:rPr kumimoji="1" lang="en-US" altLang="ko-KR" sz="1600"/>
              <a:t> </a:t>
            </a:r>
            <a:r>
              <a:rPr kumimoji="1" lang="ko-KR" altLang="en-US" sz="1600"/>
              <a:t>사용한다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1</a:t>
            </a:r>
            <a:r>
              <a:rPr kumimoji="1" lang="ko-KR" altLang="en-US" sz="1600"/>
              <a:t>부터 시작하자</a:t>
            </a:r>
            <a:r>
              <a:rPr kumimoji="1" lang="en-US" altLang="ko-KR" sz="160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2)</a:t>
            </a:r>
            <a:r>
              <a:rPr kumimoji="1" lang="ko-KR" altLang="en-US" sz="1600"/>
              <a:t> 조건을 지정한다</a:t>
            </a:r>
            <a:r>
              <a:rPr kumimoji="1"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/>
              <a:t>  여기에서는 </a:t>
            </a:r>
            <a:r>
              <a:rPr kumimoji="1" lang="en-US" altLang="ko-KR" sz="1600"/>
              <a:t>10</a:t>
            </a:r>
            <a:r>
              <a:rPr kumimoji="1" lang="ko-KR" altLang="en-US" sz="1600"/>
              <a:t>까지 표시 </a:t>
            </a:r>
            <a:r>
              <a:rPr kumimoji="1" lang="en-US" altLang="ko-KR" sz="1600"/>
              <a:t>(</a:t>
            </a:r>
            <a:r>
              <a:rPr kumimoji="1" lang="ko-KR" altLang="en-US" sz="1600"/>
              <a:t>끝나는 값 </a:t>
            </a:r>
            <a:r>
              <a:rPr kumimoji="1" lang="en-US" altLang="ko-KR" sz="1600"/>
              <a:t>10</a:t>
            </a:r>
            <a:r>
              <a:rPr kumimoji="1" lang="ko-KR" altLang="en-US" sz="1600"/>
              <a:t>  포함</a:t>
            </a:r>
            <a:r>
              <a:rPr kumimoji="1" lang="en-US" altLang="ko-KR" sz="160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3)</a:t>
            </a:r>
            <a:r>
              <a:rPr kumimoji="1" lang="ko-KR" altLang="en-US" sz="1600"/>
              <a:t> 카운터 값 증가시키기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1</a:t>
            </a:r>
            <a:r>
              <a:rPr kumimoji="1" lang="ko-KR" altLang="en-US" sz="1600"/>
              <a:t>씩 증가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4)</a:t>
            </a:r>
            <a:r>
              <a:rPr kumimoji="1" lang="ko-KR" altLang="en-US" sz="1600"/>
              <a:t> 실행할 명령 작성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br>
              <a:rPr kumimoji="1" lang="en-US" altLang="ko-KR" sz="1600"/>
            </a:br>
            <a:r>
              <a:rPr kumimoji="1" lang="ko-KR" altLang="en-US" sz="1600"/>
              <a:t>   콘솔 창에 </a:t>
            </a:r>
            <a:r>
              <a:rPr kumimoji="1" lang="en-US" altLang="ko-KR" sz="1600"/>
              <a:t>i</a:t>
            </a:r>
            <a:r>
              <a:rPr kumimoji="1" lang="ko-KR" altLang="en-US" sz="1600"/>
              <a:t>값 표시</a:t>
            </a:r>
            <a:r>
              <a:rPr kumimoji="1" lang="en-US" altLang="ko-KR" sz="1600"/>
              <a:t>.</a:t>
            </a:r>
            <a:r>
              <a:rPr kumimoji="1" lang="ko-KR" altLang="en-US" sz="1600"/>
              <a:t> 줄바꿈 필요하면 넣기</a:t>
            </a:r>
            <a:endParaRPr kumimoji="1" lang="ko-Kore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BDDA4-AC59-75CC-9A3A-308156177D1B}"/>
              </a:ext>
            </a:extLst>
          </p:cNvPr>
          <p:cNvSpPr txBox="1"/>
          <p:nvPr/>
        </p:nvSpPr>
        <p:spPr>
          <a:xfrm>
            <a:off x="7502388" y="2587341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>
                <a:solidFill>
                  <a:srgbClr val="C00000"/>
                </a:solidFill>
              </a:rPr>
              <a:t>for(let i = 1</a:t>
            </a:r>
            <a:r>
              <a:rPr lang="en-US" altLang="ko-Kore-KR">
                <a:solidFill>
                  <a:srgbClr val="C00000"/>
                </a:solidFill>
              </a:rPr>
              <a:t>;</a:t>
            </a:r>
            <a:r>
              <a:rPr lang="ko-KR" altLang="en-US">
                <a:solidFill>
                  <a:srgbClr val="C00000"/>
                </a:solidFill>
              </a:rPr>
              <a:t> </a:t>
            </a:r>
            <a:r>
              <a:rPr lang="ko-Kore-KR" altLang="en-US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02273-3E0E-A841-6E22-F61EC8B7247E}"/>
              </a:ext>
            </a:extLst>
          </p:cNvPr>
          <p:cNvSpPr txBox="1"/>
          <p:nvPr/>
        </p:nvSpPr>
        <p:spPr>
          <a:xfrm>
            <a:off x="7502388" y="3534666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</a:t>
            </a:r>
            <a:r>
              <a:rPr lang="ko-Kore-KR" altLang="en-US">
                <a:solidFill>
                  <a:srgbClr val="C00000"/>
                </a:solidFill>
              </a:rPr>
              <a:t>i &lt;= 10; </a:t>
            </a:r>
            <a:r>
              <a:rPr lang="ko-Kore-KR" altLang="en-US"/>
              <a:t>i++)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1426-01F7-7079-9033-15A423384480}"/>
              </a:ext>
            </a:extLst>
          </p:cNvPr>
          <p:cNvSpPr txBox="1"/>
          <p:nvPr/>
        </p:nvSpPr>
        <p:spPr>
          <a:xfrm>
            <a:off x="7502388" y="4405316"/>
            <a:ext cx="370563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i &lt;= 10; </a:t>
            </a:r>
            <a:r>
              <a:rPr lang="ko-Kore-KR" altLang="en-US">
                <a:solidFill>
                  <a:srgbClr val="C00000"/>
                </a:solidFill>
              </a:rPr>
              <a:t>i++)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C21B7-232E-3C65-035B-B300ADFA7DB0}"/>
              </a:ext>
            </a:extLst>
          </p:cNvPr>
          <p:cNvSpPr txBox="1"/>
          <p:nvPr/>
        </p:nvSpPr>
        <p:spPr>
          <a:xfrm>
            <a:off x="7502388" y="5120343"/>
            <a:ext cx="370563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/>
              <a:t>for(let i = 1; i &lt;= 10; i++)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{</a:t>
            </a:r>
          </a:p>
          <a:p>
            <a:r>
              <a:rPr lang="ko-KR" altLang="en-US">
                <a:solidFill>
                  <a:srgbClr val="C00000"/>
                </a:solidFill>
              </a:rPr>
              <a:t>  </a:t>
            </a:r>
            <a:r>
              <a:rPr lang="en-US" altLang="ko-KR">
                <a:solidFill>
                  <a:srgbClr val="C00000"/>
                </a:solidFill>
              </a:rPr>
              <a:t>console.log(i + ‘\n’);</a:t>
            </a:r>
          </a:p>
          <a:p>
            <a:r>
              <a:rPr lang="en-US" altLang="ko-Kore-KR">
                <a:solidFill>
                  <a:srgbClr val="C00000"/>
                </a:solidFill>
              </a:rPr>
              <a:t>}</a:t>
            </a:r>
            <a:endParaRPr lang="ko-Kore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9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918210" y="1227401"/>
            <a:ext cx="9538252" cy="119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배열의 인덱스를 사용해서 배열 요소 값에 접근할 수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 인덱스는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시작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언제까지 반복할까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배열 요소의 </a:t>
            </a:r>
            <a:r>
              <a:rPr lang="ko-KR" altLang="en-US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갯수만큼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배열 </a:t>
            </a:r>
            <a:r>
              <a:rPr lang="ko-KR" altLang="en-US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갯수는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length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속성에 들어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.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78545-5682-244C-FB86-3401766A6885}"/>
              </a:ext>
            </a:extLst>
          </p:cNvPr>
          <p:cNvSpPr txBox="1"/>
          <p:nvPr/>
        </p:nvSpPr>
        <p:spPr>
          <a:xfrm>
            <a:off x="918210" y="487680"/>
            <a:ext cx="496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배열에서 값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41F7D-C15E-B4AA-AB4C-A09F195D145A}"/>
              </a:ext>
            </a:extLst>
          </p:cNvPr>
          <p:cNvSpPr txBox="1"/>
          <p:nvPr/>
        </p:nvSpPr>
        <p:spPr>
          <a:xfrm>
            <a:off x="1043703" y="2792604"/>
            <a:ext cx="6501185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students = ["Park", "Kim", "Lee", "Kang"];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for (let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= 0;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&lt;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students.length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;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++) {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document.write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(`${students[</a:t>
            </a:r>
            <a:r>
              <a:rPr lang="en-US" altLang="ko-Kore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]}, `);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}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162469-A415-6507-6B7A-96E74BFC4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6" b="34179"/>
          <a:stretch/>
        </p:blipFill>
        <p:spPr bwMode="auto">
          <a:xfrm>
            <a:off x="1114697" y="5064154"/>
            <a:ext cx="5715001" cy="983160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264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54EC-2F42-EF8F-117E-D131EA9E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산술</a:t>
            </a:r>
            <a:r>
              <a:rPr kumimoji="1" lang="ko-KR" altLang="en-US"/>
              <a:t> 연산자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F8ED-5781-CD3E-81B9-C7FF3324E925}"/>
              </a:ext>
            </a:extLst>
          </p:cNvPr>
          <p:cNvSpPr txBox="1"/>
          <p:nvPr/>
        </p:nvSpPr>
        <p:spPr>
          <a:xfrm>
            <a:off x="740206" y="1337540"/>
            <a:ext cx="609765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수학 계산을 할 때 사용하는 연산자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7F116-7B27-F4ED-3332-616183B73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2"/>
          <a:stretch/>
        </p:blipFill>
        <p:spPr>
          <a:xfrm>
            <a:off x="740206" y="1925948"/>
            <a:ext cx="7613765" cy="3415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BD774-C52B-893D-48FA-78FF28772E2C}"/>
              </a:ext>
            </a:extLst>
          </p:cNvPr>
          <p:cNvSpPr txBox="1"/>
          <p:nvPr/>
        </p:nvSpPr>
        <p:spPr>
          <a:xfrm>
            <a:off x="797590" y="5516080"/>
            <a:ext cx="52984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나누기 연산자</a:t>
            </a:r>
            <a:r>
              <a:rPr lang="en-US" altLang="ko-KR" sz="1600" dirty="0"/>
              <a:t>(/) : </a:t>
            </a:r>
            <a:r>
              <a:rPr lang="ko-KR" altLang="en-US" sz="1600" dirty="0"/>
              <a:t>나눈 값 자체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나머지 연산자</a:t>
            </a:r>
            <a:r>
              <a:rPr lang="en-US" altLang="ko-KR" sz="1600" dirty="0"/>
              <a:t>(%) : </a:t>
            </a:r>
            <a:r>
              <a:rPr lang="ko-KR" altLang="en-US" sz="1600" dirty="0"/>
              <a:t>나눈 후에 남은 나머지 값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2238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AAC-6600-9F25-004B-FFA8CE69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forEach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90500" y="1357550"/>
            <a:ext cx="95382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배열의 크기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length)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 정해져 있지 않을 경우에 사용한다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65995-B7F6-1240-A112-59E8DE83654F}"/>
              </a:ext>
            </a:extLst>
          </p:cNvPr>
          <p:cNvSpPr txBox="1"/>
          <p:nvPr/>
        </p:nvSpPr>
        <p:spPr>
          <a:xfrm>
            <a:off x="861419" y="2216722"/>
            <a:ext cx="42252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배열명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.forEach(</a:t>
            </a:r>
            <a:r>
              <a:rPr lang="ko-KR" altLang="ko-Kore-KR" sz="18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콜백 함수</a:t>
            </a:r>
            <a:r>
              <a:rPr lang="en-US" altLang="ko-Kore-KR" sz="18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CFF13-DA01-1578-85CB-1093C78EB1DA}"/>
              </a:ext>
            </a:extLst>
          </p:cNvPr>
          <p:cNvSpPr txBox="1"/>
          <p:nvPr/>
        </p:nvSpPr>
        <p:spPr>
          <a:xfrm>
            <a:off x="3461854" y="1736602"/>
            <a:ext cx="5852160" cy="373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 dirty="0">
                <a:solidFill>
                  <a:schemeClr val="accent1"/>
                </a:solidFill>
              </a:rPr>
              <a:t>콜백</a:t>
            </a:r>
            <a:r>
              <a:rPr kumimoji="1" lang="ko-KR" altLang="en-US" sz="1400">
                <a:solidFill>
                  <a:schemeClr val="accent1"/>
                </a:solidFill>
              </a:rPr>
              <a:t> 함수란 다른 함수 안에 사용할 수 있는 함수를 가리킴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84261F-C9FA-B26B-2894-2841B32BEE71}"/>
              </a:ext>
            </a:extLst>
          </p:cNvPr>
          <p:cNvCxnSpPr/>
          <p:nvPr/>
        </p:nvCxnSpPr>
        <p:spPr>
          <a:xfrm flipV="1">
            <a:off x="3161211" y="2516777"/>
            <a:ext cx="0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10CC28-632F-3377-0EEB-98CEC5A633A2}"/>
              </a:ext>
            </a:extLst>
          </p:cNvPr>
          <p:cNvSpPr txBox="1"/>
          <p:nvPr/>
        </p:nvSpPr>
        <p:spPr>
          <a:xfrm>
            <a:off x="896253" y="3429000"/>
            <a:ext cx="6037897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students.forEach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(function(student)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0D5CED-167D-8424-A4DD-15C9D2EE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33" y="2656114"/>
            <a:ext cx="4743193" cy="2573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E4BD6-C6BE-19A8-6E12-AADD3F1F8265}"/>
              </a:ext>
            </a:extLst>
          </p:cNvPr>
          <p:cNvSpPr txBox="1"/>
          <p:nvPr/>
        </p:nvSpPr>
        <p:spPr>
          <a:xfrm>
            <a:off x="896253" y="2907697"/>
            <a:ext cx="47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 요소의 값 표시하기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DDCF3-8091-BC08-1604-16E1F075B070}"/>
              </a:ext>
            </a:extLst>
          </p:cNvPr>
          <p:cNvSpPr txBox="1"/>
          <p:nvPr/>
        </p:nvSpPr>
        <p:spPr>
          <a:xfrm>
            <a:off x="790500" y="5500450"/>
            <a:ext cx="8420100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students.forEach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 =&gt;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아래쪽 화살표[D] 4">
            <a:extLst>
              <a:ext uri="{FF2B5EF4-FFF2-40B4-BE49-F238E27FC236}">
                <a16:creationId xmlns:a16="http://schemas.microsoft.com/office/drawing/2014/main" id="{69DBB0B2-1815-F0E7-D091-D80D721E8F87}"/>
              </a:ext>
            </a:extLst>
          </p:cNvPr>
          <p:cNvSpPr/>
          <p:nvPr/>
        </p:nvSpPr>
        <p:spPr>
          <a:xfrm>
            <a:off x="3461854" y="5024883"/>
            <a:ext cx="343792" cy="376740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AD395-22F8-92C7-B627-970BAAB1EF34}"/>
              </a:ext>
            </a:extLst>
          </p:cNvPr>
          <p:cNvSpPr txBox="1"/>
          <p:nvPr/>
        </p:nvSpPr>
        <p:spPr>
          <a:xfrm>
            <a:off x="3805646" y="5124648"/>
            <a:ext cx="432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i="1" dirty="0">
                <a:solidFill>
                  <a:srgbClr val="C00000"/>
                </a:solidFill>
              </a:rPr>
              <a:t>ES6</a:t>
            </a:r>
            <a:r>
              <a:rPr kumimoji="1" lang="ko-Kore-KR" altLang="en-US" sz="1400" i="1" dirty="0">
                <a:solidFill>
                  <a:srgbClr val="C00000"/>
                </a:solidFill>
              </a:rPr>
              <a:t>의</a:t>
            </a:r>
            <a:r>
              <a:rPr kumimoji="1" lang="ko-KR" altLang="en-US" sz="1400" i="1">
                <a:solidFill>
                  <a:srgbClr val="C00000"/>
                </a:solidFill>
              </a:rPr>
              <a:t> 화살표 함수를 사용하면 더 간단히 표현 가능</a:t>
            </a:r>
            <a:endParaRPr kumimoji="1" lang="ko-Kore-KR" altLang="en-US" sz="1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28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AAC-6600-9F25-004B-FFA8CE69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for…in</a:t>
            </a:r>
            <a:r>
              <a:rPr kumimoji="1" lang="ko-Kore-KR" altLang="en-US"/>
              <a:t>문</a:t>
            </a:r>
            <a:r>
              <a:rPr kumimoji="1" lang="ko-KR" altLang="en-US"/>
              <a:t> 사용해서 객체 값 가져오기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09204" y="1358030"/>
            <a:ext cx="95382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객체에서 사용할 수 있는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for…in</a:t>
            </a:r>
            <a:r>
              <a:rPr lang="ko-KR" altLang="en-US" sz="1600" dirty="0"/>
              <a:t>문은 </a:t>
            </a:r>
            <a:r>
              <a:rPr lang="ko-KR" altLang="ko-Kore-KR" sz="1600" dirty="0"/>
              <a:t>반복해서 객체의 </a:t>
            </a:r>
            <a:r>
              <a:rPr lang="ko-KR" altLang="en-US" sz="1600" dirty="0"/>
              <a:t>키를 가져온다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키의 값을 알고 싶다면 가져온 키를 사용해서 객체에 접근한다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배열도 객체이기 때문에 배열에서도 </a:t>
            </a:r>
            <a:r>
              <a:rPr lang="en-US" altLang="ko-KR" sz="1600" dirty="0"/>
              <a:t>for…in</a:t>
            </a:r>
            <a:r>
              <a:rPr lang="ko-KR" altLang="en-US" sz="1600" dirty="0"/>
              <a:t>문을 사용할 수 있다</a:t>
            </a:r>
            <a:r>
              <a:rPr lang="en-US" altLang="ko-KR" sz="1600" dirty="0"/>
              <a:t>.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9396-CE0D-EA1C-1780-990D0334981E}"/>
              </a:ext>
            </a:extLst>
          </p:cNvPr>
          <p:cNvSpPr txBox="1"/>
          <p:nvPr/>
        </p:nvSpPr>
        <p:spPr>
          <a:xfrm>
            <a:off x="804999" y="3173417"/>
            <a:ext cx="36537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ko-KR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 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FB31C-16CD-4058-BEC4-A0AF0AD46D19}"/>
              </a:ext>
            </a:extLst>
          </p:cNvPr>
          <p:cNvSpPr txBox="1"/>
          <p:nvPr/>
        </p:nvSpPr>
        <p:spPr>
          <a:xfrm>
            <a:off x="5400267" y="3303181"/>
            <a:ext cx="6037897" cy="3247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title : "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깃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&amp;</a:t>
            </a:r>
            <a:r>
              <a:rPr lang="ko-KR" altLang="en-US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깃허브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입문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pubDate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"2019-12-06",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pages : 272,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finished : true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for(key in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(`${key} : ${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gitBook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[key]}&lt;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&gt;`);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EFF0C2-6074-CCE3-973A-8BC3D345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32" y="5461865"/>
            <a:ext cx="2215130" cy="10883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9648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AAC-6600-9F25-004B-FFA8CE69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sz="3600" dirty="0"/>
              <a:t>for…of</a:t>
            </a:r>
            <a:r>
              <a:rPr kumimoji="1" lang="ko-Kore-KR" altLang="en-US" sz="3600" dirty="0"/>
              <a:t>문</a:t>
            </a:r>
            <a:r>
              <a:rPr kumimoji="1" lang="ko-KR" altLang="en-US" sz="3600"/>
              <a:t> 사용해서 반복 가능 객체 값 가져오기 </a:t>
            </a:r>
            <a:endParaRPr kumimoji="1" lang="ko-Kore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8226-67A4-4B11-4EE5-E5716D7144E6}"/>
              </a:ext>
            </a:extLst>
          </p:cNvPr>
          <p:cNvSpPr txBox="1"/>
          <p:nvPr/>
        </p:nvSpPr>
        <p:spPr>
          <a:xfrm>
            <a:off x="700495" y="1418990"/>
            <a:ext cx="95382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문자열이나 배열처럼 그 안의 값이 순서대로 나열되어 있는 객체를 </a:t>
            </a:r>
            <a:r>
              <a:rPr lang="ko-KR" altLang="en-US" sz="1600" dirty="0" err="1"/>
              <a:t>이터러블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)</a:t>
            </a:r>
            <a:r>
              <a:rPr lang="ko-KR" altLang="en-US" sz="1600" dirty="0"/>
              <a:t> 객체라고 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객체에서는 </a:t>
            </a:r>
            <a:r>
              <a:rPr lang="en-US" altLang="ko-KR" sz="1600" dirty="0"/>
              <a:t>for…of </a:t>
            </a:r>
            <a:r>
              <a:rPr lang="ko-KR" altLang="en-US" sz="1600" dirty="0"/>
              <a:t>문을 사용할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9396-CE0D-EA1C-1780-990D0334981E}"/>
              </a:ext>
            </a:extLst>
          </p:cNvPr>
          <p:cNvSpPr txBox="1"/>
          <p:nvPr/>
        </p:nvSpPr>
        <p:spPr>
          <a:xfrm>
            <a:off x="813707" y="2458180"/>
            <a:ext cx="374087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ko-KR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of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ore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 ... 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6A42-E85A-9906-317A-28C02A5825DB}"/>
              </a:ext>
            </a:extLst>
          </p:cNvPr>
          <p:cNvSpPr txBox="1"/>
          <p:nvPr/>
        </p:nvSpPr>
        <p:spPr>
          <a:xfrm>
            <a:off x="813707" y="3716936"/>
            <a:ext cx="6037897" cy="1877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students = ["Park", "Kim", "Lee", "Kang"];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b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</a:br>
            <a:r>
              <a:rPr lang="en-US" altLang="ko-Kore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students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 있는 </a:t>
            </a:r>
            <a:r>
              <a:rPr lang="en-US" altLang="ko-Kore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 있는 동안 계속 반복</a:t>
            </a:r>
            <a:endParaRPr lang="ko-KR" altLang="en-US" sz="1600" kern="1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student of students) 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(`${student}. `);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C5CCDE-3C98-975F-38B3-FC8549C9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30" y="4178974"/>
            <a:ext cx="3907761" cy="11480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62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48C16-4FB7-12B2-8506-83043B95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for</a:t>
            </a:r>
            <a:r>
              <a:rPr kumimoji="1" lang="ko-Kore-KR" altLang="en-US"/>
              <a:t>문</a:t>
            </a:r>
            <a:r>
              <a:rPr kumimoji="1" lang="ko-KR" altLang="en-US"/>
              <a:t> 중첩하기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70334-64D4-82ED-4A66-B3A27537B4AA}"/>
              </a:ext>
            </a:extLst>
          </p:cNvPr>
          <p:cNvSpPr txBox="1"/>
          <p:nvPr/>
        </p:nvSpPr>
        <p:spPr>
          <a:xfrm>
            <a:off x="707571" y="1385888"/>
            <a:ext cx="796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for</a:t>
            </a:r>
            <a:r>
              <a:rPr kumimoji="1" lang="ko-Kore-KR" altLang="en-US" sz="1600" dirty="0"/>
              <a:t>문</a:t>
            </a:r>
            <a:r>
              <a:rPr kumimoji="1" lang="ko-KR" altLang="en-US" sz="1600"/>
              <a:t> 안에 또다른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문을 사용하는 것을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중첩한다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고 한다</a:t>
            </a:r>
            <a:r>
              <a:rPr kumimoji="1" lang="en-US" altLang="ko-KR" sz="1600" dirty="0"/>
              <a:t>.</a:t>
            </a:r>
          </a:p>
          <a:p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D297A-A78F-7E54-7CE2-BF1174DFDA47}"/>
              </a:ext>
            </a:extLst>
          </p:cNvPr>
          <p:cNvSpPr txBox="1"/>
          <p:nvPr/>
        </p:nvSpPr>
        <p:spPr>
          <a:xfrm>
            <a:off x="816675" y="2193395"/>
            <a:ext cx="774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en-US" altLang="ko-Kore-KR" sz="1600" dirty="0"/>
              <a:t>*</a:t>
            </a:r>
            <a:r>
              <a:rPr kumimoji="1" lang="ko-Kore-KR" altLang="en-US" sz="1600" dirty="0"/>
              <a:t>가</a:t>
            </a:r>
            <a:r>
              <a:rPr kumimoji="1" lang="ko-KR" altLang="en-US" sz="1600"/>
              <a:t> </a:t>
            </a:r>
            <a:r>
              <a:rPr kumimoji="1" lang="en-US" altLang="ko-KR" sz="1600" dirty="0"/>
              <a:t>30</a:t>
            </a:r>
            <a:r>
              <a:rPr kumimoji="1" lang="ko-KR" altLang="en-US" sz="1600" dirty="0"/>
              <a:t>개 표시되는 줄을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개 만들려면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 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45A79-02E2-67AE-6CFA-0612E2660733}"/>
              </a:ext>
            </a:extLst>
          </p:cNvPr>
          <p:cNvSpPr txBox="1"/>
          <p:nvPr/>
        </p:nvSpPr>
        <p:spPr>
          <a:xfrm>
            <a:off x="816675" y="2846897"/>
            <a:ext cx="4939145" cy="29583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for(let k = 0; k &lt; 5; k++)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for(var i = 0; i &lt; 30; i++)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document.write(‘*’);</a:t>
            </a:r>
            <a:b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solidFill>
                  <a:srgbClr val="4C4C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document.write(‘&lt;br&gt;’);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줄바꿈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299CF-4A3E-B3E6-0FD0-B100EAC7241A}"/>
              </a:ext>
            </a:extLst>
          </p:cNvPr>
          <p:cNvSpPr txBox="1"/>
          <p:nvPr/>
        </p:nvSpPr>
        <p:spPr>
          <a:xfrm>
            <a:off x="4827139" y="3090446"/>
            <a:ext cx="388439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ore-KR" altLang="en-US" sz="1600" i="1" dirty="0">
                <a:solidFill>
                  <a:srgbClr val="C00000"/>
                </a:solidFill>
              </a:rPr>
              <a:t>다른</a:t>
            </a:r>
            <a:r>
              <a:rPr kumimoji="1" lang="ko-KR" altLang="en-US" sz="1600" i="1">
                <a:solidFill>
                  <a:srgbClr val="C00000"/>
                </a:solidFill>
              </a:rPr>
              <a:t> </a:t>
            </a:r>
            <a:r>
              <a:rPr kumimoji="1" lang="en-US" altLang="ko-KR" sz="1600" i="1" dirty="0">
                <a:solidFill>
                  <a:srgbClr val="C00000"/>
                </a:solidFill>
              </a:rPr>
              <a:t>for</a:t>
            </a:r>
            <a:r>
              <a:rPr kumimoji="1" lang="ko-KR" altLang="en-US" sz="1600" i="1" dirty="0">
                <a:solidFill>
                  <a:srgbClr val="C00000"/>
                </a:solidFill>
              </a:rPr>
              <a:t>문의 카운터 변수와 겹치지 않게</a:t>
            </a:r>
            <a:endParaRPr kumimoji="1" lang="ko-Kore-KR" altLang="en-US" sz="1600" i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3C55FD-60BC-EBE7-27DE-DA7C545DB046}"/>
              </a:ext>
            </a:extLst>
          </p:cNvPr>
          <p:cNvSpPr/>
          <p:nvPr/>
        </p:nvSpPr>
        <p:spPr>
          <a:xfrm>
            <a:off x="1759133" y="3003361"/>
            <a:ext cx="209005" cy="2090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38C794-601D-ACE3-7D11-ADBC91B69BEF}"/>
              </a:ext>
            </a:extLst>
          </p:cNvPr>
          <p:cNvSpPr/>
          <p:nvPr/>
        </p:nvSpPr>
        <p:spPr>
          <a:xfrm>
            <a:off x="2094419" y="3434443"/>
            <a:ext cx="209005" cy="2090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F7516-57D5-B90B-9EC5-8819C5E69986}"/>
              </a:ext>
            </a:extLst>
          </p:cNvPr>
          <p:cNvSpPr txBox="1"/>
          <p:nvPr/>
        </p:nvSpPr>
        <p:spPr>
          <a:xfrm>
            <a:off x="6096000" y="3765255"/>
            <a:ext cx="5396729" cy="152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effectLst/>
                <a:latin typeface="TDc_SSiGothic_120_OTF"/>
              </a:rPr>
              <a:t> 바깥쪽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 실행 </a:t>
            </a:r>
            <a:r>
              <a:rPr lang="en-US" altLang="ko-KR" sz="1600" dirty="0">
                <a:effectLst/>
                <a:latin typeface="TDc_SSiGothic_120_OTF"/>
              </a:rPr>
              <a:t>(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 </a:t>
            </a:r>
            <a:r>
              <a:rPr lang="en" altLang="ko-Kore-KR" sz="1600" dirty="0">
                <a:effectLst/>
                <a:latin typeface="TDc_SSiGothic_120_OTF"/>
              </a:rPr>
              <a:t>= 0)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effectLst/>
                <a:latin typeface="TDc_SSiGothic_120_OTF"/>
              </a:rPr>
              <a:t>안쪽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문을 실행해 </a:t>
            </a:r>
            <a:r>
              <a:rPr lang="en-US" altLang="ko-KR" sz="1600" dirty="0">
                <a:effectLst/>
                <a:latin typeface="TDc_SSiGothic_120_OTF"/>
              </a:rPr>
              <a:t>30</a:t>
            </a:r>
            <a:r>
              <a:rPr lang="ko-KR" altLang="en-US" sz="1600" dirty="0">
                <a:effectLst/>
                <a:latin typeface="TDc_SSiGothic_120_OTF"/>
              </a:rPr>
              <a:t>번 반복하고 빠져나온다</a:t>
            </a:r>
            <a:r>
              <a:rPr lang="en-US" altLang="ko-KR" sz="1600" dirty="0">
                <a:effectLst/>
                <a:latin typeface="TDc_SSiGothic_120_OT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effectLst/>
                <a:latin typeface="TDc_SSiGothic_120_OTF"/>
              </a:rPr>
              <a:t> 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br&gt; </a:t>
            </a:r>
            <a:r>
              <a:rPr lang="ko-KR" altLang="en-US" sz="1600" dirty="0">
                <a:effectLst/>
                <a:latin typeface="TDc_SSiGothic_120_OTF"/>
              </a:rPr>
              <a:t>태그를 추가해서 줄을 바꾼다</a:t>
            </a:r>
            <a:r>
              <a:rPr lang="en-US" altLang="ko-KR" sz="1600" dirty="0">
                <a:effectLst/>
                <a:latin typeface="TDc_SSiGothic_120_OTF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effectLst/>
                <a:latin typeface="TDc_SSiGothic_120_OTF"/>
              </a:rPr>
              <a:t> </a:t>
            </a:r>
            <a:r>
              <a:rPr lang="ko-KR" altLang="en-US" sz="1600" dirty="0">
                <a:effectLst/>
                <a:latin typeface="TDc_SSiGothic_120_OTF"/>
              </a:rPr>
              <a:t>바깥쪽 </a:t>
            </a:r>
            <a:r>
              <a:rPr lang="en" altLang="ko-Kore-KR" sz="1600" dirty="0">
                <a:effectLst/>
                <a:latin typeface="TDc_SSiGothic_120_OTF"/>
              </a:rPr>
              <a:t>for</a:t>
            </a:r>
            <a:r>
              <a:rPr lang="ko-KR" altLang="en-US" sz="1600" dirty="0">
                <a:effectLst/>
                <a:latin typeface="TDc_SSiGothic_120_OTF"/>
              </a:rPr>
              <a:t>문의 조건식이 </a:t>
            </a:r>
            <a:r>
              <a:rPr lang="en" altLang="ko-Kore-KR" sz="1600" dirty="0">
                <a:effectLst/>
                <a:latin typeface="TDc_SSiGothic_120_OTF"/>
              </a:rPr>
              <a:t>false</a:t>
            </a:r>
            <a:r>
              <a:rPr lang="ko-KR" altLang="en-US" sz="1600" dirty="0">
                <a:effectLst/>
                <a:latin typeface="TDc_SSiGothic_120_OTF"/>
              </a:rPr>
              <a:t>가 될 때까지 반복한다</a:t>
            </a:r>
            <a:r>
              <a:rPr lang="en-US" altLang="ko-KR" sz="1600" dirty="0">
                <a:effectLst/>
                <a:latin typeface="TDc_SSiGothic_120_OTF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612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0160F-4A71-A992-DB59-6DA5B43E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구구단 만들기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6C02D-D555-4638-6165-D2F9E7603870}"/>
              </a:ext>
            </a:extLst>
          </p:cNvPr>
          <p:cNvSpPr txBox="1"/>
          <p:nvPr/>
        </p:nvSpPr>
        <p:spPr>
          <a:xfrm>
            <a:off x="707707" y="1873568"/>
            <a:ext cx="4517707" cy="12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구구단은 </a:t>
            </a:r>
            <a:r>
              <a:rPr lang="en-US" altLang="ko-KR" sz="1600" dirty="0">
                <a:effectLst/>
                <a:latin typeface="TDc_SSiMyungJo_120_OTF"/>
              </a:rPr>
              <a:t>1</a:t>
            </a:r>
            <a:r>
              <a:rPr lang="ko-KR" altLang="en-US" sz="1600" dirty="0">
                <a:effectLst/>
                <a:latin typeface="TDc_SSiMyungJo_120_OTF"/>
              </a:rPr>
              <a:t>단부터 </a:t>
            </a:r>
            <a:r>
              <a:rPr lang="en-US" altLang="ko-KR" sz="1600" dirty="0">
                <a:effectLst/>
                <a:latin typeface="TDc_SSiMyungJo_120_OTF"/>
              </a:rPr>
              <a:t>9</a:t>
            </a:r>
            <a:r>
              <a:rPr lang="ko-KR" altLang="en-US" sz="1600" dirty="0">
                <a:effectLst/>
                <a:latin typeface="TDc_SSiMyungJo_120_OTF"/>
              </a:rPr>
              <a:t>단 까지 이루어져 있고</a:t>
            </a:r>
            <a:r>
              <a:rPr lang="en-US" altLang="ko-KR" sz="1600" dirty="0">
                <a:effectLst/>
                <a:latin typeface="TDc_SSiMyungJo_120_OTF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각 단은 </a:t>
            </a:r>
            <a:r>
              <a:rPr lang="en-US" altLang="ko-KR" sz="1600" dirty="0">
                <a:effectLst/>
                <a:latin typeface="TDc_SSiMyungJo_120_OTF"/>
              </a:rPr>
              <a:t>1</a:t>
            </a:r>
            <a:r>
              <a:rPr lang="ko-KR" altLang="en-US" sz="1600" dirty="0">
                <a:effectLst/>
                <a:latin typeface="TDc_SSiMyungJo_120_OTF"/>
              </a:rPr>
              <a:t>부터 </a:t>
            </a:r>
            <a:r>
              <a:rPr lang="en-US" altLang="ko-KR" sz="1600" dirty="0">
                <a:effectLst/>
                <a:latin typeface="TDc_SSiMyungJo_120_OTF"/>
              </a:rPr>
              <a:t>9</a:t>
            </a:r>
            <a:r>
              <a:rPr lang="ko-KR" altLang="en-US" sz="1600" dirty="0">
                <a:effectLst/>
                <a:latin typeface="TDc_SSiMyungJo_120_OTF"/>
              </a:rPr>
              <a:t>까지의 곱으로 이루어짐</a:t>
            </a:r>
            <a:r>
              <a:rPr lang="en-US" altLang="ko-KR" sz="1600" dirty="0">
                <a:effectLst/>
                <a:latin typeface="TDc_SSiMyungJo_120_OT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Dc_SSiMyungJo_120_OTF"/>
                <a:sym typeface="Wingdings" pitchFamily="2" charset="2"/>
              </a:rPr>
              <a:t></a:t>
            </a:r>
            <a:r>
              <a:rPr lang="ko-KR" altLang="en-US" sz="1600" dirty="0">
                <a:latin typeface="TDc_SSiMyungJo_120_OTF"/>
                <a:sym typeface="Wingdings" pitchFamily="2" charset="2"/>
              </a:rPr>
              <a:t> 중첩된 </a:t>
            </a:r>
            <a:r>
              <a:rPr lang="en-US" altLang="ko-KR" sz="1600" dirty="0">
                <a:latin typeface="TDc_SSiMyungJo_120_OTF"/>
                <a:sym typeface="Wingdings" pitchFamily="2" charset="2"/>
              </a:rPr>
              <a:t>for</a:t>
            </a:r>
            <a:r>
              <a:rPr lang="ko-KR" altLang="en-US" sz="1600" dirty="0">
                <a:latin typeface="TDc_SSiMyungJo_120_OTF"/>
                <a:sym typeface="Wingdings" pitchFamily="2" charset="2"/>
              </a:rPr>
              <a:t>문을 사용해서 작성 </a:t>
            </a:r>
            <a:r>
              <a:rPr lang="en-US" altLang="ko-KR" sz="1600" dirty="0">
                <a:effectLst/>
                <a:latin typeface="TDc_SSiMyungJo_120_OTF"/>
              </a:rPr>
              <a:t> </a:t>
            </a:r>
            <a:endParaRPr lang="ko-KR" altLang="en-US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6228DD-5E22-62AB-F248-D3BE4E36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57" y="1402668"/>
            <a:ext cx="5911636" cy="4942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24EE4-F22B-8E37-0FE2-3321FB2D1117}"/>
              </a:ext>
            </a:extLst>
          </p:cNvPr>
          <p:cNvSpPr txBox="1"/>
          <p:nvPr/>
        </p:nvSpPr>
        <p:spPr>
          <a:xfrm>
            <a:off x="754855" y="3429000"/>
            <a:ext cx="4423410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안쪽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각 단에서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 곱하는 부분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카운터 변수를 </a:t>
            </a:r>
            <a:r>
              <a:rPr lang="en" altLang="ko-Kore-KR" sz="1600" dirty="0"/>
              <a:t>j</a:t>
            </a:r>
            <a:r>
              <a:rPr lang="ko-KR" altLang="en-US" sz="1600" dirty="0"/>
              <a:t>로 놓고 </a:t>
            </a:r>
            <a:r>
              <a:rPr lang="en" altLang="ko-Kore-KR" sz="1600" dirty="0"/>
              <a:t>for</a:t>
            </a:r>
            <a:r>
              <a:rPr lang="ko-KR" altLang="en-US" sz="1600" dirty="0"/>
              <a:t>문 작성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바깥쪽</a:t>
            </a:r>
            <a:r>
              <a:rPr kumimoji="1" lang="ko-KR" altLang="en-US" sz="1600" b="1"/>
              <a:t> </a:t>
            </a:r>
            <a:r>
              <a:rPr kumimoji="1" lang="en-US" altLang="ko-KR" sz="1600" b="1" dirty="0"/>
              <a:t>for</a:t>
            </a:r>
            <a:r>
              <a:rPr kumimoji="1" lang="ko-KR" altLang="en-US" sz="1600" b="1" dirty="0"/>
              <a:t>문</a:t>
            </a:r>
            <a:endParaRPr kumimoji="1"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구구단의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단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에 해당하는 부분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600" dirty="0"/>
              <a:t>카운터 변수를 </a:t>
            </a:r>
            <a:r>
              <a:rPr kumimoji="1" lang="en-US" altLang="ko-KR" sz="1600" dirty="0" err="1"/>
              <a:t>i</a:t>
            </a:r>
            <a:r>
              <a:rPr kumimoji="1" lang="ko-KR" altLang="en-US" sz="1600" dirty="0"/>
              <a:t>로 놓고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 작성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7166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0160F-4A71-A992-DB59-6DA5B43E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구구단 만들기</a:t>
            </a:r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797A0-7249-A6EC-FE00-5D606A36BC01}"/>
              </a:ext>
            </a:extLst>
          </p:cNvPr>
          <p:cNvSpPr txBox="1"/>
          <p:nvPr/>
        </p:nvSpPr>
        <p:spPr>
          <a:xfrm>
            <a:off x="812074" y="1560650"/>
            <a:ext cx="6097904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단부터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단까지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" altLang="ko-Kore-KR" sz="16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document.write(“&lt;h3&gt;” + i + “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&lt;/h3”&gt;);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(var j = 1; j &lt;= 9; j++) { 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endParaRPr lang="en" altLang="ko-Kore-KR" sz="16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7364F7D-C8A7-0D62-7F20-5A9ED7C7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61" y="1661756"/>
            <a:ext cx="1744809" cy="3830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808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0160F-4A71-A992-DB59-6DA5B43E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구구단 만들기</a:t>
            </a:r>
            <a:endParaRPr kumimoji="1" lang="ko-Kore-KR" altLang="en-US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D03C9DF-BFF8-C47C-4F9A-06A176E08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83"/>
          <a:stretch/>
        </p:blipFill>
        <p:spPr>
          <a:xfrm>
            <a:off x="2422175" y="1885819"/>
            <a:ext cx="7686741" cy="2406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B6B68C-DA63-38E1-0FB7-C9081238BCDA}"/>
              </a:ext>
            </a:extLst>
          </p:cNvPr>
          <p:cNvSpPr/>
          <p:nvPr/>
        </p:nvSpPr>
        <p:spPr>
          <a:xfrm>
            <a:off x="2638426" y="3088956"/>
            <a:ext cx="240030" cy="12031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5C83C-7D1A-4269-DE61-E393B0EBDB4B}"/>
              </a:ext>
            </a:extLst>
          </p:cNvPr>
          <p:cNvSpPr txBox="1"/>
          <p:nvPr/>
        </p:nvSpPr>
        <p:spPr>
          <a:xfrm>
            <a:off x="559011" y="1538947"/>
            <a:ext cx="190629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chemeClr val="accent1"/>
                </a:solidFill>
              </a:rPr>
              <a:t>‘</a:t>
            </a:r>
            <a:r>
              <a:rPr kumimoji="1" lang="ko-Kore-KR" altLang="en-US" sz="1600" dirty="0">
                <a:solidFill>
                  <a:schemeClr val="accent1"/>
                </a:solidFill>
              </a:rPr>
              <a:t>단</a:t>
            </a:r>
            <a:r>
              <a:rPr kumimoji="1" lang="en-US" altLang="ko-Kore-KR" sz="1600" dirty="0">
                <a:solidFill>
                  <a:schemeClr val="accent1"/>
                </a:solidFill>
              </a:rPr>
              <a:t>’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을 나타내므로</a:t>
            </a:r>
            <a:r>
              <a:rPr kumimoji="1" lang="en-US" altLang="ko-KR" sz="1600" dirty="0">
                <a:solidFill>
                  <a:schemeClr val="accent1"/>
                </a:solidFill>
              </a:rPr>
              <a:t>,</a:t>
            </a:r>
            <a:r>
              <a:rPr kumimoji="1" lang="ko-KR" altLang="en-US" sz="1600" dirty="0">
                <a:solidFill>
                  <a:schemeClr val="accent1"/>
                </a:solidFill>
              </a:rPr>
              <a:t> 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 err="1">
                <a:solidFill>
                  <a:schemeClr val="accent1"/>
                </a:solidFill>
              </a:rPr>
              <a:t>i</a:t>
            </a:r>
            <a:r>
              <a:rPr kumimoji="1" lang="ko-KR" altLang="en-US" sz="1600" dirty="0">
                <a:solidFill>
                  <a:schemeClr val="accent1"/>
                </a:solidFill>
              </a:rPr>
              <a:t>변수 사용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28F5793-B341-9BF5-7BAA-1A6468B6D816}"/>
              </a:ext>
            </a:extLst>
          </p:cNvPr>
          <p:cNvCxnSpPr>
            <a:endCxn id="11" idx="1"/>
          </p:cNvCxnSpPr>
          <p:nvPr/>
        </p:nvCxnSpPr>
        <p:spPr>
          <a:xfrm>
            <a:off x="1403986" y="2623315"/>
            <a:ext cx="1234440" cy="1067210"/>
          </a:xfrm>
          <a:prstGeom prst="bentConnector3">
            <a:avLst>
              <a:gd name="adj1" fmla="val 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E561EA-91DB-A21B-0A51-762CDA1C9730}"/>
              </a:ext>
            </a:extLst>
          </p:cNvPr>
          <p:cNvSpPr/>
          <p:nvPr/>
        </p:nvSpPr>
        <p:spPr>
          <a:xfrm>
            <a:off x="3072766" y="3088956"/>
            <a:ext cx="182880" cy="120313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12CBE-9B21-4FB3-EEB1-A32042B0A0AC}"/>
              </a:ext>
            </a:extLst>
          </p:cNvPr>
          <p:cNvSpPr txBox="1"/>
          <p:nvPr/>
        </p:nvSpPr>
        <p:spPr>
          <a:xfrm>
            <a:off x="838200" y="4898173"/>
            <a:ext cx="39776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solidFill>
                  <a:srgbClr val="7030A0"/>
                </a:solidFill>
              </a:rPr>
              <a:t>‘</a:t>
            </a:r>
            <a:r>
              <a:rPr kumimoji="1" lang="ko-Kore-KR" altLang="en-US" sz="1600">
                <a:solidFill>
                  <a:srgbClr val="7030A0"/>
                </a:solidFill>
              </a:rPr>
              <a:t>곱하는</a:t>
            </a:r>
            <a:r>
              <a:rPr kumimoji="1" lang="ko-KR" altLang="en-US" sz="1600">
                <a:solidFill>
                  <a:srgbClr val="7030A0"/>
                </a:solidFill>
              </a:rPr>
              <a:t> 값</a:t>
            </a:r>
            <a:r>
              <a:rPr kumimoji="1" lang="en-US" altLang="ko-Kore-KR" sz="1600">
                <a:solidFill>
                  <a:srgbClr val="7030A0"/>
                </a:solidFill>
              </a:rPr>
              <a:t>’</a:t>
            </a:r>
            <a:r>
              <a:rPr kumimoji="1" lang="ko-KR" altLang="en-US" sz="1600">
                <a:solidFill>
                  <a:srgbClr val="7030A0"/>
                </a:solidFill>
              </a:rPr>
              <a:t>을 나타내므로</a:t>
            </a:r>
            <a:r>
              <a:rPr kumimoji="1" lang="en-US" altLang="ko-KR" sz="1600">
                <a:solidFill>
                  <a:srgbClr val="7030A0"/>
                </a:solidFill>
              </a:rPr>
              <a:t>, j</a:t>
            </a:r>
            <a:r>
              <a:rPr kumimoji="1" lang="ko-KR" altLang="en-US" sz="1600">
                <a:solidFill>
                  <a:srgbClr val="7030A0"/>
                </a:solidFill>
              </a:rPr>
              <a:t>변수 사용</a:t>
            </a:r>
            <a:endParaRPr kumimoji="1" lang="ko-Kore-KR" altLang="en-US" sz="1600">
              <a:solidFill>
                <a:srgbClr val="7030A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089E1B-7561-4149-EF10-4101B99C6E09}"/>
              </a:ext>
            </a:extLst>
          </p:cNvPr>
          <p:cNvCxnSpPr/>
          <p:nvPr/>
        </p:nvCxnSpPr>
        <p:spPr>
          <a:xfrm flipV="1">
            <a:off x="3164206" y="4455686"/>
            <a:ext cx="0" cy="4879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E87526-D5DA-E24B-8765-3066A3572345}"/>
              </a:ext>
            </a:extLst>
          </p:cNvPr>
          <p:cNvSpPr/>
          <p:nvPr/>
        </p:nvSpPr>
        <p:spPr>
          <a:xfrm>
            <a:off x="3381376" y="3088956"/>
            <a:ext cx="251460" cy="1203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3B4B4-9BC1-890E-21FB-E47BD9E1803F}"/>
              </a:ext>
            </a:extLst>
          </p:cNvPr>
          <p:cNvSpPr txBox="1"/>
          <p:nvPr/>
        </p:nvSpPr>
        <p:spPr>
          <a:xfrm>
            <a:off x="3835826" y="2600353"/>
            <a:ext cx="710565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solidFill>
                  <a:srgbClr val="C00000"/>
                </a:solidFill>
              </a:rPr>
              <a:t>i * j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5189155-537F-2775-9512-F1864F603BE6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519458" y="2831666"/>
            <a:ext cx="316369" cy="257287"/>
          </a:xfrm>
          <a:prstGeom prst="bentConnector3">
            <a:avLst>
              <a:gd name="adj1" fmla="val 100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BF6003-72AB-A210-BED9-F148D7B9A1FB}"/>
              </a:ext>
            </a:extLst>
          </p:cNvPr>
          <p:cNvSpPr txBox="1"/>
          <p:nvPr/>
        </p:nvSpPr>
        <p:spPr>
          <a:xfrm>
            <a:off x="6505576" y="5362455"/>
            <a:ext cx="4604384" cy="465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i +" X " + j + " = " + i * j + "&lt;br&gt;"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D0887-973C-814B-BC53-D458482E378D}"/>
              </a:ext>
            </a:extLst>
          </p:cNvPr>
          <p:cNvSpPr txBox="1"/>
          <p:nvPr/>
        </p:nvSpPr>
        <p:spPr>
          <a:xfrm>
            <a:off x="6505576" y="4712291"/>
            <a:ext cx="408813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화면에</a:t>
            </a:r>
            <a:r>
              <a:rPr kumimoji="1" lang="ko-KR" altLang="en-US"/>
              <a:t> 표시하기 위한 소스</a:t>
            </a:r>
            <a:endParaRPr kumimoji="1"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A346C5-E543-79A1-2C19-16FA856DC7FE}"/>
              </a:ext>
            </a:extLst>
          </p:cNvPr>
          <p:cNvSpPr txBox="1"/>
          <p:nvPr/>
        </p:nvSpPr>
        <p:spPr>
          <a:xfrm>
            <a:off x="7021829" y="5980234"/>
            <a:ext cx="4088131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`${i} X ${j} = ${i * j}&lt;br&gt;`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BCA0AF-84D1-4036-4CFD-E7C2352EE819}"/>
              </a:ext>
            </a:extLst>
          </p:cNvPr>
          <p:cNvSpPr txBox="1"/>
          <p:nvPr/>
        </p:nvSpPr>
        <p:spPr>
          <a:xfrm>
            <a:off x="6265545" y="6043392"/>
            <a:ext cx="72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600"/>
              <a:t>또는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882224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0160F-4A71-A992-DB59-6DA5B43E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구구단 만들기</a:t>
            </a:r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797A0-7249-A6EC-FE00-5D606A36BC01}"/>
              </a:ext>
            </a:extLst>
          </p:cNvPr>
          <p:cNvSpPr txBox="1"/>
          <p:nvPr/>
        </p:nvSpPr>
        <p:spPr>
          <a:xfrm>
            <a:off x="785949" y="1464856"/>
            <a:ext cx="7391400" cy="2542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단부터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단까지</a:t>
            </a:r>
            <a:r>
              <a:rPr lang="en" altLang="ko-Kore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" altLang="ko-Kore-KR" sz="18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document.write(“&lt;h3&gt;” + i + “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&lt;/h3”&gt;);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(var j = 1; j &lt;= 9; j++) { </a:t>
            </a: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endParaRPr lang="en" altLang="ko-Kore-KR" sz="180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" altLang="ko-Kore-KR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document.write(`${i} X ${j} = ${i * j}&lt;br&gt;`);</a:t>
            </a:r>
          </a:p>
          <a:p>
            <a:pPr>
              <a:lnSpc>
                <a:spcPct val="150000"/>
              </a:lnSpc>
            </a:pPr>
            <a:r>
              <a:rPr lang="ko-KR" altLang="en-US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8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0BDE4DC-43DE-4B1D-0138-29780D1B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38" y="502920"/>
            <a:ext cx="1701211" cy="61290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6412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0160F-4A71-A992-DB59-6DA5B43E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구구단 만들기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D944F-83FD-E6C6-4993-AEF940013A23}"/>
              </a:ext>
            </a:extLst>
          </p:cNvPr>
          <p:cNvSpPr txBox="1"/>
          <p:nvPr/>
        </p:nvSpPr>
        <p:spPr>
          <a:xfrm>
            <a:off x="631885" y="1577476"/>
            <a:ext cx="699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구구단을 가로로 배치하려면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CSS</a:t>
            </a:r>
            <a:r>
              <a:rPr kumimoji="1" lang="ko-KR" altLang="en-US" sz="1600" dirty="0">
                <a:sym typeface="Wingdings" pitchFamily="2" charset="2"/>
              </a:rPr>
              <a:t> 사용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4C00D-D93A-3DFD-1D4C-22DC02718BF0}"/>
              </a:ext>
            </a:extLst>
          </p:cNvPr>
          <p:cNvSpPr txBox="1"/>
          <p:nvPr/>
        </p:nvSpPr>
        <p:spPr>
          <a:xfrm>
            <a:off x="631885" y="2217250"/>
            <a:ext cx="5464115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구구단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&lt;link rel="stylesheet" href="css/gugudan.css"&gt;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EFA4B-F2A0-9425-0657-9DE3C7BCD7D3}"/>
              </a:ext>
            </a:extLst>
          </p:cNvPr>
          <p:cNvSpPr txBox="1"/>
          <p:nvPr/>
        </p:nvSpPr>
        <p:spPr>
          <a:xfrm>
            <a:off x="6398080" y="2217250"/>
            <a:ext cx="5550080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for(var i = 2; i &lt;= 9; i++)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document.write("&lt;div&gt;");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document.write("&lt;h3&gt;" + i + 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h3&gt;");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for (var j = 1; j &lt;= 9; j++)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document.write(`${i} X ${j} = ${i * j}&lt;br&gt;`);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document.write("&lt;/div&gt;");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200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60883-0E63-8528-D0C7-3016CDA8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구구단 만들기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2DFB0-D74D-DF6F-4DAF-DC81AE74FC6B}"/>
              </a:ext>
            </a:extLst>
          </p:cNvPr>
          <p:cNvSpPr txBox="1"/>
          <p:nvPr/>
        </p:nvSpPr>
        <p:spPr>
          <a:xfrm>
            <a:off x="990056" y="1896000"/>
            <a:ext cx="4179570" cy="42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div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display:inline-block;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padding:0 20px 30px 20px;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margin:15px;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border:1px solid #ccc;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line-height:2;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div h3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text-align:center;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font-weight:bold;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85589-4313-5BC4-ED11-E4C4A5EBB4B6}"/>
              </a:ext>
            </a:extLst>
          </p:cNvPr>
          <p:cNvSpPr txBox="1"/>
          <p:nvPr/>
        </p:nvSpPr>
        <p:spPr>
          <a:xfrm>
            <a:off x="1053737" y="1550126"/>
            <a:ext cx="215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css</a:t>
            </a:r>
            <a:r>
              <a:rPr lang="en-US" altLang="ko-KR" sz="1600" b="1" dirty="0"/>
              <a:t>\gugudan.css</a:t>
            </a:r>
            <a:endParaRPr lang="ko-KR" altLang="en-US" sz="1600" b="1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AA51EA1-DFBD-961A-67CD-5F6A60B7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18" y="2054891"/>
            <a:ext cx="5908487" cy="3933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89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54EC-2F42-EF8F-117E-D131EA9E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산술</a:t>
            </a:r>
            <a:r>
              <a:rPr kumimoji="1" lang="ko-KR" altLang="en-US"/>
              <a:t> 연산자 </a:t>
            </a:r>
            <a:r>
              <a:rPr kumimoji="1" lang="en-US" altLang="ko-KR" dirty="0"/>
              <a:t>- </a:t>
            </a:r>
            <a:r>
              <a:rPr lang="ko-KR" altLang="en-US" sz="2800" b="1" dirty="0"/>
              <a:t>증감 연산자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8F11B-94B8-26CB-D34F-142EB9B6D5E3}"/>
              </a:ext>
            </a:extLst>
          </p:cNvPr>
          <p:cNvSpPr txBox="1"/>
          <p:nvPr/>
        </p:nvSpPr>
        <p:spPr>
          <a:xfrm>
            <a:off x="734453" y="1369671"/>
            <a:ext cx="4073551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증가</a:t>
            </a:r>
            <a:r>
              <a:rPr kumimoji="1" lang="en-US" altLang="ko-Kore-KR" sz="1600" dirty="0"/>
              <a:t>(</a:t>
            </a:r>
            <a:r>
              <a:rPr kumimoji="1" lang="en-US" altLang="ko-KR" sz="1600" dirty="0"/>
              <a:t>++)</a:t>
            </a:r>
            <a:r>
              <a:rPr kumimoji="1" lang="ko-KR" altLang="en-US" sz="1600" dirty="0"/>
              <a:t> 연산자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변숫값을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증가시킴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감소</a:t>
            </a:r>
            <a:r>
              <a:rPr kumimoji="1" lang="en-US" altLang="ko-KR" sz="1600" dirty="0"/>
              <a:t>(--)</a:t>
            </a:r>
            <a:r>
              <a:rPr kumimoji="1" lang="ko-KR" altLang="en-US" sz="1600" dirty="0"/>
              <a:t> 연산자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변숫값을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감소시킴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1600" dirty="0">
                <a:sym typeface="Wingdings" pitchFamily="2" charset="2"/>
              </a:rPr>
              <a:t>합쳐서 증감 연산자라고 부름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ym typeface="Wingdings" pitchFamily="2" charset="2"/>
              </a:rPr>
              <a:t>증감 연산자는 </a:t>
            </a:r>
            <a:r>
              <a:rPr kumimoji="1" lang="ko-KR" altLang="en-US" sz="1600" dirty="0" err="1">
                <a:sym typeface="Wingdings" pitchFamily="2" charset="2"/>
              </a:rPr>
              <a:t>단항</a:t>
            </a:r>
            <a:r>
              <a:rPr kumimoji="1" lang="ko-KR" altLang="en-US" sz="1600" dirty="0">
                <a:sym typeface="Wingdings" pitchFamily="2" charset="2"/>
              </a:rPr>
              <a:t> 연산자</a:t>
            </a:r>
            <a:endParaRPr kumimoji="1" lang="en-US" altLang="ko-Kore-KR" sz="1600" dirty="0">
              <a:sym typeface="Wingdings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60346-8130-0B9E-3AD8-E9B51A142E98}"/>
              </a:ext>
            </a:extLst>
          </p:cNvPr>
          <p:cNvSpPr txBox="1"/>
          <p:nvPr/>
        </p:nvSpPr>
        <p:spPr>
          <a:xfrm>
            <a:off x="900297" y="3254284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sum = a + 5    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// 15</a:t>
            </a:r>
            <a:endParaRPr kumimoji="1" lang="en-US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4F5C-DCCB-4152-9ADA-6337269A8EBE}"/>
              </a:ext>
            </a:extLst>
          </p:cNvPr>
          <p:cNvSpPr txBox="1"/>
          <p:nvPr/>
        </p:nvSpPr>
        <p:spPr>
          <a:xfrm>
            <a:off x="900297" y="4888774"/>
            <a:ext cx="4004806" cy="88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sum = a++ + 5    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// 15</a:t>
            </a:r>
            <a:endParaRPr kumimoji="1" lang="en-US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11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853D4-A964-3DFA-608F-C92EF78A5806}"/>
              </a:ext>
            </a:extLst>
          </p:cNvPr>
          <p:cNvSpPr txBox="1"/>
          <p:nvPr/>
        </p:nvSpPr>
        <p:spPr>
          <a:xfrm>
            <a:off x="6035040" y="1738349"/>
            <a:ext cx="499848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증감 연산자는 연산자가 어느 위치에 </a:t>
            </a:r>
            <a:r>
              <a:rPr kumimoji="1" lang="ko-KR" altLang="en-US" sz="1600" dirty="0" err="1"/>
              <a:t>붙느냐에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따라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처리 방법이 달라짐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A7B53-D9BA-81CA-5051-81EF8C2FC818}"/>
              </a:ext>
            </a:extLst>
          </p:cNvPr>
          <p:cNvSpPr txBox="1"/>
          <p:nvPr/>
        </p:nvSpPr>
        <p:spPr>
          <a:xfrm>
            <a:off x="6165669" y="3142311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= 10     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a++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11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3335-4506-5230-1948-AEF3CA882511}"/>
              </a:ext>
            </a:extLst>
          </p:cNvPr>
          <p:cNvSpPr txBox="1"/>
          <p:nvPr/>
        </p:nvSpPr>
        <p:spPr>
          <a:xfrm>
            <a:off x="6165668" y="4663611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++a       </a:t>
            </a:r>
            <a:r>
              <a:rPr kumimoji="1"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9</a:t>
            </a:r>
            <a:endParaRPr kumimoji="1" lang="en-US" altLang="ko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         </a:t>
            </a:r>
            <a:r>
              <a:rPr kumimoji="1"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9</a:t>
            </a: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80FF0B2-3837-191D-4524-B31396FB3DAF}"/>
              </a:ext>
            </a:extLst>
          </p:cNvPr>
          <p:cNvCxnSpPr/>
          <p:nvPr/>
        </p:nvCxnSpPr>
        <p:spPr>
          <a:xfrm>
            <a:off x="5643154" y="1949653"/>
            <a:ext cx="0" cy="4328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27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AAC-6600-9F25-004B-FFA8CE69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while </a:t>
            </a:r>
            <a:r>
              <a:rPr kumimoji="1" lang="ko-KR" altLang="en-US"/>
              <a:t>문</a:t>
            </a:r>
            <a:r>
              <a:rPr kumimoji="1" lang="en-US" altLang="ko-KR"/>
              <a:t>, do … while</a:t>
            </a:r>
            <a:r>
              <a:rPr kumimoji="1" lang="ko-KR" altLang="en-US"/>
              <a:t> 문</a:t>
            </a:r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286D5-E8CA-6487-6089-8E410D9D22A9}"/>
              </a:ext>
            </a:extLst>
          </p:cNvPr>
          <p:cNvSpPr txBox="1"/>
          <p:nvPr/>
        </p:nvSpPr>
        <p:spPr>
          <a:xfrm>
            <a:off x="717233" y="1925546"/>
            <a:ext cx="5127307" cy="1746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 </a:t>
            </a:r>
            <a:endParaRPr lang="en-US" altLang="ko-Kore-KR" sz="2400" b="1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참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(true)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 동안 문장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조건부터 체크한 후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true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 경우에만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라면 한 번도 실행하지 않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음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20383-054C-470B-B351-464356309DCE}"/>
              </a:ext>
            </a:extLst>
          </p:cNvPr>
          <p:cNvSpPr txBox="1"/>
          <p:nvPr/>
        </p:nvSpPr>
        <p:spPr>
          <a:xfrm>
            <a:off x="6096000" y="1925546"/>
            <a:ext cx="5127307" cy="1706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2400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 … </a:t>
            </a:r>
            <a:r>
              <a:rPr lang="en-US" altLang="ko-Kore-KR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 </a:t>
            </a:r>
            <a:endParaRPr lang="en-US" altLang="ko-Kore-KR" sz="2400" b="1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일단 문장을 한번 실행한 후 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조건이 참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(true)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 동안 문장 반복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건이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도 최소한 한번은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실행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됨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3BFF-0C41-3643-ED7A-5085E926A51C}"/>
              </a:ext>
            </a:extLst>
          </p:cNvPr>
          <p:cNvSpPr txBox="1"/>
          <p:nvPr/>
        </p:nvSpPr>
        <p:spPr>
          <a:xfrm>
            <a:off x="1002983" y="4079111"/>
            <a:ext cx="3168967" cy="13163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while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실행할 명령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24DAD-1BDE-ACA6-DB93-ABF6C114DFD9}"/>
              </a:ext>
            </a:extLst>
          </p:cNvPr>
          <p:cNvSpPr txBox="1"/>
          <p:nvPr/>
        </p:nvSpPr>
        <p:spPr>
          <a:xfrm>
            <a:off x="6687026" y="4079111"/>
            <a:ext cx="3017044" cy="13163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실행할 명령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while 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조건</a:t>
            </a:r>
            <a:r>
              <a:rPr lang="en-US" altLang="ko-Kore-KR" sz="1600" i="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C438F-3660-B702-2AFB-AFF94709EAF2}"/>
              </a:ext>
            </a:extLst>
          </p:cNvPr>
          <p:cNvSpPr txBox="1"/>
          <p:nvPr/>
        </p:nvSpPr>
        <p:spPr>
          <a:xfrm>
            <a:off x="717233" y="1385102"/>
            <a:ext cx="943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while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문과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do...while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문은 초기값이나 반복 횟수 없이 조건만 주어졌을 때 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사용한다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9439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7F85D-6791-80D7-84B3-3C63F3566B38}"/>
              </a:ext>
            </a:extLst>
          </p:cNvPr>
          <p:cNvSpPr txBox="1"/>
          <p:nvPr/>
        </p:nvSpPr>
        <p:spPr>
          <a:xfrm>
            <a:off x="670425" y="570529"/>
            <a:ext cx="5399450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stars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별의 개수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while(stars &gt; 0)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('*');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stars--;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7B95-1536-81E2-40B3-35964BA6060F}"/>
              </a:ext>
            </a:extLst>
          </p:cNvPr>
          <p:cNvSpPr txBox="1"/>
          <p:nvPr/>
        </p:nvSpPr>
        <p:spPr>
          <a:xfrm>
            <a:off x="6487886" y="894262"/>
            <a:ext cx="5129349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별의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로 했을 때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5</a:t>
            </a:r>
            <a:r>
              <a:rPr kumimoji="1" lang="ko-KR" altLang="en-US" sz="1600" dirty="0">
                <a:sym typeface="Wingdings" pitchFamily="2" charset="2"/>
              </a:rPr>
              <a:t>개 찍힘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C00000"/>
                </a:solidFill>
              </a:rPr>
              <a:t>별의 </a:t>
            </a:r>
            <a:r>
              <a:rPr kumimoji="1" lang="ko-KR" altLang="en-US" sz="1600" dirty="0" err="1">
                <a:solidFill>
                  <a:srgbClr val="C00000"/>
                </a:solidFill>
              </a:rPr>
              <a:t>갯수를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으로 했을 때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 아무것도 안 찍힘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798C3-E562-5CAC-E873-8D73672C7D79}"/>
              </a:ext>
            </a:extLst>
          </p:cNvPr>
          <p:cNvSpPr txBox="1"/>
          <p:nvPr/>
        </p:nvSpPr>
        <p:spPr>
          <a:xfrm>
            <a:off x="670425" y="3632258"/>
            <a:ext cx="5399450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stars = parseInt(prompt("</a:t>
            </a:r>
            <a:r>
              <a:rPr lang="ko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별의 개수 </a:t>
            </a: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"));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document.write('*');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stars--;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while(stars &gt; 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D5FA-19DC-1CA3-0528-172D01DD1827}"/>
              </a:ext>
            </a:extLst>
          </p:cNvPr>
          <p:cNvSpPr txBox="1"/>
          <p:nvPr/>
        </p:nvSpPr>
        <p:spPr>
          <a:xfrm>
            <a:off x="6487886" y="4567321"/>
            <a:ext cx="5399449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별의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로 했을 때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5</a:t>
            </a:r>
            <a:r>
              <a:rPr kumimoji="1" lang="ko-KR" altLang="en-US" sz="1600" dirty="0">
                <a:sym typeface="Wingdings" pitchFamily="2" charset="2"/>
              </a:rPr>
              <a:t>개 찍힘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C00000"/>
                </a:solidFill>
              </a:rPr>
              <a:t>별의 </a:t>
            </a:r>
            <a:r>
              <a:rPr kumimoji="1" lang="ko-KR" altLang="en-US" sz="1600" dirty="0" err="1">
                <a:solidFill>
                  <a:srgbClr val="C00000"/>
                </a:solidFill>
              </a:rPr>
              <a:t>갯수를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으로 했을 때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kumimoji="1" lang="ko-KR" altLang="en-US" sz="1600" dirty="0">
                <a:solidFill>
                  <a:srgbClr val="C00000"/>
                </a:solidFill>
                <a:sym typeface="Wingdings" pitchFamily="2" charset="2"/>
              </a:rPr>
              <a:t>개 찍힘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4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AEAD-6065-5624-40E8-262EAC0B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break</a:t>
            </a:r>
            <a:r>
              <a:rPr kumimoji="1" lang="ko-Kore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2B32C-C9E3-B6FA-8832-28C258F98C1E}"/>
              </a:ext>
            </a:extLst>
          </p:cNvPr>
          <p:cNvSpPr txBox="1"/>
          <p:nvPr/>
        </p:nvSpPr>
        <p:spPr>
          <a:xfrm>
            <a:off x="631885" y="1308410"/>
            <a:ext cx="9798367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반복문은 주어진 조건에 따라 문장을 반복하기 때문에 종료 조건이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돼야 반복이 끝남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종료 조건이 되기 전에 반복문을 빠져나와야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한다면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break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 사용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34" charset="-127"/>
              </a:rPr>
              <a:t>(switch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문에서도 </a:t>
            </a:r>
            <a:r>
              <a:rPr lang="en-US" altLang="ko-KR" sz="1600" kern="0" dirty="0">
                <a:ea typeface="맑은 고딕" panose="020B0503020000020004" pitchFamily="34" charset="-127"/>
              </a:rPr>
              <a:t>case</a:t>
            </a:r>
            <a:r>
              <a:rPr lang="ko-KR" altLang="en-US" sz="1600" kern="0" dirty="0">
                <a:ea typeface="맑은 고딕" panose="020B0503020000020004" pitchFamily="34" charset="-127"/>
              </a:rPr>
              <a:t>에 맞는 값이 있을 경우 명령 실행 후 </a:t>
            </a:r>
            <a:r>
              <a:rPr lang="en-US" altLang="ko-KR" sz="1600" kern="0" dirty="0">
                <a:ea typeface="맑은 고딕" panose="020B0503020000020004" pitchFamily="34" charset="-127"/>
              </a:rPr>
              <a:t>break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문을 사용해 </a:t>
            </a:r>
            <a:r>
              <a:rPr lang="en-US" altLang="ko-KR" sz="1600" kern="0" dirty="0">
                <a:ea typeface="맑은 고딕" panose="020B0503020000020004" pitchFamily="34" charset="-127"/>
              </a:rPr>
              <a:t>switch</a:t>
            </a:r>
            <a:r>
              <a:rPr lang="ko-KR" altLang="en-US" sz="1600" kern="0" dirty="0">
                <a:ea typeface="맑은 고딕" panose="020B0503020000020004" pitchFamily="34" charset="-127"/>
              </a:rPr>
              <a:t>문 빠져나옴</a:t>
            </a:r>
            <a:r>
              <a:rPr lang="en-US" altLang="ko-KR" sz="1600" kern="0" dirty="0">
                <a:ea typeface="맑은 고딕" panose="020B0503020000020004" pitchFamily="34" charset="-127"/>
              </a:rPr>
              <a:t>)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8DC8-74E6-3FF9-FE83-0831D531B599}"/>
              </a:ext>
            </a:extLst>
          </p:cNvPr>
          <p:cNvSpPr txBox="1"/>
          <p:nvPr/>
        </p:nvSpPr>
        <p:spPr>
          <a:xfrm>
            <a:off x="723763" y="2756856"/>
            <a:ext cx="17930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break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4E379-92A0-129A-C9B0-3BD696E68B0A}"/>
              </a:ext>
            </a:extLst>
          </p:cNvPr>
          <p:cNvSpPr txBox="1"/>
          <p:nvPr/>
        </p:nvSpPr>
        <p:spPr>
          <a:xfrm>
            <a:off x="723763" y="3500499"/>
            <a:ext cx="828917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숫자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50</a:t>
            </a:r>
            <a:r>
              <a:rPr lang="ko-KR" altLang="en-US" sz="1600" dirty="0"/>
              <a:t>까지 화면에 표시하다가 </a:t>
            </a:r>
            <a:r>
              <a:rPr lang="en-US" altLang="ko-KR" sz="1600" dirty="0"/>
              <a:t>10</a:t>
            </a:r>
            <a:r>
              <a:rPr lang="ko-KR" altLang="en-US" sz="1600" dirty="0"/>
              <a:t>에서 멈추게 하려면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BDD10-8893-7EF7-5D67-44DC9E67B796}"/>
              </a:ext>
            </a:extLst>
          </p:cNvPr>
          <p:cNvSpPr txBox="1"/>
          <p:nvPr/>
        </p:nvSpPr>
        <p:spPr>
          <a:xfrm>
            <a:off x="950185" y="4073861"/>
            <a:ext cx="6099462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n = 50;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document.write(`${i} `);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(i === 10)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break;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endParaRPr lang="en" altLang="ko-Kore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766E3-031E-086A-EF1C-42359147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81"/>
          <a:stretch/>
        </p:blipFill>
        <p:spPr>
          <a:xfrm>
            <a:off x="6096000" y="4880503"/>
            <a:ext cx="5404377" cy="156591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77688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AEAD-6065-5624-40E8-262EAC0B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continue</a:t>
            </a:r>
            <a:r>
              <a:rPr kumimoji="1" lang="ko-Kore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2B32C-C9E3-B6FA-8832-28C258F98C1E}"/>
              </a:ext>
            </a:extLst>
          </p:cNvPr>
          <p:cNvSpPr txBox="1"/>
          <p:nvPr/>
        </p:nvSpPr>
        <p:spPr>
          <a:xfrm>
            <a:off x="715055" y="1286903"/>
            <a:ext cx="9798367" cy="78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cs typeface="맑은 고딕" panose="020B0503020000020004" pitchFamily="34" charset="-127"/>
              </a:rPr>
              <a:t>특정 조건이 됐을 때 실행하던 반복 문장을 더 이상 실행하지 않고 반복문의 맨 앞으로 되돌아감</a:t>
            </a:r>
            <a:endParaRPr lang="en-US" altLang="ko-KR" sz="1600" kern="0" dirty="0"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600" kern="0" dirty="0"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ko-KR" altLang="en-US" sz="1600" kern="0" dirty="0">
                <a:cs typeface="맑은 고딕" panose="020B0503020000020004" pitchFamily="34" charset="-127"/>
              </a:rPr>
              <a:t>반복 과정을 한 차례 건너뛰게 됨</a:t>
            </a:r>
            <a:r>
              <a:rPr lang="en-US" altLang="ko-KR" sz="1600" kern="0" dirty="0"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8DC8-74E6-3FF9-FE83-0831D531B599}"/>
              </a:ext>
            </a:extLst>
          </p:cNvPr>
          <p:cNvSpPr txBox="1"/>
          <p:nvPr/>
        </p:nvSpPr>
        <p:spPr>
          <a:xfrm>
            <a:off x="802141" y="2378502"/>
            <a:ext cx="196718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continue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696D-FD7A-1FFE-0DF3-B2C99804DF6F}"/>
              </a:ext>
            </a:extLst>
          </p:cNvPr>
          <p:cNvSpPr txBox="1"/>
          <p:nvPr/>
        </p:nvSpPr>
        <p:spPr>
          <a:xfrm>
            <a:off x="715055" y="2975265"/>
            <a:ext cx="8289175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중에서 짝수만 표시하려면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43B4B-00B8-AE58-4865-1B63D93BE800}"/>
              </a:ext>
            </a:extLst>
          </p:cNvPr>
          <p:cNvSpPr txBox="1"/>
          <p:nvPr/>
        </p:nvSpPr>
        <p:spPr>
          <a:xfrm>
            <a:off x="942486" y="3523989"/>
            <a:ext cx="4671752" cy="231198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9737519">
                  <a:custGeom>
                    <a:avLst/>
                    <a:gdLst>
                      <a:gd name="connsiteX0" fmla="*/ 0 w 4671752"/>
                      <a:gd name="connsiteY0" fmla="*/ 0 h 2958310"/>
                      <a:gd name="connsiteX1" fmla="*/ 583969 w 4671752"/>
                      <a:gd name="connsiteY1" fmla="*/ 0 h 2958310"/>
                      <a:gd name="connsiteX2" fmla="*/ 1214656 w 4671752"/>
                      <a:gd name="connsiteY2" fmla="*/ 0 h 2958310"/>
                      <a:gd name="connsiteX3" fmla="*/ 1845342 w 4671752"/>
                      <a:gd name="connsiteY3" fmla="*/ 0 h 2958310"/>
                      <a:gd name="connsiteX4" fmla="*/ 2382594 w 4671752"/>
                      <a:gd name="connsiteY4" fmla="*/ 0 h 2958310"/>
                      <a:gd name="connsiteX5" fmla="*/ 3059998 w 4671752"/>
                      <a:gd name="connsiteY5" fmla="*/ 0 h 2958310"/>
                      <a:gd name="connsiteX6" fmla="*/ 3737402 w 4671752"/>
                      <a:gd name="connsiteY6" fmla="*/ 0 h 2958310"/>
                      <a:gd name="connsiteX7" fmla="*/ 4671752 w 4671752"/>
                      <a:gd name="connsiteY7" fmla="*/ 0 h 2958310"/>
                      <a:gd name="connsiteX8" fmla="*/ 4671752 w 4671752"/>
                      <a:gd name="connsiteY8" fmla="*/ 621245 h 2958310"/>
                      <a:gd name="connsiteX9" fmla="*/ 4671752 w 4671752"/>
                      <a:gd name="connsiteY9" fmla="*/ 1212907 h 2958310"/>
                      <a:gd name="connsiteX10" fmla="*/ 4671752 w 4671752"/>
                      <a:gd name="connsiteY10" fmla="*/ 1745403 h 2958310"/>
                      <a:gd name="connsiteX11" fmla="*/ 4671752 w 4671752"/>
                      <a:gd name="connsiteY11" fmla="*/ 2277899 h 2958310"/>
                      <a:gd name="connsiteX12" fmla="*/ 4671752 w 4671752"/>
                      <a:gd name="connsiteY12" fmla="*/ 2958310 h 2958310"/>
                      <a:gd name="connsiteX13" fmla="*/ 4134501 w 4671752"/>
                      <a:gd name="connsiteY13" fmla="*/ 2958310 h 2958310"/>
                      <a:gd name="connsiteX14" fmla="*/ 3597249 w 4671752"/>
                      <a:gd name="connsiteY14" fmla="*/ 2958310 h 2958310"/>
                      <a:gd name="connsiteX15" fmla="*/ 3153433 w 4671752"/>
                      <a:gd name="connsiteY15" fmla="*/ 2958310 h 2958310"/>
                      <a:gd name="connsiteX16" fmla="*/ 2476029 w 4671752"/>
                      <a:gd name="connsiteY16" fmla="*/ 2958310 h 2958310"/>
                      <a:gd name="connsiteX17" fmla="*/ 1845342 w 4671752"/>
                      <a:gd name="connsiteY17" fmla="*/ 2958310 h 2958310"/>
                      <a:gd name="connsiteX18" fmla="*/ 1401526 w 4671752"/>
                      <a:gd name="connsiteY18" fmla="*/ 2958310 h 2958310"/>
                      <a:gd name="connsiteX19" fmla="*/ 910992 w 4671752"/>
                      <a:gd name="connsiteY19" fmla="*/ 2958310 h 2958310"/>
                      <a:gd name="connsiteX20" fmla="*/ 0 w 4671752"/>
                      <a:gd name="connsiteY20" fmla="*/ 2958310 h 2958310"/>
                      <a:gd name="connsiteX21" fmla="*/ 0 w 4671752"/>
                      <a:gd name="connsiteY21" fmla="*/ 2337065 h 2958310"/>
                      <a:gd name="connsiteX22" fmla="*/ 0 w 4671752"/>
                      <a:gd name="connsiteY22" fmla="*/ 1804569 h 2958310"/>
                      <a:gd name="connsiteX23" fmla="*/ 0 w 4671752"/>
                      <a:gd name="connsiteY23" fmla="*/ 1153741 h 2958310"/>
                      <a:gd name="connsiteX24" fmla="*/ 0 w 4671752"/>
                      <a:gd name="connsiteY24" fmla="*/ 621245 h 2958310"/>
                      <a:gd name="connsiteX25" fmla="*/ 0 w 4671752"/>
                      <a:gd name="connsiteY25" fmla="*/ 0 h 2958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671752" h="2958310" extrusionOk="0">
                        <a:moveTo>
                          <a:pt x="0" y="0"/>
                        </a:moveTo>
                        <a:cubicBezTo>
                          <a:pt x="268457" y="-50884"/>
                          <a:pt x="316655" y="18005"/>
                          <a:pt x="583969" y="0"/>
                        </a:cubicBezTo>
                        <a:cubicBezTo>
                          <a:pt x="851283" y="-18005"/>
                          <a:pt x="906747" y="60666"/>
                          <a:pt x="1214656" y="0"/>
                        </a:cubicBezTo>
                        <a:cubicBezTo>
                          <a:pt x="1522565" y="-60666"/>
                          <a:pt x="1717641" y="74607"/>
                          <a:pt x="1845342" y="0"/>
                        </a:cubicBezTo>
                        <a:cubicBezTo>
                          <a:pt x="1973043" y="-74607"/>
                          <a:pt x="2188339" y="9391"/>
                          <a:pt x="2382594" y="0"/>
                        </a:cubicBezTo>
                        <a:cubicBezTo>
                          <a:pt x="2576849" y="-9391"/>
                          <a:pt x="2771459" y="26320"/>
                          <a:pt x="3059998" y="0"/>
                        </a:cubicBezTo>
                        <a:cubicBezTo>
                          <a:pt x="3348537" y="-26320"/>
                          <a:pt x="3506568" y="22840"/>
                          <a:pt x="3737402" y="0"/>
                        </a:cubicBezTo>
                        <a:cubicBezTo>
                          <a:pt x="3968236" y="-22840"/>
                          <a:pt x="4293547" y="45849"/>
                          <a:pt x="4671752" y="0"/>
                        </a:cubicBezTo>
                        <a:cubicBezTo>
                          <a:pt x="4684863" y="229858"/>
                          <a:pt x="4627213" y="421898"/>
                          <a:pt x="4671752" y="621245"/>
                        </a:cubicBezTo>
                        <a:cubicBezTo>
                          <a:pt x="4716291" y="820592"/>
                          <a:pt x="4650887" y="1070666"/>
                          <a:pt x="4671752" y="1212907"/>
                        </a:cubicBezTo>
                        <a:cubicBezTo>
                          <a:pt x="4692617" y="1355148"/>
                          <a:pt x="4628152" y="1609935"/>
                          <a:pt x="4671752" y="1745403"/>
                        </a:cubicBezTo>
                        <a:cubicBezTo>
                          <a:pt x="4715352" y="1880871"/>
                          <a:pt x="4634657" y="2045729"/>
                          <a:pt x="4671752" y="2277899"/>
                        </a:cubicBezTo>
                        <a:cubicBezTo>
                          <a:pt x="4708847" y="2510069"/>
                          <a:pt x="4659573" y="2671612"/>
                          <a:pt x="4671752" y="2958310"/>
                        </a:cubicBezTo>
                        <a:cubicBezTo>
                          <a:pt x="4413728" y="3007014"/>
                          <a:pt x="4310678" y="2903545"/>
                          <a:pt x="4134501" y="2958310"/>
                        </a:cubicBezTo>
                        <a:cubicBezTo>
                          <a:pt x="3958324" y="3013075"/>
                          <a:pt x="3812673" y="2940738"/>
                          <a:pt x="3597249" y="2958310"/>
                        </a:cubicBezTo>
                        <a:cubicBezTo>
                          <a:pt x="3381825" y="2975882"/>
                          <a:pt x="3312245" y="2948574"/>
                          <a:pt x="3153433" y="2958310"/>
                        </a:cubicBezTo>
                        <a:cubicBezTo>
                          <a:pt x="2994621" y="2968046"/>
                          <a:pt x="2807997" y="2910684"/>
                          <a:pt x="2476029" y="2958310"/>
                        </a:cubicBezTo>
                        <a:cubicBezTo>
                          <a:pt x="2144061" y="3005936"/>
                          <a:pt x="1981671" y="2924020"/>
                          <a:pt x="1845342" y="2958310"/>
                        </a:cubicBezTo>
                        <a:cubicBezTo>
                          <a:pt x="1709013" y="2992600"/>
                          <a:pt x="1521751" y="2950943"/>
                          <a:pt x="1401526" y="2958310"/>
                        </a:cubicBezTo>
                        <a:cubicBezTo>
                          <a:pt x="1281301" y="2965677"/>
                          <a:pt x="1117098" y="2955998"/>
                          <a:pt x="910992" y="2958310"/>
                        </a:cubicBezTo>
                        <a:cubicBezTo>
                          <a:pt x="704886" y="2960622"/>
                          <a:pt x="275524" y="2942990"/>
                          <a:pt x="0" y="2958310"/>
                        </a:cubicBezTo>
                        <a:cubicBezTo>
                          <a:pt x="-33239" y="2771025"/>
                          <a:pt x="6124" y="2524723"/>
                          <a:pt x="0" y="2337065"/>
                        </a:cubicBezTo>
                        <a:cubicBezTo>
                          <a:pt x="-6124" y="2149407"/>
                          <a:pt x="20540" y="1922143"/>
                          <a:pt x="0" y="1804569"/>
                        </a:cubicBezTo>
                        <a:cubicBezTo>
                          <a:pt x="-20540" y="1686995"/>
                          <a:pt x="72478" y="1311619"/>
                          <a:pt x="0" y="1153741"/>
                        </a:cubicBezTo>
                        <a:cubicBezTo>
                          <a:pt x="-72478" y="995863"/>
                          <a:pt x="21217" y="747477"/>
                          <a:pt x="0" y="621245"/>
                        </a:cubicBezTo>
                        <a:cubicBezTo>
                          <a:pt x="-21217" y="495013"/>
                          <a:pt x="56562" y="1694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10; i++)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if (i % 2 === 1)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continue;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document.write(`${i}&lt;br&gt;`);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5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54EC-2F42-EF8F-117E-D131EA9E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산술</a:t>
            </a:r>
            <a:r>
              <a:rPr kumimoji="1" lang="ko-KR" altLang="en-US"/>
              <a:t> 연산자 </a:t>
            </a:r>
            <a:r>
              <a:rPr kumimoji="1" lang="en-US" altLang="ko-KR" dirty="0"/>
              <a:t>- </a:t>
            </a:r>
            <a:r>
              <a:rPr lang="ko-KR" altLang="en-US" sz="3600" b="1" dirty="0"/>
              <a:t>증감 연산자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8F11B-94B8-26CB-D34F-142EB9B6D5E3}"/>
              </a:ext>
            </a:extLst>
          </p:cNvPr>
          <p:cNvSpPr txBox="1"/>
          <p:nvPr/>
        </p:nvSpPr>
        <p:spPr>
          <a:xfrm>
            <a:off x="743706" y="1357544"/>
            <a:ext cx="6784230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증감 연산자는 연산자가 어느 위치에 </a:t>
            </a:r>
            <a:r>
              <a:rPr kumimoji="1" lang="ko-KR" altLang="en-US" sz="1600" dirty="0" err="1"/>
              <a:t>붙느냐에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따라 처리 방법이 달라짐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7CF0D-E955-E6C4-D400-EECAA190AD18}"/>
              </a:ext>
            </a:extLst>
          </p:cNvPr>
          <p:cNvSpPr txBox="1"/>
          <p:nvPr/>
        </p:nvSpPr>
        <p:spPr>
          <a:xfrm>
            <a:off x="929503" y="2035815"/>
            <a:ext cx="3248977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1600" kern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x = 10, y = 4, result </a:t>
            </a:r>
            <a:endParaRPr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CCF5C-8BC5-40A8-991B-5654C82A5FA4}"/>
              </a:ext>
            </a:extLst>
          </p:cNvPr>
          <p:cNvSpPr txBox="1"/>
          <p:nvPr/>
        </p:nvSpPr>
        <p:spPr>
          <a:xfrm>
            <a:off x="929502" y="2918679"/>
            <a:ext cx="324897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result = x + y--    </a:t>
            </a:r>
            <a:r>
              <a:rPr lang="en-US" altLang="ko-Kore-KR" sz="14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// 14 </a:t>
            </a:r>
            <a:endParaRPr lang="en-US" altLang="ko-Kore-KR" sz="1600" kern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y                   </a:t>
            </a:r>
            <a:r>
              <a:rPr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</a:t>
            </a:r>
            <a:endParaRPr lang="ko-Kore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5DB7-9424-EA14-1EC4-1B1486CBBD0A}"/>
              </a:ext>
            </a:extLst>
          </p:cNvPr>
          <p:cNvSpPr txBox="1"/>
          <p:nvPr/>
        </p:nvSpPr>
        <p:spPr>
          <a:xfrm>
            <a:off x="807585" y="4689850"/>
            <a:ext cx="324897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result = ++x – y     </a:t>
            </a:r>
            <a:r>
              <a:rPr lang="en-US" altLang="ko-Kore-KR" sz="16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// 8</a:t>
            </a: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</a:rPr>
              <a:t>x                    </a:t>
            </a:r>
            <a:r>
              <a:rPr lang="en-US" altLang="ko-Kore-KR" sz="16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</a:t>
            </a:r>
            <a:endParaRPr lang="ko-Kore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FA84B-A964-69B5-E247-D96F8FBB3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6"/>
          <a:stretch/>
        </p:blipFill>
        <p:spPr>
          <a:xfrm>
            <a:off x="4846365" y="2187981"/>
            <a:ext cx="3601168" cy="1461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7BEF2A-9B62-82C8-38A4-EC1CBA04E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5"/>
          <a:stretch/>
        </p:blipFill>
        <p:spPr>
          <a:xfrm>
            <a:off x="4846365" y="4392816"/>
            <a:ext cx="3965764" cy="15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A833-1436-A75C-38D6-D2B16014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할당</a:t>
            </a:r>
            <a:r>
              <a:rPr kumimoji="1" lang="ko-KR" altLang="en-US"/>
              <a:t> 연산자 </a:t>
            </a:r>
            <a:r>
              <a:rPr kumimoji="1" lang="en-US" altLang="ko-KR"/>
              <a:t>(</a:t>
            </a:r>
            <a:r>
              <a:rPr kumimoji="1" lang="ko-KR" altLang="en-US"/>
              <a:t>대입 연산자</a:t>
            </a:r>
            <a:r>
              <a:rPr kumimoji="1" lang="en-US" altLang="ko-KR"/>
              <a:t>)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EA0FBE-2F38-9CAC-F706-4F5F50D479A5}"/>
              </a:ext>
            </a:extLst>
          </p:cNvPr>
          <p:cNvSpPr/>
          <p:nvPr/>
        </p:nvSpPr>
        <p:spPr>
          <a:xfrm>
            <a:off x="631885" y="1276617"/>
            <a:ext cx="677051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연산자 오른쪽의 실행 결과를 왼쪽 변수에 할당하는 연산자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산술 연산자와 할당 연산자를 묶어서 표현할 수 있다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B8F5C-C838-5308-E958-6E475804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358010"/>
            <a:ext cx="5837959" cy="263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928C8-3446-0B49-AB7F-95747A1CA1AC}"/>
              </a:ext>
            </a:extLst>
          </p:cNvPr>
          <p:cNvSpPr txBox="1"/>
          <p:nvPr/>
        </p:nvSpPr>
        <p:spPr>
          <a:xfrm>
            <a:off x="7444001" y="2194381"/>
            <a:ext cx="1961803" cy="295831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1715570">
                  <a:custGeom>
                    <a:avLst/>
                    <a:gdLst>
                      <a:gd name="connsiteX0" fmla="*/ 0 w 1961803"/>
                      <a:gd name="connsiteY0" fmla="*/ 0 h 2670283"/>
                      <a:gd name="connsiteX1" fmla="*/ 470833 w 1961803"/>
                      <a:gd name="connsiteY1" fmla="*/ 0 h 2670283"/>
                      <a:gd name="connsiteX2" fmla="*/ 980902 w 1961803"/>
                      <a:gd name="connsiteY2" fmla="*/ 0 h 2670283"/>
                      <a:gd name="connsiteX3" fmla="*/ 1510588 w 1961803"/>
                      <a:gd name="connsiteY3" fmla="*/ 0 h 2670283"/>
                      <a:gd name="connsiteX4" fmla="*/ 1961803 w 1961803"/>
                      <a:gd name="connsiteY4" fmla="*/ 0 h 2670283"/>
                      <a:gd name="connsiteX5" fmla="*/ 1961803 w 1961803"/>
                      <a:gd name="connsiteY5" fmla="*/ 587462 h 2670283"/>
                      <a:gd name="connsiteX6" fmla="*/ 1961803 w 1961803"/>
                      <a:gd name="connsiteY6" fmla="*/ 1148222 h 2670283"/>
                      <a:gd name="connsiteX7" fmla="*/ 1961803 w 1961803"/>
                      <a:gd name="connsiteY7" fmla="*/ 1682278 h 2670283"/>
                      <a:gd name="connsiteX8" fmla="*/ 1961803 w 1961803"/>
                      <a:gd name="connsiteY8" fmla="*/ 2189632 h 2670283"/>
                      <a:gd name="connsiteX9" fmla="*/ 1961803 w 1961803"/>
                      <a:gd name="connsiteY9" fmla="*/ 2670283 h 2670283"/>
                      <a:gd name="connsiteX10" fmla="*/ 1432116 w 1961803"/>
                      <a:gd name="connsiteY10" fmla="*/ 2670283 h 2670283"/>
                      <a:gd name="connsiteX11" fmla="*/ 980902 w 1961803"/>
                      <a:gd name="connsiteY11" fmla="*/ 2670283 h 2670283"/>
                      <a:gd name="connsiteX12" fmla="*/ 549305 w 1961803"/>
                      <a:gd name="connsiteY12" fmla="*/ 2670283 h 2670283"/>
                      <a:gd name="connsiteX13" fmla="*/ 0 w 1961803"/>
                      <a:gd name="connsiteY13" fmla="*/ 2670283 h 2670283"/>
                      <a:gd name="connsiteX14" fmla="*/ 0 w 1961803"/>
                      <a:gd name="connsiteY14" fmla="*/ 2162929 h 2670283"/>
                      <a:gd name="connsiteX15" fmla="*/ 0 w 1961803"/>
                      <a:gd name="connsiteY15" fmla="*/ 1708981 h 2670283"/>
                      <a:gd name="connsiteX16" fmla="*/ 0 w 1961803"/>
                      <a:gd name="connsiteY16" fmla="*/ 1148222 h 2670283"/>
                      <a:gd name="connsiteX17" fmla="*/ 0 w 1961803"/>
                      <a:gd name="connsiteY17" fmla="*/ 667571 h 2670283"/>
                      <a:gd name="connsiteX18" fmla="*/ 0 w 1961803"/>
                      <a:gd name="connsiteY18" fmla="*/ 0 h 2670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961803" h="2670283" extrusionOk="0">
                        <a:moveTo>
                          <a:pt x="0" y="0"/>
                        </a:moveTo>
                        <a:cubicBezTo>
                          <a:pt x="108729" y="-46149"/>
                          <a:pt x="293989" y="50426"/>
                          <a:pt x="470833" y="0"/>
                        </a:cubicBezTo>
                        <a:cubicBezTo>
                          <a:pt x="647677" y="-50426"/>
                          <a:pt x="857222" y="54329"/>
                          <a:pt x="980902" y="0"/>
                        </a:cubicBezTo>
                        <a:cubicBezTo>
                          <a:pt x="1104582" y="-54329"/>
                          <a:pt x="1377620" y="42561"/>
                          <a:pt x="1510588" y="0"/>
                        </a:cubicBezTo>
                        <a:cubicBezTo>
                          <a:pt x="1643556" y="-42561"/>
                          <a:pt x="1771983" y="3011"/>
                          <a:pt x="1961803" y="0"/>
                        </a:cubicBezTo>
                        <a:cubicBezTo>
                          <a:pt x="2002890" y="167223"/>
                          <a:pt x="1915783" y="407470"/>
                          <a:pt x="1961803" y="587462"/>
                        </a:cubicBezTo>
                        <a:cubicBezTo>
                          <a:pt x="2007823" y="767454"/>
                          <a:pt x="1931835" y="922783"/>
                          <a:pt x="1961803" y="1148222"/>
                        </a:cubicBezTo>
                        <a:cubicBezTo>
                          <a:pt x="1991771" y="1373661"/>
                          <a:pt x="1942398" y="1437069"/>
                          <a:pt x="1961803" y="1682278"/>
                        </a:cubicBezTo>
                        <a:cubicBezTo>
                          <a:pt x="1981208" y="1927487"/>
                          <a:pt x="1921863" y="1955814"/>
                          <a:pt x="1961803" y="2189632"/>
                        </a:cubicBezTo>
                        <a:cubicBezTo>
                          <a:pt x="2001743" y="2423450"/>
                          <a:pt x="1935602" y="2492111"/>
                          <a:pt x="1961803" y="2670283"/>
                        </a:cubicBezTo>
                        <a:cubicBezTo>
                          <a:pt x="1729618" y="2690165"/>
                          <a:pt x="1683916" y="2664079"/>
                          <a:pt x="1432116" y="2670283"/>
                        </a:cubicBezTo>
                        <a:cubicBezTo>
                          <a:pt x="1180316" y="2676487"/>
                          <a:pt x="1131864" y="2647936"/>
                          <a:pt x="980902" y="2670283"/>
                        </a:cubicBezTo>
                        <a:cubicBezTo>
                          <a:pt x="829940" y="2692630"/>
                          <a:pt x="642111" y="2634200"/>
                          <a:pt x="549305" y="2670283"/>
                        </a:cubicBezTo>
                        <a:cubicBezTo>
                          <a:pt x="456499" y="2706366"/>
                          <a:pt x="142722" y="2638056"/>
                          <a:pt x="0" y="2670283"/>
                        </a:cubicBezTo>
                        <a:cubicBezTo>
                          <a:pt x="-14000" y="2472768"/>
                          <a:pt x="6902" y="2367598"/>
                          <a:pt x="0" y="2162929"/>
                        </a:cubicBezTo>
                        <a:cubicBezTo>
                          <a:pt x="-6902" y="1958260"/>
                          <a:pt x="12842" y="1814103"/>
                          <a:pt x="0" y="1708981"/>
                        </a:cubicBezTo>
                        <a:cubicBezTo>
                          <a:pt x="-12842" y="1603859"/>
                          <a:pt x="49633" y="1365660"/>
                          <a:pt x="0" y="1148222"/>
                        </a:cubicBezTo>
                        <a:cubicBezTo>
                          <a:pt x="-49633" y="930784"/>
                          <a:pt x="14191" y="785800"/>
                          <a:pt x="0" y="667571"/>
                        </a:cubicBezTo>
                        <a:cubicBezTo>
                          <a:pt x="-14191" y="549342"/>
                          <a:pt x="29309" y="248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 = 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= 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+=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-=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*=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/=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%= x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A48DC3-0143-D9A3-8C78-96F62381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4" y="2256595"/>
            <a:ext cx="1145474" cy="3534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88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F61D-F05C-9599-32FD-F38ADBAB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연결</a:t>
            </a:r>
            <a:r>
              <a:rPr kumimoji="1" lang="ko-KR" altLang="en-US"/>
              <a:t> 연산자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B00DB-C12E-FE9C-3076-4A940FE5FADC}"/>
              </a:ext>
            </a:extLst>
          </p:cNvPr>
          <p:cNvSpPr txBox="1"/>
          <p:nvPr/>
        </p:nvSpPr>
        <p:spPr>
          <a:xfrm>
            <a:off x="798728" y="1373644"/>
            <a:ext cx="918375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산술</a:t>
            </a:r>
            <a:r>
              <a:rPr kumimoji="1" lang="ko-KR" altLang="en-US" sz="1600"/>
              <a:t> 연산자의 더하기</a:t>
            </a:r>
            <a:r>
              <a:rPr kumimoji="1" lang="en-US" altLang="ko-KR" sz="1600" dirty="0"/>
              <a:t>(+)</a:t>
            </a:r>
            <a:r>
              <a:rPr kumimoji="1" lang="ko-KR" altLang="en-US" sz="1600" dirty="0"/>
              <a:t>를 연결 연산자로 사용함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문자열과 문자열을 연결하는 연산자</a:t>
            </a:r>
            <a:endParaRPr kumimoji="1"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F9029-B1BA-8721-5422-2AF46D46A520}"/>
              </a:ext>
            </a:extLst>
          </p:cNvPr>
          <p:cNvSpPr txBox="1"/>
          <p:nvPr/>
        </p:nvSpPr>
        <p:spPr>
          <a:xfrm>
            <a:off x="798728" y="2509135"/>
            <a:ext cx="6261652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user = prompt(“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입력하세요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alert(user + “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님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안녕하세요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?”)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5DC3E-855C-1D47-90DE-4DEBE56861C6}"/>
              </a:ext>
            </a:extLst>
          </p:cNvPr>
          <p:cNvSpPr txBox="1"/>
          <p:nvPr/>
        </p:nvSpPr>
        <p:spPr>
          <a:xfrm>
            <a:off x="798728" y="3555700"/>
            <a:ext cx="10352598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alert(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currentYear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,\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n" + 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년에 태어난 사람의 나이는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+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age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D2157-D9B1-89D1-25B8-FD540C3FE674}"/>
              </a:ext>
            </a:extLst>
          </p:cNvPr>
          <p:cNvSpPr txBox="1"/>
          <p:nvPr/>
        </p:nvSpPr>
        <p:spPr>
          <a:xfrm>
            <a:off x="798728" y="4290135"/>
            <a:ext cx="918375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문제점</a:t>
            </a:r>
            <a:r>
              <a:rPr kumimoji="1" lang="en-US" altLang="ko-KR" sz="1600" dirty="0">
                <a:solidFill>
                  <a:srgbClr val="0070C0"/>
                </a:solidFill>
              </a:rPr>
              <a:t>&gt;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r>
              <a:rPr kumimoji="1" lang="ko-KR" altLang="en-US" sz="1600" dirty="0">
                <a:solidFill>
                  <a:srgbClr val="0070C0"/>
                </a:solidFill>
                <a:sym typeface="Wingdings" pitchFamily="2" charset="2"/>
              </a:rPr>
              <a:t>산술 연산자로 사용했는데</a:t>
            </a:r>
            <a:r>
              <a:rPr kumimoji="1" lang="en-US" altLang="ko-KR" sz="1600" dirty="0">
                <a:solidFill>
                  <a:srgbClr val="0070C0"/>
                </a:solidFill>
                <a:sym typeface="Wingdings" pitchFamily="2" charset="2"/>
              </a:rPr>
              <a:t>,</a:t>
            </a:r>
            <a:r>
              <a:rPr kumimoji="1" lang="ko-KR" altLang="en-US" sz="1600" dirty="0">
                <a:solidFill>
                  <a:srgbClr val="0070C0"/>
                </a:solidFill>
                <a:sym typeface="Wingdings" pitchFamily="2" charset="2"/>
              </a:rPr>
              <a:t> 연결 연산자로 인식해서 예상하지 못한 결과가 나옴</a:t>
            </a:r>
            <a:r>
              <a:rPr kumimoji="1" lang="en-US" altLang="ko-KR" sz="1600" dirty="0">
                <a:solidFill>
                  <a:srgbClr val="0070C0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F4BE0-220D-6043-EB9B-B7E6B6EA0161}"/>
              </a:ext>
            </a:extLst>
          </p:cNvPr>
          <p:cNvSpPr txBox="1"/>
          <p:nvPr/>
        </p:nvSpPr>
        <p:spPr>
          <a:xfrm>
            <a:off x="798728" y="5007223"/>
            <a:ext cx="6261652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 = 10;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userNumber = prompt(“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보다 작은 수 입력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 = result + userNumber  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 += userNumber</a:t>
            </a:r>
            <a:endParaRPr kumimoji="1" lang="ko-Kore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49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9B06D-2F98-2D6D-5AE9-A15AF904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비교</a:t>
            </a:r>
            <a:r>
              <a:rPr kumimoji="1" lang="ko-KR" altLang="en-US"/>
              <a:t> 연산자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70670C-EB57-5F67-417A-E3A40C50610C}"/>
              </a:ext>
            </a:extLst>
          </p:cNvPr>
          <p:cNvSpPr/>
          <p:nvPr/>
        </p:nvSpPr>
        <p:spPr>
          <a:xfrm>
            <a:off x="631885" y="1398823"/>
            <a:ext cx="954620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피연산자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개의 값을 비교해서 </a:t>
            </a:r>
            <a:r>
              <a:rPr lang="en-US" altLang="ko-KR" sz="1600" dirty="0">
                <a:latin typeface="+mn-ea"/>
              </a:rPr>
              <a:t>true</a:t>
            </a:r>
            <a:r>
              <a:rPr lang="ko-KR" altLang="en-US" sz="1600" dirty="0">
                <a:latin typeface="+mn-ea"/>
              </a:rPr>
              <a:t>나 </a:t>
            </a:r>
            <a:r>
              <a:rPr lang="en-US" altLang="ko-KR" sz="1600" dirty="0">
                <a:latin typeface="+mn-ea"/>
              </a:rPr>
              <a:t>false</a:t>
            </a:r>
            <a:r>
              <a:rPr lang="ko-KR" altLang="en-US" sz="1600" dirty="0">
                <a:latin typeface="+mn-ea"/>
              </a:rPr>
              <a:t>로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반환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비교 연산자는 조건을 확인할 때 자주 사용하는 연산자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나중에 공부할 </a:t>
            </a:r>
            <a:r>
              <a:rPr lang="en-US" altLang="ko-KR" sz="1600" dirty="0">
                <a:latin typeface="+mn-ea"/>
              </a:rPr>
              <a:t>AND, OR, ||</a:t>
            </a:r>
            <a:r>
              <a:rPr lang="ko-KR" altLang="en-US" sz="1600" dirty="0">
                <a:latin typeface="+mn-ea"/>
              </a:rPr>
              <a:t> 연산자와 함께 사용해서 복잡한 조건도 체크할 수 있음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표 20">
            <a:extLst>
              <a:ext uri="{FF2B5EF4-FFF2-40B4-BE49-F238E27FC236}">
                <a16:creationId xmlns:a16="http://schemas.microsoft.com/office/drawing/2014/main" id="{312759F9-FDF6-F24D-B7B0-21B22A63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92758"/>
              </p:ext>
            </p:extLst>
          </p:nvPr>
        </p:nvGraphicFramePr>
        <p:xfrm>
          <a:off x="845607" y="3013060"/>
          <a:ext cx="7948353" cy="2212453"/>
        </p:xfrm>
        <a:graphic>
          <a:graphicData uri="http://schemas.openxmlformats.org/drawingml/2006/table">
            <a:tbl>
              <a:tblPr firstRow="1" bandRow="1"/>
              <a:tblGrid>
                <a:gridCol w="1674506">
                  <a:extLst>
                    <a:ext uri="{9D8B030D-6E8A-4147-A177-3AD203B41FA5}">
                      <a16:colId xmlns:a16="http://schemas.microsoft.com/office/drawing/2014/main" val="1762099062"/>
                    </a:ext>
                  </a:extLst>
                </a:gridCol>
                <a:gridCol w="6273847">
                  <a:extLst>
                    <a:ext uri="{9D8B030D-6E8A-4147-A177-3AD203B41FA5}">
                      <a16:colId xmlns:a16="http://schemas.microsoft.com/office/drawing/2014/main" val="410970529"/>
                    </a:ext>
                  </a:extLst>
                </a:gridCol>
              </a:tblGrid>
              <a:tr h="54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== ,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!=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두 개의 값이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같지 </a:t>
                      </a:r>
                      <a:r>
                        <a:rPr lang="ko-KR" altLang="en-US" sz="1400" dirty="0" err="1"/>
                        <a:t>않은지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9228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&lt;, &lt;=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값이 오른쪽 값보다 </a:t>
                      </a:r>
                      <a:r>
                        <a:rPr lang="ko-KR" altLang="en-US" sz="1400" dirty="0" err="1"/>
                        <a:t>작은지</a:t>
                      </a:r>
                      <a:r>
                        <a:rPr lang="ko-KR" altLang="en-US" sz="1400" dirty="0"/>
                        <a:t> 혹은 작거나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42423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&gt;, &gt;=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값이 오른쪽 값보다 큰지 혹은 크거나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58456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=== ,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!==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두 개의 값이 자료형까지 완벽하게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같지 </a:t>
                      </a:r>
                      <a:r>
                        <a:rPr lang="ko-KR" altLang="en-US" sz="1400" dirty="0" err="1"/>
                        <a:t>않은지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259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A072D8-39BE-0328-10C4-136EA3F75618}"/>
              </a:ext>
            </a:extLst>
          </p:cNvPr>
          <p:cNvSpPr txBox="1"/>
          <p:nvPr/>
        </p:nvSpPr>
        <p:spPr>
          <a:xfrm>
            <a:off x="9541534" y="3156510"/>
            <a:ext cx="1840230" cy="17118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&lt;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&lt;=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&gt;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&gt;= 4</a:t>
            </a:r>
          </a:p>
        </p:txBody>
      </p:sp>
    </p:spTree>
    <p:extLst>
      <p:ext uri="{BB962C8B-B14F-4D97-AF65-F5344CB8AC3E}">
        <p14:creationId xmlns:p14="http://schemas.microsoft.com/office/powerpoint/2010/main" val="165824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295</TotalTime>
  <Words>3832</Words>
  <Application>Microsoft Office PowerPoint</Application>
  <PresentationFormat>와이드스크린</PresentationFormat>
  <Paragraphs>560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D2Coding</vt:lpstr>
      <vt:lpstr>TDc_SSiGothic_120_OTF</vt:lpstr>
      <vt:lpstr>TDc_SSiMyungJo_120_OTF</vt:lpstr>
      <vt:lpstr>Typo_SSiGothic_120</vt:lpstr>
      <vt:lpstr>Typo_SSiGothic_140</vt:lpstr>
      <vt:lpstr>Typo_SSiMyungJo_120</vt:lpstr>
      <vt:lpstr>맑은 고딕</vt:lpstr>
      <vt:lpstr>Arial</vt:lpstr>
      <vt:lpstr>Wingdings</vt:lpstr>
      <vt:lpstr>Office 테마</vt:lpstr>
      <vt:lpstr>03. 연산자와 제어문</vt:lpstr>
      <vt:lpstr>연산자</vt:lpstr>
      <vt:lpstr>연산자</vt:lpstr>
      <vt:lpstr>산술 연산자</vt:lpstr>
      <vt:lpstr>산술 연산자 - 증감 연산자</vt:lpstr>
      <vt:lpstr>산술 연산자 - 증감 연산자</vt:lpstr>
      <vt:lpstr>할당 연산자 (대입 연산자)</vt:lpstr>
      <vt:lpstr>연결 연산자</vt:lpstr>
      <vt:lpstr>비교 연산자</vt:lpstr>
      <vt:lpstr>비교 연산자</vt:lpstr>
      <vt:lpstr>비교 연산자</vt:lpstr>
      <vt:lpstr>논리 연산자</vt:lpstr>
      <vt:lpstr>연산자 우선 순위</vt:lpstr>
      <vt:lpstr>조건문</vt:lpstr>
      <vt:lpstr>if문</vt:lpstr>
      <vt:lpstr>PowerPoint 프레젠테이션</vt:lpstr>
      <vt:lpstr>PowerPoint 프레젠테이션</vt:lpstr>
      <vt:lpstr>if … else 문</vt:lpstr>
      <vt:lpstr>PowerPoint 프레젠테이션</vt:lpstr>
      <vt:lpstr>PowerPoint 프레젠테이션</vt:lpstr>
      <vt:lpstr>if … else 문</vt:lpstr>
      <vt:lpstr>[실습] 3의 배수 체크하기</vt:lpstr>
      <vt:lpstr>[실습] 3의 배수 체크하기</vt:lpstr>
      <vt:lpstr>[실습] 3의 배수 체크하기</vt:lpstr>
      <vt:lpstr>[실습] 3의 배수 체크하기</vt:lpstr>
      <vt:lpstr>truthy 값, falsy 값</vt:lpstr>
      <vt:lpstr>조건 연산자</vt:lpstr>
      <vt:lpstr>[실습] 짝수, 홀수 구분하는 프로그램</vt:lpstr>
      <vt:lpstr>switch문</vt:lpstr>
      <vt:lpstr>PowerPoint 프레젠테이션</vt:lpstr>
      <vt:lpstr>두 가지 이상의 조건 체크하기</vt:lpstr>
      <vt:lpstr>OR 연산자 (||)</vt:lpstr>
      <vt:lpstr>PowerPoint 프레젠테이션</vt:lpstr>
      <vt:lpstr>단축 평가값 활용하기</vt:lpstr>
      <vt:lpstr>반복문</vt:lpstr>
      <vt:lpstr>반복문</vt:lpstr>
      <vt:lpstr>for 문</vt:lpstr>
      <vt:lpstr>for 문</vt:lpstr>
      <vt:lpstr>PowerPoint 프레젠테이션</vt:lpstr>
      <vt:lpstr>forEach 문</vt:lpstr>
      <vt:lpstr>for…in문 사용해서 객체 값 가져오기 </vt:lpstr>
      <vt:lpstr>for…of문 사용해서 반복 가능 객체 값 가져오기 </vt:lpstr>
      <vt:lpstr>for문 중첩하기</vt:lpstr>
      <vt:lpstr>[실습] 구구단 만들기</vt:lpstr>
      <vt:lpstr>[실습] 구구단 만들기</vt:lpstr>
      <vt:lpstr>[실습] 구구단 만들기</vt:lpstr>
      <vt:lpstr>[실습] 구구단 만들기</vt:lpstr>
      <vt:lpstr>[실습] 구구단 만들기</vt:lpstr>
      <vt:lpstr>[실습] 구구단 만들기</vt:lpstr>
      <vt:lpstr>while 문, do … while 문</vt:lpstr>
      <vt:lpstr>PowerPoint 프레젠테이션</vt:lpstr>
      <vt:lpstr>break문</vt:lpstr>
      <vt:lpstr>continue문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sgwoo</cp:lastModifiedBy>
  <cp:revision>30</cp:revision>
  <dcterms:created xsi:type="dcterms:W3CDTF">2022-11-02T01:28:05Z</dcterms:created>
  <dcterms:modified xsi:type="dcterms:W3CDTF">2022-12-06T07:02:20Z</dcterms:modified>
</cp:coreProperties>
</file>