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2620" r:id="rId4"/>
    <p:sldId id="22623" r:id="rId5"/>
    <p:sldId id="22624" r:id="rId6"/>
    <p:sldId id="22626" r:id="rId7"/>
    <p:sldId id="22627" r:id="rId8"/>
    <p:sldId id="22635" r:id="rId9"/>
    <p:sldId id="22629" r:id="rId10"/>
    <p:sldId id="22630" r:id="rId11"/>
    <p:sldId id="22638" r:id="rId12"/>
    <p:sldId id="22639" r:id="rId13"/>
    <p:sldId id="22641" r:id="rId14"/>
    <p:sldId id="22642" r:id="rId15"/>
    <p:sldId id="22644" r:id="rId16"/>
    <p:sldId id="261" r:id="rId17"/>
    <p:sldId id="22647" r:id="rId18"/>
    <p:sldId id="22648" r:id="rId19"/>
    <p:sldId id="22651" r:id="rId20"/>
    <p:sldId id="22656" r:id="rId21"/>
    <p:sldId id="22652" r:id="rId22"/>
    <p:sldId id="22655" r:id="rId23"/>
    <p:sldId id="262" r:id="rId24"/>
    <p:sldId id="22660" r:id="rId25"/>
    <p:sldId id="22661" r:id="rId26"/>
    <p:sldId id="22664" r:id="rId27"/>
    <p:sldId id="22665" r:id="rId28"/>
    <p:sldId id="22760" r:id="rId29"/>
    <p:sldId id="22668" r:id="rId30"/>
    <p:sldId id="22761" r:id="rId31"/>
    <p:sldId id="263" r:id="rId32"/>
    <p:sldId id="22747" r:id="rId33"/>
    <p:sldId id="22748" r:id="rId34"/>
    <p:sldId id="22750" r:id="rId35"/>
    <p:sldId id="264" r:id="rId36"/>
    <p:sldId id="22754" r:id="rId37"/>
    <p:sldId id="22755" r:id="rId38"/>
    <p:sldId id="22757" r:id="rId39"/>
    <p:sldId id="22758" r:id="rId40"/>
    <p:sldId id="2275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396A9-88C6-8086-FF97-E48FBC36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2DB77-D8DA-DAA7-19CA-C91670BD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9A9F5-AF6D-DC73-3077-DE45F411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F3C42-3196-0365-DCC1-B413264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8A15E-1744-0CFF-B215-C523596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4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98F05-6C33-4FA6-4D47-7E7E34EA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CC37C-2867-BF6A-28D6-F261A595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6601E-2388-ACCD-CFF1-238390C0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011A45-E569-C116-97AA-52B8E777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32CDA-81ED-08F4-0F4F-34385BD4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A2C0-7C63-85B9-9A0B-6F39E65DA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8097D-5846-B59C-A85A-77FB9229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7D1CF-DD0C-BD54-AC30-E126F717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20388-70D0-E8CA-7FC9-097A29B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8B5C4-CC87-AADB-19BF-A60D7C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8749-8CCA-95DA-863E-93F65DE6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5C756-F327-053A-DDA8-C2E0E4F2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BA94-8F01-65FE-B4DD-7F9BC4A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B427-0A66-846D-A76D-6BE5C4F5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2B878-33BE-A6BE-6F75-5C5A7F06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2DF59-7CFF-3CA6-9BB3-831C624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0BCD9-4E92-2CFC-2701-8D00EBFC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9DFC6-64DB-E5F9-0AB4-B4E83EA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E354D-15B4-E250-0326-8D6B4C7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F6FAF-831F-F757-B0DB-9DC9F4E7EE1F}"/>
              </a:ext>
            </a:extLst>
          </p:cNvPr>
          <p:cNvCxnSpPr>
            <a:cxnSpLocks/>
          </p:cNvCxnSpPr>
          <p:nvPr userDrawn="1"/>
        </p:nvCxnSpPr>
        <p:spPr>
          <a:xfrm>
            <a:off x="838200" y="4631483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568D8A-8174-09A4-2B88-136158136A1D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21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5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690F-9B31-2B86-9726-EC5DCF2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E021-E5FC-C074-F48E-790CB26C0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7C9C6-EFD2-9B18-72A6-9F5A9741E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101E1-C833-8963-24DC-B1380A88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8EFC2-312D-CAB5-DE25-A069B883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DC779-16DA-3CDE-07EB-B0C9DBE2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BB8B-996B-7084-D82B-C8C4F70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207CC-0868-7804-0BAB-4EC1F8761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D4DA5-B424-46F3-A409-3B775EAD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3CFB55-6B8C-EC92-1ED8-8EC0EC12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FFD35-CC3E-95D1-EAF3-464A8CD2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CC89F-65F1-9374-C103-31B2A938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727342-8F8C-3D68-D086-C00C0F2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F8849-8171-B97A-3270-22FBDD5A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1DAA-FA47-5EF2-2A30-BA6909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5" y="320583"/>
            <a:ext cx="8909649" cy="8425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C525E-F3F0-050E-7FA0-61EB74B0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A6AA8-1165-B90E-6000-C039A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21C15F-7189-E210-E7CA-BF7DD762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1FD3B-0937-8F96-B6DD-CDD9886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A4597-64DB-94BD-10DD-4A68523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1C7F-054C-C877-96E9-4CB4F001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4622-A205-4A78-03CE-037A1127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881F4-91CE-076C-CB18-34EC8890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74EC-D9FE-57B9-8551-482D813E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F8433-CEED-9E0F-FC94-C66774D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954E93-9BAA-E3A2-F136-1087A47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60A9E-7FC8-D62A-6CDC-ECA5083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1C08E-2CF2-0316-E374-EC23995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3947F-05DB-8777-960E-38C8E53E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A9AD4-5816-62D1-3AFD-0D42CFAC4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0DA7D-BE3D-A71D-5211-0D95B18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3369A-EEE4-7D0B-63CD-9692D56F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1B3B2-A533-9496-F621-A92A7C6C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D981-625A-400E-8482-2F50A4F866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7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B5DC-0864-0824-2DD0-6CD9AC09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C277-5367-E62E-EA79-86CF0E171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8468"/>
            <a:ext cx="10515600" cy="484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4A79A-5B33-7E9A-3A65-B2B99DAD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B9CB-7EE2-4110-A9C4-52DF80078EED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BB3D-5930-B947-A966-649373F8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18D12-5693-5131-0E39-31589B1A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D981-625A-400E-8482-2F50A4F866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1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4F147-2604-C6F1-592B-AAF907C29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함수와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70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09325-D95D-E1D6-76FB-59ACD5C9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return</a:t>
            </a:r>
            <a:r>
              <a:rPr kumimoji="1" lang="ko-Kore-KR" altLang="en-US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3E259-C278-800D-E1B3-67A9F2C5C201}"/>
              </a:ext>
            </a:extLst>
          </p:cNvPr>
          <p:cNvSpPr txBox="1"/>
          <p:nvPr/>
        </p:nvSpPr>
        <p:spPr>
          <a:xfrm>
            <a:off x="631885" y="1274080"/>
            <a:ext cx="901601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안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실행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하고 그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결과를 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밖에서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받아 처리해야 할 경우도 많다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실행 결과를 함수를 실행한 시점으로 넘겨주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 것을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‘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결괏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값을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반환한다</a:t>
            </a:r>
            <a:r>
              <a:rPr lang="en-US" altLang="ko-Kore-KR" sz="1600" baseline="300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return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’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라고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실행한 후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결과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반환할 때는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return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다음에 넘겨줄 값이나 변수를 지정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C969-AB00-90B3-A79F-CBFEBE658E68}"/>
              </a:ext>
            </a:extLst>
          </p:cNvPr>
          <p:cNvSpPr txBox="1"/>
          <p:nvPr/>
        </p:nvSpPr>
        <p:spPr>
          <a:xfrm>
            <a:off x="820657" y="2666577"/>
            <a:ext cx="6966752" cy="39217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calcSum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(n) {  </a:t>
            </a:r>
            <a:r>
              <a:rPr lang="en-US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n: </a:t>
            </a:r>
            <a:r>
              <a:rPr lang="ko-KR" altLang="ko-Kore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매개변수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sum = 0;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for(let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1;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&lt;= n;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++)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sum +=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sum;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num =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parseInt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(prompt("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몇까지 더할까요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document.write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(`1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부터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${num}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까지 더하면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 ${</a:t>
            </a:r>
            <a:r>
              <a:rPr lang="en-US" altLang="ko-Kore-KR" sz="1600" kern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(num)}</a:t>
            </a:r>
            <a:r>
              <a:rPr lang="ko-KR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입니다</a:t>
            </a:r>
            <a:r>
              <a:rPr lang="en-US" altLang="ko-Kore-KR" sz="1600" kern="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맑은 고딕" panose="020B0503020000020004" pitchFamily="34" charset="-127"/>
              </a:rPr>
              <a:t>.`);</a:t>
            </a:r>
            <a:r>
              <a:rPr lang="ko-Kore-KR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ore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3C5F0-E854-697F-3DED-AE9126003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33"/>
          <a:stretch/>
        </p:blipFill>
        <p:spPr>
          <a:xfrm>
            <a:off x="8313430" y="2544285"/>
            <a:ext cx="3005136" cy="1792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29BFB-A608-CA84-BB26-23E62911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6" y="4453959"/>
            <a:ext cx="3065961" cy="22951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136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454B2-2285-3796-7FDF-562CEF9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기본</a:t>
            </a:r>
            <a:r>
              <a:rPr kumimoji="1" lang="ko-KR" altLang="en-US"/>
              <a:t> 매개변수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2841F-D79C-AB9F-C087-A3239F51D786}"/>
              </a:ext>
            </a:extLst>
          </p:cNvPr>
          <p:cNvSpPr txBox="1"/>
          <p:nvPr/>
        </p:nvSpPr>
        <p:spPr>
          <a:xfrm>
            <a:off x="773837" y="1208217"/>
            <a:ext cx="10644326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/>
              <a:t>ES6</a:t>
            </a:r>
            <a:r>
              <a:rPr lang="ko-KR" altLang="ko-Kore-KR" sz="1600" dirty="0"/>
              <a:t>에는 기본 매개변수가 있어서 함수를 정의할 때 매개변수의 기본값을 지정할 수 있다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함수를 실행할 때 인수가 부족하면 기본값을 사용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5E18F-AA1E-79BA-813F-DA5608DA46B0}"/>
              </a:ext>
            </a:extLst>
          </p:cNvPr>
          <p:cNvSpPr txBox="1"/>
          <p:nvPr/>
        </p:nvSpPr>
        <p:spPr>
          <a:xfrm>
            <a:off x="773837" y="2398393"/>
            <a:ext cx="5322163" cy="26552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multiple(</a:t>
            </a:r>
            <a:r>
              <a:rPr lang="en-US" altLang="ko-Kore-KR" sz="1600"/>
              <a:t>a, b = 5, c = 10</a:t>
            </a:r>
            <a:r>
              <a:rPr lang="ko-Kore-KR" altLang="ko-Kore-KR" sz="1600">
                <a:effectLst/>
              </a:rPr>
              <a:t> 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* b + c;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multiple(5, 10, 20)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multiple(10, 20) 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multiple(10);         </a:t>
            </a:r>
          </a:p>
        </p:txBody>
      </p:sp>
    </p:spTree>
    <p:extLst>
      <p:ext uri="{BB962C8B-B14F-4D97-AF65-F5344CB8AC3E}">
        <p14:creationId xmlns:p14="http://schemas.microsoft.com/office/powerpoint/2010/main" val="398063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3510-D3FE-27C1-BB70-5AF98605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[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</a:t>
            </a:r>
            <a:r>
              <a:rPr kumimoji="1" lang="ko-KR" altLang="en-US" dirty="0"/>
              <a:t> 개발자 도구창의 디버깅 기능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631885" y="1279238"/>
            <a:ext cx="965002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b="1" dirty="0"/>
              <a:t>디버깅</a:t>
            </a:r>
            <a:r>
              <a:rPr kumimoji="1" lang="en-US" altLang="ko-Kore-KR" sz="1600" b="1" dirty="0"/>
              <a:t>(</a:t>
            </a:r>
            <a:r>
              <a:rPr kumimoji="1" lang="en-US" altLang="ko-KR" sz="1600" b="1" dirty="0"/>
              <a:t>debugging) </a:t>
            </a:r>
            <a:r>
              <a:rPr kumimoji="1" lang="en-US" altLang="ko-KR" sz="1600" dirty="0"/>
              <a:t>: </a:t>
            </a:r>
            <a:r>
              <a:rPr lang="ko-KR" altLang="ko-Kore-KR" sz="1600" dirty="0"/>
              <a:t>프로그램의 결과가 예상했던 것과 다르게 나왔을 때 순서대로 하나씩 진행해 보면서 오류를 찾아</a:t>
            </a:r>
            <a:r>
              <a:rPr lang="ko-KR" altLang="en-US" sz="1600" dirty="0"/>
              <a:t>내는 과정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버그를 찾는 과정</a:t>
            </a:r>
            <a:r>
              <a:rPr lang="en-US" altLang="ko-KR" sz="1600" dirty="0"/>
              <a:t>)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B4AB8-7989-07C7-20FF-22136D82EFDB}"/>
              </a:ext>
            </a:extLst>
          </p:cNvPr>
          <p:cNvSpPr txBox="1"/>
          <p:nvPr/>
        </p:nvSpPr>
        <p:spPr>
          <a:xfrm>
            <a:off x="631885" y="2308221"/>
            <a:ext cx="8353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웹</a:t>
            </a:r>
            <a:r>
              <a:rPr kumimoji="1" lang="ko-KR" altLang="en-US" sz="1600"/>
              <a:t> 개발자 도구 창에는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디버깅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 기능이 포함되어 있어서 프로그램을 만들면서 오류가 발생했을 때 어디에서 문제가 발생했는지 찾아볼 수 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FECB-2953-2D45-B6AF-289BF7F8AD76}"/>
              </a:ext>
            </a:extLst>
          </p:cNvPr>
          <p:cNvSpPr txBox="1"/>
          <p:nvPr/>
        </p:nvSpPr>
        <p:spPr>
          <a:xfrm>
            <a:off x="692262" y="3337204"/>
            <a:ext cx="8788893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>
                <a:solidFill>
                  <a:srgbClr val="C00000"/>
                </a:solidFill>
              </a:rPr>
              <a:t>개발자</a:t>
            </a:r>
            <a:r>
              <a:rPr kumimoji="1" lang="ko-KR" altLang="en-US" sz="1600">
                <a:solidFill>
                  <a:srgbClr val="C00000"/>
                </a:solidFill>
              </a:rPr>
              <a:t> 도구 창의 디버깅 기능을 사용해서</a:t>
            </a:r>
            <a:r>
              <a:rPr kumimoji="1" lang="en-US" altLang="ko-KR" sz="1600" dirty="0">
                <a:solidFill>
                  <a:srgbClr val="C00000"/>
                </a:solidFill>
              </a:rPr>
              <a:t>,</a:t>
            </a:r>
            <a:r>
              <a:rPr kumimoji="1" lang="ko-KR" altLang="en-US" sz="1600" dirty="0">
                <a:solidFill>
                  <a:srgbClr val="C00000"/>
                </a:solidFill>
              </a:rPr>
              <a:t> 프로그램 안에서 소스가 어떻게 동작하는지</a:t>
            </a:r>
            <a:r>
              <a:rPr kumimoji="1" lang="en-US" altLang="ko-KR" sz="1600" dirty="0">
                <a:solidFill>
                  <a:srgbClr val="C00000"/>
                </a:solidFill>
              </a:rPr>
              <a:t>,</a:t>
            </a:r>
            <a:r>
              <a:rPr kumimoji="1" lang="ko-KR" altLang="en-US" sz="1600" dirty="0">
                <a:solidFill>
                  <a:srgbClr val="C00000"/>
                </a:solidFill>
              </a:rPr>
              <a:t> 변수에 값이 제대로 할당되는지 등을 눈으로 확인하고 오류를 찾아낼 수 있다</a:t>
            </a:r>
            <a:r>
              <a:rPr kumimoji="1" lang="en-US" altLang="ko-KR" sz="1600" dirty="0">
                <a:solidFill>
                  <a:srgbClr val="C00000"/>
                </a:solidFill>
              </a:rPr>
              <a:t>.</a:t>
            </a:r>
            <a:r>
              <a:rPr kumimoji="1" lang="ko-KR" altLang="en-US" sz="1600" dirty="0">
                <a:solidFill>
                  <a:srgbClr val="C00000"/>
                </a:solidFill>
              </a:rPr>
              <a:t> 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3510-D3FE-27C1-BB70-5AF98605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[</a:t>
            </a:r>
            <a:r>
              <a:rPr kumimoji="1" lang="ko-KR" altLang="en-US"/>
              <a:t>실습</a:t>
            </a:r>
            <a:r>
              <a:rPr kumimoji="1" lang="en-US" altLang="ko-KR"/>
              <a:t>]</a:t>
            </a:r>
            <a:r>
              <a:rPr kumimoji="1" lang="ko-KR" altLang="en-US"/>
              <a:t> 개발자 도구창의 디버깅 기능 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33887" y="1352872"/>
            <a:ext cx="112316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1" lang="en" altLang="ko-Kore-KR" sz="1600" dirty="0"/>
              <a:t>VS Code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04\</a:t>
            </a:r>
            <a:r>
              <a:rPr kumimoji="1" lang="en" altLang="ko-Kore-KR" sz="1600" dirty="0"/>
              <a:t>add-2.html </a:t>
            </a:r>
            <a:r>
              <a:rPr kumimoji="1" lang="ko-KR" altLang="en-US" sz="1600" dirty="0"/>
              <a:t>파일을 열고 마우스 오른쪽 버튼을 클릭한 후 </a:t>
            </a:r>
            <a:r>
              <a:rPr kumimoji="1" lang="en-US" altLang="ko-KR" sz="1600" dirty="0"/>
              <a:t>[</a:t>
            </a:r>
            <a:r>
              <a:rPr kumimoji="1" lang="en" altLang="ko-Kore-KR" sz="1600" dirty="0"/>
              <a:t>Open with live server]</a:t>
            </a:r>
            <a:r>
              <a:rPr kumimoji="1" lang="ko-KR" altLang="en-US" sz="1600" dirty="0"/>
              <a:t> 선택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ko-Kore-KR" sz="1600" dirty="0"/>
              <a:t>개발자 도구 창에서 </a:t>
            </a:r>
            <a:r>
              <a:rPr lang="en-US" altLang="ko-Kore-KR" sz="1600" dirty="0"/>
              <a:t>[</a:t>
            </a:r>
            <a:r>
              <a:rPr lang="ko-KR" altLang="ko-Kore-KR" sz="1600" dirty="0"/>
              <a:t>소스</a:t>
            </a:r>
            <a:r>
              <a:rPr lang="en-US" altLang="ko-Kore-KR" sz="1600" dirty="0"/>
              <a:t>] </a:t>
            </a:r>
            <a:r>
              <a:rPr lang="ko-KR" altLang="ko-Kore-KR" sz="1600" dirty="0"/>
              <a:t>탭을 클릭</a:t>
            </a:r>
            <a:r>
              <a:rPr lang="ko-KR" altLang="en-US" sz="1600" dirty="0"/>
              <a:t>한 후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j</a:t>
            </a:r>
            <a:r>
              <a:rPr lang="en-US" altLang="ko-Kore-KR" sz="1600" dirty="0" err="1"/>
              <a:t>s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폴더 앞에 있는 </a:t>
            </a:r>
            <a:r>
              <a:rPr lang="en-US" altLang="ko-Kore-KR" sz="1600" dirty="0"/>
              <a:t>▶︎</a:t>
            </a:r>
            <a:r>
              <a:rPr lang="ko-KR" altLang="ko-Kore-KR" sz="1600" dirty="0"/>
              <a:t>를 클릭하고</a:t>
            </a:r>
            <a:r>
              <a:rPr lang="en-US" altLang="ko-Kore-KR" sz="1600" dirty="0"/>
              <a:t>, add-2.js</a:t>
            </a:r>
            <a:r>
              <a:rPr lang="ko-KR" altLang="ko-Kore-KR" sz="1600" dirty="0"/>
              <a:t>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ko-Kore-KR" sz="1600" dirty="0"/>
              <a:t>소스에서 중간 실행 </a:t>
            </a:r>
            <a:r>
              <a:rPr lang="ko-KR" altLang="ko-Kore-KR" sz="1600" dirty="0" err="1"/>
              <a:t>결괏값이나</a:t>
            </a:r>
            <a:r>
              <a:rPr lang="ko-KR" altLang="ko-Kore-KR" sz="1600" dirty="0"/>
              <a:t> </a:t>
            </a:r>
            <a:r>
              <a:rPr lang="ko-KR" altLang="ko-Kore-KR" sz="1600" dirty="0" err="1"/>
              <a:t>변숫값을</a:t>
            </a:r>
            <a:r>
              <a:rPr lang="ko-KR" altLang="ko-Kore-KR" sz="1600" dirty="0"/>
              <a:t> 확인하려면 </a:t>
            </a:r>
            <a:r>
              <a:rPr lang="ko-KR" altLang="en-US" sz="1600" dirty="0"/>
              <a:t>그 위</a:t>
            </a:r>
            <a:r>
              <a:rPr lang="ko-KR" altLang="ko-Kore-KR" sz="1600" dirty="0"/>
              <a:t>치</a:t>
            </a:r>
            <a:r>
              <a:rPr lang="ko-KR" altLang="en-US" sz="1600" dirty="0"/>
              <a:t>에</a:t>
            </a:r>
            <a:r>
              <a:rPr lang="ko-KR" altLang="ko-Kore-KR" sz="1600" dirty="0"/>
              <a:t> 표시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브레이크포인트 또는 중단점이라고 한다</a:t>
            </a:r>
            <a:r>
              <a:rPr lang="en-US" altLang="ko-KR" sz="1600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4)</a:t>
            </a:r>
            <a:r>
              <a:rPr kumimoji="1" lang="ko-KR" altLang="en-US" sz="1600" dirty="0">
                <a:sym typeface="Wingdings" pitchFamily="2" charset="2"/>
              </a:rPr>
              <a:t> 여기에서는 </a:t>
            </a:r>
            <a:r>
              <a:rPr kumimoji="1" lang="en-US" altLang="ko-KR" sz="1600" dirty="0" err="1">
                <a:sym typeface="Wingdings" pitchFamily="2" charset="2"/>
              </a:rPr>
              <a:t>calcSum</a:t>
            </a:r>
            <a:r>
              <a:rPr kumimoji="1" lang="en-US" altLang="ko-KR" sz="1600" dirty="0">
                <a:sym typeface="Wingdings" pitchFamily="2" charset="2"/>
              </a:rPr>
              <a:t>(10) </a:t>
            </a:r>
            <a:r>
              <a:rPr kumimoji="1" lang="ko-KR" altLang="en-US" sz="1600" dirty="0">
                <a:sym typeface="Wingdings" pitchFamily="2" charset="2"/>
              </a:rPr>
              <a:t>명령 왼쪽의 </a:t>
            </a:r>
            <a:r>
              <a:rPr kumimoji="1" lang="ko-KR" altLang="en-US" sz="1600" dirty="0" err="1">
                <a:sym typeface="Wingdings" pitchFamily="2" charset="2"/>
              </a:rPr>
              <a:t>줄번호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‘9’</a:t>
            </a:r>
            <a:r>
              <a:rPr kumimoji="1" lang="ko-KR" altLang="en-US" sz="1600" dirty="0">
                <a:sym typeface="Wingdings" pitchFamily="2" charset="2"/>
              </a:rPr>
              <a:t> 클릭해서 중단점 만든다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endParaRPr kumimoji="1"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F2DD54-5CAC-649E-5E61-2FABFAD90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3" b="33779"/>
          <a:stretch/>
        </p:blipFill>
        <p:spPr bwMode="auto">
          <a:xfrm>
            <a:off x="1171978" y="3129513"/>
            <a:ext cx="6935704" cy="237561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091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33887" y="407054"/>
            <a:ext cx="96500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5)</a:t>
            </a:r>
            <a:r>
              <a:rPr kumimoji="1" lang="ko-KR" altLang="en-US" sz="1600" dirty="0"/>
              <a:t> </a:t>
            </a:r>
            <a:r>
              <a:rPr lang="ko-KR" altLang="ko-Kore-KR" sz="1600" dirty="0"/>
              <a:t>브레이크포인트를 지정한 후에는 소스를 다시 실행해야 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r>
              <a:rPr lang="ko-KR" altLang="en-US" sz="1600" dirty="0"/>
              <a:t> 브라우저 </a:t>
            </a:r>
            <a:r>
              <a:rPr lang="ko-KR" altLang="en-US" sz="1600" dirty="0" err="1"/>
              <a:t>새로고침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6)</a:t>
            </a:r>
            <a:r>
              <a:rPr lang="ko-KR" altLang="en-US" sz="1600" dirty="0"/>
              <a:t> </a:t>
            </a:r>
            <a:r>
              <a:rPr lang="en-US" altLang="ko-Kore-KR" sz="1600" dirty="0"/>
              <a:t>'</a:t>
            </a:r>
            <a:r>
              <a:rPr lang="ko-KR" altLang="ko-Kore-KR" sz="1600" dirty="0" err="1"/>
              <a:t>디버거에서</a:t>
            </a:r>
            <a:r>
              <a:rPr lang="ko-KR" altLang="ko-Kore-KR" sz="1600" dirty="0"/>
              <a:t> 일시중지됨</a:t>
            </a:r>
            <a:r>
              <a:rPr lang="en-US" altLang="ko-Kore-KR" sz="1600" dirty="0"/>
              <a:t>'</a:t>
            </a:r>
            <a:r>
              <a:rPr lang="ko-KR" altLang="ko-Kore-KR" sz="1600" dirty="0"/>
              <a:t>이라는 메시지와 함께 디버깅을 시작할 준비 </a:t>
            </a:r>
            <a:r>
              <a:rPr lang="ko-KR" altLang="en-US" sz="1600" dirty="0"/>
              <a:t>끝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7) </a:t>
            </a:r>
            <a:r>
              <a:rPr kumimoji="1" lang="ko-KR" altLang="en-US" sz="1600" dirty="0"/>
              <a:t>      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8)</a:t>
            </a:r>
            <a:r>
              <a:rPr lang="ko-KR" altLang="en-US" sz="1600" dirty="0"/>
              <a:t> </a:t>
            </a:r>
            <a:r>
              <a:rPr lang="en-US" altLang="ko-Kore-KR" sz="1600" dirty="0" err="1"/>
              <a:t>calcSum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함수로 넘어가면서 </a:t>
            </a:r>
            <a:r>
              <a:rPr lang="en-US" altLang="ko-Kore-KR" sz="1600" dirty="0"/>
              <a:t>n</a:t>
            </a:r>
            <a:r>
              <a:rPr lang="ko-KR" altLang="ko-Kore-KR" sz="1600" dirty="0"/>
              <a:t>에 </a:t>
            </a:r>
            <a:r>
              <a:rPr lang="en-US" altLang="ko-Kore-KR" sz="1600" dirty="0"/>
              <a:t>10</a:t>
            </a:r>
            <a:r>
              <a:rPr lang="ko-KR" altLang="ko-Kore-KR" sz="1600" dirty="0"/>
              <a:t>이라는 인수를 넘겨</a:t>
            </a:r>
            <a:r>
              <a:rPr lang="ko-KR" altLang="en-US" sz="1600" dirty="0"/>
              <a:t>준</a:t>
            </a:r>
            <a:r>
              <a:rPr lang="ko-KR" altLang="ko-Kore-KR" sz="1600" dirty="0"/>
              <a:t>다</a:t>
            </a:r>
            <a:r>
              <a:rPr lang="ko-Kore-KR" altLang="ko-Kore-KR" sz="1600" dirty="0">
                <a:effectLst/>
              </a:rPr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3F0F91-D0CD-4028-DF28-9A5F302B8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6" b="54342"/>
          <a:stretch/>
        </p:blipFill>
        <p:spPr bwMode="auto">
          <a:xfrm>
            <a:off x="733887" y="2136441"/>
            <a:ext cx="6937840" cy="1997475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553820-98F4-71CF-AB20-8FCFC7D9A3FF}"/>
              </a:ext>
            </a:extLst>
          </p:cNvPr>
          <p:cNvSpPr txBox="1"/>
          <p:nvPr/>
        </p:nvSpPr>
        <p:spPr>
          <a:xfrm>
            <a:off x="6809423" y="2692917"/>
            <a:ext cx="23471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400">
                <a:solidFill>
                  <a:schemeClr val="accent1"/>
                </a:solidFill>
              </a:rPr>
              <a:t>함수</a:t>
            </a:r>
            <a:r>
              <a:rPr kumimoji="1" lang="ko-KR" altLang="en-US" sz="1400">
                <a:solidFill>
                  <a:schemeClr val="accent1"/>
                </a:solidFill>
              </a:rPr>
              <a:t> 선언 내부까지 디버깅</a:t>
            </a:r>
            <a:endParaRPr kumimoji="1" lang="ko-Kore-KR" altLang="en-US" sz="14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C07FD-322E-CB4C-B7FD-4400159AB321}"/>
              </a:ext>
            </a:extLst>
          </p:cNvPr>
          <p:cNvSpPr txBox="1"/>
          <p:nvPr/>
        </p:nvSpPr>
        <p:spPr>
          <a:xfrm>
            <a:off x="3085257" y="2733464"/>
            <a:ext cx="252665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1"/>
                </a:solidFill>
              </a:rPr>
              <a:t>함수</a:t>
            </a:r>
            <a:r>
              <a:rPr kumimoji="1" lang="ko-KR" altLang="en-US" sz="1400">
                <a:solidFill>
                  <a:schemeClr val="accent1"/>
                </a:solidFill>
              </a:rPr>
              <a:t> 선언은 건너뛰고 디버깅</a:t>
            </a:r>
            <a:endParaRPr kumimoji="1" lang="ko-Kore-KR" altLang="en-US" sz="1400" dirty="0">
              <a:solidFill>
                <a:schemeClr val="accent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24BCC8-24D1-15DE-03C1-13F0E1AFE006}"/>
              </a:ext>
            </a:extLst>
          </p:cNvPr>
          <p:cNvSpPr/>
          <p:nvPr/>
        </p:nvSpPr>
        <p:spPr>
          <a:xfrm>
            <a:off x="6052839" y="3426070"/>
            <a:ext cx="168676" cy="223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441DC-02D6-294F-7195-671C3760750C}"/>
              </a:ext>
            </a:extLst>
          </p:cNvPr>
          <p:cNvSpPr/>
          <p:nvPr/>
        </p:nvSpPr>
        <p:spPr>
          <a:xfrm>
            <a:off x="6267385" y="3427544"/>
            <a:ext cx="168676" cy="2234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AE86A037-38FF-4317-E288-52F6605E7944}"/>
              </a:ext>
            </a:extLst>
          </p:cNvPr>
          <p:cNvCxnSpPr/>
          <p:nvPr/>
        </p:nvCxnSpPr>
        <p:spPr>
          <a:xfrm rot="16200000" flipH="1">
            <a:off x="5673318" y="2962211"/>
            <a:ext cx="532660" cy="395058"/>
          </a:xfrm>
          <a:prstGeom prst="bentConnector3">
            <a:avLst>
              <a:gd name="adj1" fmla="val 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061F15EC-AEA9-A29E-4F44-7019990B966A}"/>
              </a:ext>
            </a:extLst>
          </p:cNvPr>
          <p:cNvCxnSpPr>
            <a:endCxn id="21" idx="0"/>
          </p:cNvCxnSpPr>
          <p:nvPr/>
        </p:nvCxnSpPr>
        <p:spPr>
          <a:xfrm rot="5400000">
            <a:off x="6300609" y="2938468"/>
            <a:ext cx="540191" cy="437961"/>
          </a:xfrm>
          <a:prstGeom prst="bentConnector3">
            <a:avLst>
              <a:gd name="adj1" fmla="val 234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AC4D5A0-EDB3-8F06-A835-2C4A2A3E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74" y="1243827"/>
            <a:ext cx="227965" cy="2178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8A0301-564C-96F2-60E5-F9DEAD8160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97" b="36771"/>
          <a:stretch/>
        </p:blipFill>
        <p:spPr bwMode="auto">
          <a:xfrm>
            <a:off x="733887" y="4427463"/>
            <a:ext cx="6937840" cy="189821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C54C2F-080A-6045-1D81-55CFA08C0224}"/>
              </a:ext>
            </a:extLst>
          </p:cNvPr>
          <p:cNvSpPr/>
          <p:nvPr/>
        </p:nvSpPr>
        <p:spPr>
          <a:xfrm>
            <a:off x="5835336" y="6025740"/>
            <a:ext cx="772357" cy="1775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E91E89-3FFF-140D-5480-0027235F0BF2}"/>
              </a:ext>
            </a:extLst>
          </p:cNvPr>
          <p:cNvSpPr/>
          <p:nvPr/>
        </p:nvSpPr>
        <p:spPr>
          <a:xfrm>
            <a:off x="6244215" y="4599394"/>
            <a:ext cx="239697" cy="266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215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8650F-5A47-9EE9-A144-04574B328DF2}"/>
              </a:ext>
            </a:extLst>
          </p:cNvPr>
          <p:cNvSpPr txBox="1"/>
          <p:nvPr/>
        </p:nvSpPr>
        <p:spPr>
          <a:xfrm>
            <a:off x="777429" y="569101"/>
            <a:ext cx="1003176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9) </a:t>
            </a:r>
            <a:r>
              <a:rPr kumimoji="1" lang="ko-KR" altLang="en-US" sz="1600" dirty="0"/>
              <a:t>다시 한번      클릭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10)</a:t>
            </a:r>
            <a:r>
              <a:rPr lang="ko-KR" altLang="en-US" sz="1600" dirty="0"/>
              <a:t> </a:t>
            </a:r>
            <a:r>
              <a:rPr lang="en-US" altLang="ko-Kore-KR" sz="1600" dirty="0"/>
              <a:t>sum </a:t>
            </a:r>
            <a:r>
              <a:rPr lang="ko-KR" altLang="ko-Kore-KR" sz="1600" dirty="0"/>
              <a:t>변수에 값이 할당되면서 드디어 </a:t>
            </a:r>
            <a:r>
              <a:rPr lang="en-US" altLang="ko-Kore-KR" sz="1600" dirty="0"/>
              <a:t>for</a:t>
            </a:r>
            <a:r>
              <a:rPr lang="ko-KR" altLang="ko-Kore-KR" sz="1600" dirty="0"/>
              <a:t>문으로 들어</a:t>
            </a:r>
            <a:r>
              <a:rPr lang="ko-KR" altLang="en-US" sz="1600" dirty="0"/>
              <a:t>간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11)</a:t>
            </a:r>
            <a:r>
              <a:rPr lang="ko-KR" altLang="en-US" sz="1600" dirty="0"/>
              <a:t>       를 클릭할 때마다 소스가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처리되고</a:t>
            </a:r>
            <a:r>
              <a:rPr lang="en-US" altLang="ko-KR" sz="1600" dirty="0"/>
              <a:t>,</a:t>
            </a:r>
            <a:r>
              <a:rPr lang="ko-KR" altLang="en-US" sz="1600" dirty="0"/>
              <a:t> 화면 오른쪽에 변수들의 값이 바뀌어 나타난다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  <a:r>
              <a:rPr lang="en-US" altLang="ko-KR" sz="1600" dirty="0" err="1"/>
              <a:t>i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값을 </a:t>
            </a:r>
            <a:r>
              <a:rPr lang="en-US" altLang="ko-Kore-KR" sz="1600" dirty="0"/>
              <a:t>1 </a:t>
            </a:r>
            <a:r>
              <a:rPr lang="ko-KR" altLang="ko-Kore-KR" sz="1600" dirty="0"/>
              <a:t>증가시킨 후 조건을 비교하는 과정을 하나하나 눈으로 확인할 수 있습니다</a:t>
            </a:r>
            <a:r>
              <a:rPr lang="en-US" altLang="ko-Kore-KR" sz="1600" dirty="0"/>
              <a:t>.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1D65D-BD20-7864-ABA8-828366C3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89" y="702115"/>
            <a:ext cx="227965" cy="217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32477B-546B-2015-5209-73350AC3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04" y="1433424"/>
            <a:ext cx="227965" cy="217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526D3E-6A98-1B4C-3C41-9516FC7EB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21" b="30517"/>
          <a:stretch/>
        </p:blipFill>
        <p:spPr bwMode="auto">
          <a:xfrm>
            <a:off x="982210" y="2224135"/>
            <a:ext cx="5627595" cy="1843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2D106-59A9-674D-AD4B-151B5802F54F}"/>
              </a:ext>
            </a:extLst>
          </p:cNvPr>
          <p:cNvSpPr txBox="1"/>
          <p:nvPr/>
        </p:nvSpPr>
        <p:spPr>
          <a:xfrm>
            <a:off x="847098" y="4375202"/>
            <a:ext cx="1066563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12) </a:t>
            </a:r>
            <a:r>
              <a:rPr lang="ko-KR" altLang="ko-Kore-KR" sz="1600" dirty="0"/>
              <a:t>마지막에 </a:t>
            </a:r>
            <a:r>
              <a:rPr lang="en-US" altLang="ko-Kore-KR" sz="1600" dirty="0" err="1"/>
              <a:t>i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값이 </a:t>
            </a:r>
            <a:r>
              <a:rPr lang="en-US" altLang="ko-Kore-KR" sz="1600" dirty="0"/>
              <a:t>11</a:t>
            </a:r>
            <a:r>
              <a:rPr lang="ko-KR" altLang="ko-Kore-KR" sz="1600" dirty="0"/>
              <a:t>이 되면 </a:t>
            </a:r>
            <a:r>
              <a:rPr lang="en-US" altLang="ko-Kore-KR" sz="1600" dirty="0" err="1"/>
              <a:t>i</a:t>
            </a:r>
            <a:r>
              <a:rPr lang="en-US" altLang="ko-Kore-KR" sz="1600" dirty="0"/>
              <a:t> &lt;= 10 </a:t>
            </a:r>
            <a:r>
              <a:rPr lang="ko-KR" altLang="ko-Kore-KR" sz="1600" dirty="0"/>
              <a:t>조건에 맞지 않으므로 </a:t>
            </a:r>
            <a:r>
              <a:rPr lang="en-US" altLang="ko-Kore-KR" sz="1600" dirty="0"/>
              <a:t>for</a:t>
            </a:r>
            <a:r>
              <a:rPr lang="ko-KR" altLang="ko-Kore-KR" sz="1600" dirty="0"/>
              <a:t>문을 빠져나오고 콘솔 창에 결과를 표시</a:t>
            </a:r>
            <a:r>
              <a:rPr lang="ko-KR" altLang="en-US" sz="1600" dirty="0"/>
              <a:t>한다</a:t>
            </a:r>
            <a:r>
              <a:rPr lang="en-US" altLang="ko-Kore-KR" sz="1600" dirty="0"/>
              <a:t>.</a:t>
            </a:r>
            <a:r>
              <a:rPr lang="ko-Kore-KR" altLang="ko-Kore-KR" sz="1600" dirty="0">
                <a:effectLst/>
              </a:rPr>
              <a:t> </a:t>
            </a:r>
            <a:endParaRPr lang="en-US" altLang="ko-Kore-KR" sz="160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FA43EA-6FE7-69B2-CA17-30FDD2B80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28" b="35219"/>
          <a:stretch/>
        </p:blipFill>
        <p:spPr bwMode="auto">
          <a:xfrm>
            <a:off x="982210" y="4996278"/>
            <a:ext cx="5627595" cy="1604411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619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8AFD-2230-06C8-3BDB-1DE41583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유효 범위</a:t>
            </a:r>
            <a:r>
              <a:rPr lang="en-US" altLang="ko-KR" dirty="0"/>
              <a:t>,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94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282E92-8A72-80DC-6C7E-CEEE5C2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스코프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04CF-CBB6-8129-7E54-9811EF9D3B57}"/>
              </a:ext>
            </a:extLst>
          </p:cNvPr>
          <p:cNvSpPr txBox="1"/>
          <p:nvPr/>
        </p:nvSpPr>
        <p:spPr>
          <a:xfrm>
            <a:off x="758829" y="140330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ore-KR" sz="1600" dirty="0" err="1"/>
              <a:t>스코프</a:t>
            </a:r>
            <a:r>
              <a:rPr lang="en-US" altLang="ko-KR" sz="1600" dirty="0"/>
              <a:t>(</a:t>
            </a:r>
            <a:r>
              <a:rPr lang="en-US" altLang="ko-Kore-KR" sz="1600" dirty="0"/>
              <a:t>scope</a:t>
            </a:r>
            <a:r>
              <a:rPr lang="en-US" altLang="ko-KR" sz="1600" dirty="0"/>
              <a:t>) : </a:t>
            </a:r>
            <a:r>
              <a:rPr lang="ko-KR" altLang="ko-Kore-KR" sz="1600" dirty="0"/>
              <a:t>선언한 변수의 적용 범위를 가리</a:t>
            </a:r>
            <a:r>
              <a:rPr lang="ko-KR" altLang="en-US" sz="1600" dirty="0"/>
              <a:t>킨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r>
              <a:rPr lang="ko-KR" altLang="en-US" sz="1600" dirty="0"/>
              <a:t> </a:t>
            </a:r>
            <a:r>
              <a:rPr lang="en-US" altLang="ko-Kore-KR" sz="1600" dirty="0"/>
              <a:t> </a:t>
            </a:r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2B8A9-C59B-5C49-5FA8-F5E18A38C1FA}"/>
              </a:ext>
            </a:extLst>
          </p:cNvPr>
          <p:cNvSpPr txBox="1"/>
          <p:nvPr/>
        </p:nvSpPr>
        <p:spPr>
          <a:xfrm>
            <a:off x="758829" y="1982010"/>
            <a:ext cx="608120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var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키워드를</a:t>
            </a:r>
            <a:r>
              <a:rPr kumimoji="1" lang="ko-KR" altLang="en-US" sz="1600"/>
              <a:t> 사용한 변수는 함수 레벨 스코프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let, const</a:t>
            </a:r>
            <a:r>
              <a:rPr kumimoji="1" lang="ko-KR" altLang="en-US" sz="1600" dirty="0"/>
              <a:t> 키워드를 사용한 변수는 블록 레벨 </a:t>
            </a:r>
            <a:r>
              <a:rPr kumimoji="1" lang="ko-KR" altLang="en-US" sz="1600" dirty="0" err="1"/>
              <a:t>스코프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800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282E92-8A72-80DC-6C7E-CEEE5C2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/>
              <a:t>var</a:t>
            </a:r>
            <a:r>
              <a:rPr lang="ko-KR" altLang="en-US"/>
              <a:t> </a:t>
            </a:r>
            <a:r>
              <a:rPr lang="ko-Kore-KR" altLang="en-US"/>
              <a:t>변수의</a:t>
            </a:r>
            <a:r>
              <a:rPr lang="ko-KR" altLang="en-US"/>
              <a:t> </a:t>
            </a:r>
            <a:r>
              <a:rPr lang="ko-Kore-KR" altLang="en-US"/>
              <a:t>스코프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함수 스코프</a:t>
            </a:r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162ED-4B00-FE61-124E-FFA2C4887D6F}"/>
              </a:ext>
            </a:extLst>
          </p:cNvPr>
          <p:cNvSpPr txBox="1"/>
          <p:nvPr/>
        </p:nvSpPr>
        <p:spPr>
          <a:xfrm>
            <a:off x="749053" y="1299650"/>
            <a:ext cx="9656686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var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사용해서 변수를 선언하면 해당 변수는 함수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스코프를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가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스코프란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변수를 선언한 함수에서만 해당 변수를 사용할 수 있다는 의미인데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b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이런 변수는 </a:t>
            </a:r>
            <a:r>
              <a:rPr lang="ko-KR" altLang="ko-Kore-KR" sz="1600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지역 </a:t>
            </a:r>
            <a:r>
              <a:rPr lang="ko-KR" altLang="ko-Kore-KR" sz="1600" b="1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스코프</a:t>
            </a:r>
            <a:r>
              <a:rPr lang="ko-KR" altLang="en-US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가진다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지역 변수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프로그램 시작 부분에서 변수를 선언하면 프로그램 전체에서 사용할 수 있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이런 변수는 </a:t>
            </a:r>
            <a:r>
              <a:rPr lang="ko-KR" altLang="en-US" sz="1600" b="1" dirty="0"/>
              <a:t>전역 </a:t>
            </a:r>
            <a:r>
              <a:rPr lang="ko-KR" altLang="en-US" sz="1600" b="1" dirty="0" err="1"/>
              <a:t>스코프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가진다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r>
              <a:rPr lang="en-US" altLang="ko-KR" sz="1600" dirty="0"/>
              <a:t>(</a:t>
            </a:r>
            <a:r>
              <a:rPr lang="ko-KR" altLang="en-US" sz="1600" dirty="0"/>
              <a:t>전역 변수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B597A-6705-CDB2-487F-1FF4D80DEA98}"/>
              </a:ext>
            </a:extLst>
          </p:cNvPr>
          <p:cNvSpPr txBox="1"/>
          <p:nvPr/>
        </p:nvSpPr>
        <p:spPr>
          <a:xfrm>
            <a:off x="933593" y="3770137"/>
            <a:ext cx="3728621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sum(a, b)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var result = a + b;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console.log(result);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62B6-A813-F5C3-073B-2AE289753303}"/>
              </a:ext>
            </a:extLst>
          </p:cNvPr>
          <p:cNvSpPr txBox="1"/>
          <p:nvPr/>
        </p:nvSpPr>
        <p:spPr>
          <a:xfrm>
            <a:off x="862150" y="5389073"/>
            <a:ext cx="364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지역 </a:t>
            </a:r>
            <a:r>
              <a:rPr lang="ko-KR" altLang="en-US" sz="1400" dirty="0" err="1">
                <a:solidFill>
                  <a:srgbClr val="0070C0"/>
                </a:solidFill>
              </a:rPr>
              <a:t>스코프를</a:t>
            </a:r>
            <a:r>
              <a:rPr lang="ko-KR" altLang="en-US" sz="1400" dirty="0">
                <a:solidFill>
                  <a:srgbClr val="0070C0"/>
                </a:solidFill>
              </a:rPr>
              <a:t> 가지는 </a:t>
            </a:r>
            <a:r>
              <a:rPr lang="en-US" altLang="ko-KR" sz="1400" dirty="0">
                <a:solidFill>
                  <a:srgbClr val="0070C0"/>
                </a:solidFill>
              </a:rPr>
              <a:t>result </a:t>
            </a:r>
            <a:r>
              <a:rPr lang="ko-KR" altLang="en-US" sz="1400" dirty="0">
                <a:solidFill>
                  <a:srgbClr val="0070C0"/>
                </a:solidFill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12CEA-B654-CD04-35C7-7D78F0B15045}"/>
              </a:ext>
            </a:extLst>
          </p:cNvPr>
          <p:cNvSpPr txBox="1"/>
          <p:nvPr/>
        </p:nvSpPr>
        <p:spPr>
          <a:xfrm>
            <a:off x="5149133" y="3770137"/>
            <a:ext cx="3728621" cy="22775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hi = "hello";   </a:t>
            </a:r>
            <a:endParaRPr lang="ko-KR" altLang="en-US" sz="1600" kern="10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greeting() {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console.log(hi);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greeting();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AEC628-A4E0-6F82-D636-467765993F45}"/>
              </a:ext>
            </a:extLst>
          </p:cNvPr>
          <p:cNvCxnSpPr/>
          <p:nvPr/>
        </p:nvCxnSpPr>
        <p:spPr>
          <a:xfrm flipV="1">
            <a:off x="2447109" y="4990011"/>
            <a:ext cx="0" cy="29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8B8783-4BB3-1DB0-395B-255FA911513B}"/>
              </a:ext>
            </a:extLst>
          </p:cNvPr>
          <p:cNvSpPr txBox="1"/>
          <p:nvPr/>
        </p:nvSpPr>
        <p:spPr>
          <a:xfrm>
            <a:off x="7684764" y="5389073"/>
            <a:ext cx="29919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전역 </a:t>
            </a:r>
            <a:r>
              <a:rPr lang="ko-KR" altLang="en-US" sz="1400" dirty="0" err="1">
                <a:solidFill>
                  <a:srgbClr val="0070C0"/>
                </a:solidFill>
              </a:rPr>
              <a:t>스코프를</a:t>
            </a:r>
            <a:r>
              <a:rPr lang="ko-KR" altLang="en-US" sz="1400" dirty="0">
                <a:solidFill>
                  <a:srgbClr val="0070C0"/>
                </a:solidFill>
              </a:rPr>
              <a:t> 가지는 </a:t>
            </a:r>
            <a:r>
              <a:rPr lang="en-US" altLang="ko-KR" sz="1400" dirty="0">
                <a:solidFill>
                  <a:srgbClr val="0070C0"/>
                </a:solidFill>
              </a:rPr>
              <a:t>hi </a:t>
            </a:r>
            <a:r>
              <a:rPr lang="ko-KR" altLang="en-US" sz="1400" dirty="0">
                <a:solidFill>
                  <a:srgbClr val="0070C0"/>
                </a:solidFill>
              </a:rPr>
              <a:t>변수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DDEFA89-B1B7-95C1-FE38-408740E73843}"/>
              </a:ext>
            </a:extLst>
          </p:cNvPr>
          <p:cNvCxnSpPr/>
          <p:nvPr/>
        </p:nvCxnSpPr>
        <p:spPr>
          <a:xfrm rot="10800000">
            <a:off x="6775270" y="5069016"/>
            <a:ext cx="909495" cy="489334"/>
          </a:xfrm>
          <a:prstGeom prst="bentConnector3">
            <a:avLst>
              <a:gd name="adj1" fmla="val 99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5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282E92-8A72-80DC-6C7E-CEEE5C2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var</a:t>
            </a:r>
            <a:r>
              <a:rPr lang="ko-KR" altLang="en-US" dirty="0"/>
              <a:t> </a:t>
            </a:r>
            <a:r>
              <a:rPr lang="ko-Kore-KR" altLang="en-US" dirty="0"/>
              <a:t>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F6406-EE73-E6B1-B48F-C98F1041A3E3}"/>
              </a:ext>
            </a:extLst>
          </p:cNvPr>
          <p:cNvSpPr txBox="1"/>
          <p:nvPr/>
        </p:nvSpPr>
        <p:spPr>
          <a:xfrm>
            <a:off x="631884" y="1186400"/>
            <a:ext cx="10428001" cy="785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dirty="0"/>
              <a:t>함수에서 변수를 선언할 때 변수 이름 앞에 </a:t>
            </a:r>
            <a:r>
              <a:rPr lang="en-US" altLang="ko-Kore-KR" sz="1600" dirty="0"/>
              <a:t>var </a:t>
            </a:r>
            <a:r>
              <a:rPr lang="ko-KR" altLang="ko-Kore-KR" sz="1600" dirty="0" err="1"/>
              <a:t>예약어를</a:t>
            </a:r>
            <a:r>
              <a:rPr lang="ko-KR" altLang="ko-Kore-KR" sz="1600" dirty="0"/>
              <a:t> 붙이지 않으면 자바스크립트는 전역 변수로 인식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실수로 </a:t>
            </a:r>
            <a:r>
              <a:rPr lang="en-US" altLang="ko-KR" sz="1600" dirty="0"/>
              <a:t>var </a:t>
            </a:r>
            <a:r>
              <a:rPr lang="ko-KR" altLang="ko-Kore-KR" sz="1600" dirty="0" err="1"/>
              <a:t>예약어</a:t>
            </a:r>
            <a:r>
              <a:rPr lang="ko-KR" altLang="ko-Kore-KR" sz="1600" dirty="0"/>
              <a:t> 없이 변수를 선언한다면</a:t>
            </a:r>
            <a:r>
              <a:rPr lang="en-US" altLang="ko-KR" sz="1600" dirty="0"/>
              <a:t>??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ko-Kore-KR" sz="1600" dirty="0"/>
              <a:t>전역 변수가 되어 엉뚱한 결과가 발생할 수 있다</a:t>
            </a:r>
            <a:r>
              <a:rPr lang="en-US" altLang="ko-KR" sz="1600" dirty="0"/>
              <a:t>.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4FE22-7F41-5D5B-4FEE-84FE54C16EA3}"/>
              </a:ext>
            </a:extLst>
          </p:cNvPr>
          <p:cNvSpPr txBox="1"/>
          <p:nvPr/>
        </p:nvSpPr>
        <p:spPr>
          <a:xfrm>
            <a:off x="752405" y="3061756"/>
            <a:ext cx="5452834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greeting()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hi = "hello";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실수로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를 빠뜨렸다면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greeting();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console.log(hi);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 밖에서 사용할 수 있다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B8A857-C5A3-B637-F3E0-9E2FCE4BB200}"/>
              </a:ext>
            </a:extLst>
          </p:cNvPr>
          <p:cNvSpPr/>
          <p:nvPr/>
        </p:nvSpPr>
        <p:spPr>
          <a:xfrm>
            <a:off x="795946" y="3429000"/>
            <a:ext cx="239697" cy="2485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465D3-1097-DA5B-7939-BA8F59D29D17}"/>
              </a:ext>
            </a:extLst>
          </p:cNvPr>
          <p:cNvSpPr txBox="1"/>
          <p:nvPr/>
        </p:nvSpPr>
        <p:spPr>
          <a:xfrm>
            <a:off x="746062" y="2115374"/>
            <a:ext cx="3488924" cy="79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var</a:t>
            </a:r>
            <a:r>
              <a:rPr kumimoji="1" lang="ko-Kore-KR" altLang="en-US" sz="1600" dirty="0">
                <a:solidFill>
                  <a:srgbClr val="C00000"/>
                </a:solidFill>
              </a:rPr>
              <a:t>를</a:t>
            </a:r>
            <a:r>
              <a:rPr kumimoji="1" lang="ko-KR" altLang="en-US" sz="1600">
                <a:solidFill>
                  <a:srgbClr val="C00000"/>
                </a:solidFill>
              </a:rPr>
              <a:t> 넣었을 때와 뺐을 때</a:t>
            </a:r>
            <a:endParaRPr kumimoji="1"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C00000"/>
                </a:solidFill>
              </a:rPr>
              <a:t> 어떻게 달라지는지 확인해 보세요</a:t>
            </a:r>
            <a:endParaRPr kumimoji="1" lang="ko-Kore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393D8F7A-0606-4102-3A32-67542E1B349A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 flipV="1">
            <a:off x="746062" y="2510802"/>
            <a:ext cx="49884" cy="1042485"/>
          </a:xfrm>
          <a:prstGeom prst="curvedConnector3">
            <a:avLst>
              <a:gd name="adj1" fmla="val -4582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4372D8-3120-5F7D-06BB-A334D206DA3D}"/>
              </a:ext>
            </a:extLst>
          </p:cNvPr>
          <p:cNvSpPr txBox="1"/>
          <p:nvPr/>
        </p:nvSpPr>
        <p:spPr>
          <a:xfrm>
            <a:off x="6879093" y="2720925"/>
            <a:ext cx="4093707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여러 함수에서 사용할 변수를 전역 변수로 지정해 놓으면 편리할 수도 있다</a:t>
            </a:r>
            <a:r>
              <a:rPr lang="en-US" altLang="ko-Kore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r>
              <a:rPr lang="ko-KR" altLang="ko-Kore-KR" sz="1400" b="1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ko-KR" altLang="ko-Kore-KR" sz="1400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!!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여러 사람이 공동 작업하는 프로그램일 경우 다른 함수에서 전역 변수를 수정하면 예상하지 못한 결과가 나올 수도 있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en-US" altLang="ko-KR" sz="1400" dirty="0">
              <a:solidFill>
                <a:schemeClr val="accent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큰 규모의 프로젝트에서는 전역 변수를 </a:t>
            </a:r>
            <a:r>
              <a:rPr lang="ko-KR" altLang="en-US" sz="1400" dirty="0" err="1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사용하는게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위험할 수 있다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ko-Kore-KR" sz="1400" dirty="0">
              <a:solidFill>
                <a:schemeClr val="accent1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4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A8AFD-2230-06C8-3BDB-1DE41583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프로그래밍의 꽃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121223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D415E-15C3-99B1-B959-8493E122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var</a:t>
            </a:r>
            <a:r>
              <a:rPr kumimoji="1" lang="ko-KR" altLang="en-US"/>
              <a:t> 변수와 호이스팅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D9E0D-58A2-B342-D03B-19190049BADE}"/>
              </a:ext>
            </a:extLst>
          </p:cNvPr>
          <p:cNvSpPr txBox="1"/>
          <p:nvPr/>
        </p:nvSpPr>
        <p:spPr>
          <a:xfrm>
            <a:off x="516005" y="1390964"/>
            <a:ext cx="6267635" cy="143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x = 10;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sum = x + y;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y = 20;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(`x : ${x}, y : ${y}, sum : ${sum}`);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D720FFE-5F58-4771-1018-7624734F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4" y="3137652"/>
            <a:ext cx="4030461" cy="13888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63316A-92DB-6889-C66B-0313187855F4}"/>
              </a:ext>
            </a:extLst>
          </p:cNvPr>
          <p:cNvSpPr/>
          <p:nvPr/>
        </p:nvSpPr>
        <p:spPr>
          <a:xfrm>
            <a:off x="2238273" y="1806861"/>
            <a:ext cx="159798" cy="275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9386F-83CF-8BF5-138E-F6E55B49372C}"/>
              </a:ext>
            </a:extLst>
          </p:cNvPr>
          <p:cNvSpPr txBox="1"/>
          <p:nvPr/>
        </p:nvSpPr>
        <p:spPr>
          <a:xfrm>
            <a:off x="2495725" y="1549604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>
                <a:solidFill>
                  <a:srgbClr val="C00000"/>
                </a:solidFill>
              </a:rPr>
              <a:t>변수를</a:t>
            </a:r>
            <a:r>
              <a:rPr kumimoji="1" lang="ko-KR" altLang="en-US" sz="1400">
                <a:solidFill>
                  <a:srgbClr val="C00000"/>
                </a:solidFill>
              </a:rPr>
              <a:t> 선언하기 전에 사용</a:t>
            </a:r>
            <a:endParaRPr kumimoji="1" lang="ko-Kore-KR" altLang="en-US" sz="1400">
              <a:solidFill>
                <a:srgbClr val="C00000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005BF7E-BDFD-9E6F-510A-F32916AD0500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2318172" y="1664817"/>
            <a:ext cx="159798" cy="14204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561A11-B4C6-73BC-57A1-B48096FA6A68}"/>
              </a:ext>
            </a:extLst>
          </p:cNvPr>
          <p:cNvSpPr txBox="1"/>
          <p:nvPr/>
        </p:nvSpPr>
        <p:spPr>
          <a:xfrm>
            <a:off x="7451915" y="2342126"/>
            <a:ext cx="2291179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x = 10;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y;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var sum = x + y;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y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20;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5E5A35-09A4-9FE7-3157-8E5D6518373E}"/>
              </a:ext>
            </a:extLst>
          </p:cNvPr>
          <p:cNvSpPr/>
          <p:nvPr/>
        </p:nvSpPr>
        <p:spPr>
          <a:xfrm>
            <a:off x="7520494" y="2728009"/>
            <a:ext cx="861134" cy="275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2FCADB-9D1F-7445-5D23-3C6BBFF77577}"/>
              </a:ext>
            </a:extLst>
          </p:cNvPr>
          <p:cNvSpPr/>
          <p:nvPr/>
        </p:nvSpPr>
        <p:spPr>
          <a:xfrm>
            <a:off x="7520494" y="3311810"/>
            <a:ext cx="861134" cy="275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94A82-6260-B8C5-7BA3-057D6CBA1A9C}"/>
              </a:ext>
            </a:extLst>
          </p:cNvPr>
          <p:cNvSpPr txBox="1"/>
          <p:nvPr/>
        </p:nvSpPr>
        <p:spPr>
          <a:xfrm>
            <a:off x="7366319" y="552548"/>
            <a:ext cx="451022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400" dirty="0">
                <a:solidFill>
                  <a:schemeClr val="accent1"/>
                </a:solidFill>
              </a:rPr>
              <a:t>자바스크립트 해석기가 함수 소스를 훑어보면서 변수</a:t>
            </a:r>
            <a:r>
              <a:rPr lang="ko-KR" altLang="en-US" sz="1400" dirty="0">
                <a:solidFill>
                  <a:schemeClr val="accent1"/>
                </a:solidFill>
              </a:rPr>
              <a:t>를 </a:t>
            </a:r>
            <a:r>
              <a:rPr lang="ko-KR" altLang="ko-Kore-KR" sz="1400" dirty="0">
                <a:solidFill>
                  <a:schemeClr val="accent1"/>
                </a:solidFill>
              </a:rPr>
              <a:t>따로 기억해 </a:t>
            </a:r>
            <a:r>
              <a:rPr lang="ko-KR" altLang="en-US" sz="1400" dirty="0">
                <a:solidFill>
                  <a:schemeClr val="accent1"/>
                </a:solidFill>
              </a:rPr>
              <a:t>두기 때문에</a:t>
            </a:r>
            <a:r>
              <a:rPr lang="en-US" altLang="ko-KR" sz="1400" dirty="0">
                <a:solidFill>
                  <a:schemeClr val="accent1"/>
                </a:solidFill>
              </a:rPr>
              <a:t>, </a:t>
            </a:r>
            <a:r>
              <a:rPr lang="ko-KR" altLang="en-US" sz="1400" dirty="0">
                <a:solidFill>
                  <a:schemeClr val="accent1"/>
                </a:solidFill>
              </a:rPr>
              <a:t>소스 상에서는 나중에 선언하더라도 내부적으로는 먼저 선언한 것처럼 인식</a:t>
            </a:r>
            <a:r>
              <a:rPr lang="en-US" altLang="ko-KR" sz="1400" dirty="0">
                <a:solidFill>
                  <a:schemeClr val="accent1"/>
                </a:solidFill>
              </a:rPr>
              <a:t> </a:t>
            </a:r>
            <a:br>
              <a:rPr lang="en-US" altLang="ko-KR" sz="1400" dirty="0">
                <a:solidFill>
                  <a:schemeClr val="accent1"/>
                </a:solidFill>
              </a:rPr>
            </a:br>
            <a:r>
              <a:rPr lang="en-US" altLang="ko-KR" sz="1400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ko-KR" altLang="en-US" sz="14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sym typeface="Wingdings" pitchFamily="2" charset="2"/>
              </a:rPr>
              <a:t>“</a:t>
            </a:r>
            <a:r>
              <a:rPr lang="ko-KR" altLang="en-US" sz="1400" dirty="0" err="1">
                <a:solidFill>
                  <a:schemeClr val="accent1"/>
                </a:solidFill>
                <a:sym typeface="Wingdings" pitchFamily="2" charset="2"/>
              </a:rPr>
              <a:t>호이스팅</a:t>
            </a:r>
            <a:r>
              <a:rPr lang="en-US" altLang="ko-KR" sz="1400" dirty="0">
                <a:solidFill>
                  <a:schemeClr val="accent1"/>
                </a:solidFill>
                <a:sym typeface="Wingdings" pitchFamily="2" charset="2"/>
              </a:rPr>
              <a:t>”</a:t>
            </a:r>
            <a:r>
              <a:rPr lang="ko-KR" altLang="en-US" sz="14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endParaRPr lang="en-US" altLang="ko-Kore-KR" sz="1400" dirty="0">
              <a:solidFill>
                <a:schemeClr val="accent1"/>
              </a:solidFill>
            </a:endParaRP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700D043-3C00-F24E-3C1B-4EAC1E2B0E1B}"/>
              </a:ext>
            </a:extLst>
          </p:cNvPr>
          <p:cNvCxnSpPr>
            <a:cxnSpLocks/>
          </p:cNvCxnSpPr>
          <p:nvPr/>
        </p:nvCxnSpPr>
        <p:spPr>
          <a:xfrm>
            <a:off x="7117777" y="316912"/>
            <a:ext cx="0" cy="61999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B20E7-EF5B-CD9D-CC2D-33A0F5BA6094}"/>
              </a:ext>
            </a:extLst>
          </p:cNvPr>
          <p:cNvSpPr txBox="1"/>
          <p:nvPr/>
        </p:nvSpPr>
        <p:spPr>
          <a:xfrm>
            <a:off x="7366318" y="4391480"/>
            <a:ext cx="451022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변수 </a:t>
            </a:r>
            <a:r>
              <a:rPr lang="ko-KR" altLang="en-US" sz="1600" dirty="0" err="1">
                <a:solidFill>
                  <a:schemeClr val="accent1"/>
                </a:solidFill>
              </a:rPr>
              <a:t>호이스팅은</a:t>
            </a:r>
            <a:r>
              <a:rPr lang="ko-KR" altLang="en-US" sz="1600" dirty="0">
                <a:solidFill>
                  <a:schemeClr val="accent1"/>
                </a:solidFill>
              </a:rPr>
              <a:t> 오류도 발생하지 않으면서 </a:t>
            </a:r>
            <a:r>
              <a:rPr lang="ko-KR" altLang="en-US" sz="1600" dirty="0" err="1">
                <a:solidFill>
                  <a:schemeClr val="accent1"/>
                </a:solidFill>
              </a:rPr>
              <a:t>예상못한</a:t>
            </a:r>
            <a:r>
              <a:rPr lang="ko-KR" altLang="en-US" sz="1600" dirty="0">
                <a:solidFill>
                  <a:schemeClr val="accent1"/>
                </a:solidFill>
              </a:rPr>
              <a:t> 결과를 만든다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ore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var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변수를 사용할 때는 </a:t>
            </a:r>
            <a:r>
              <a:rPr lang="ko-KR" altLang="en-US" sz="1600" dirty="0" err="1">
                <a:solidFill>
                  <a:schemeClr val="accent1"/>
                </a:solidFill>
                <a:sym typeface="Wingdings" panose="05000000000000000000" pitchFamily="2" charset="2"/>
              </a:rPr>
              <a:t>호이스팅이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 생기지 않도록 주의하자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!</a:t>
            </a:r>
            <a:endParaRPr lang="en-US" altLang="ko-Kore-KR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282E92-8A72-80DC-6C7E-CEEE5C2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let, const</a:t>
            </a:r>
            <a:r>
              <a:rPr lang="ko-KR" altLang="en-US"/>
              <a:t> </a:t>
            </a:r>
            <a:r>
              <a:rPr lang="ko-Kore-KR" altLang="en-US"/>
              <a:t>변수의</a:t>
            </a:r>
            <a:r>
              <a:rPr lang="ko-KR" altLang="en-US"/>
              <a:t> </a:t>
            </a:r>
            <a:r>
              <a:rPr lang="ko-Kore-KR" altLang="en-US"/>
              <a:t>스코프</a:t>
            </a:r>
            <a:r>
              <a:rPr lang="en-US" altLang="ko-Kore-KR"/>
              <a:t> – </a:t>
            </a:r>
            <a:r>
              <a:rPr lang="ko-KR" altLang="en-US"/>
              <a:t>블록 스코프</a:t>
            </a:r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F6406-EE73-E6B1-B48F-C98F1041A3E3}"/>
              </a:ext>
            </a:extLst>
          </p:cNvPr>
          <p:cNvSpPr txBox="1"/>
          <p:nvPr/>
        </p:nvSpPr>
        <p:spPr>
          <a:xfrm>
            <a:off x="759823" y="1551280"/>
            <a:ext cx="1003694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자바스크립트에서 이야기하는 블록은 </a:t>
            </a:r>
            <a:r>
              <a:rPr lang="en-US" altLang="ko-KR" sz="1600" dirty="0"/>
              <a:t>{</a:t>
            </a:r>
            <a:r>
              <a:rPr lang="ko-KR" altLang="en-US" sz="1600" dirty="0"/>
              <a:t>와 </a:t>
            </a:r>
            <a:r>
              <a:rPr lang="en-US" altLang="ko-KR" sz="1600" dirty="0"/>
              <a:t>}</a:t>
            </a:r>
            <a:r>
              <a:rPr lang="ko-KR" altLang="en-US" sz="1600" dirty="0"/>
              <a:t>로 둘러싸인 영역을 가리킨다</a:t>
            </a:r>
            <a:r>
              <a:rPr lang="en-US" altLang="ko-KR" sz="1600" dirty="0"/>
              <a:t>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블록별로 변수의 유효 범위가 결정되는 것을 블록 </a:t>
            </a:r>
            <a:r>
              <a:rPr lang="ko-KR" altLang="en-US" sz="1600" dirty="0" err="1"/>
              <a:t>스코프</a:t>
            </a:r>
            <a:r>
              <a:rPr lang="en-US" altLang="ko-KR" sz="1600" dirty="0"/>
              <a:t>(</a:t>
            </a:r>
            <a:r>
              <a:rPr lang="en" altLang="ko-KR" sz="1600" dirty="0"/>
              <a:t>block scope)</a:t>
            </a:r>
            <a:r>
              <a:rPr lang="ko-KR" altLang="en-US" sz="1600" dirty="0" err="1"/>
              <a:t>라고</a:t>
            </a:r>
            <a:r>
              <a:rPr lang="ko-KR" altLang="en-US" sz="1600" dirty="0"/>
              <a:t>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/>
              <a:t>let</a:t>
            </a:r>
            <a:r>
              <a:rPr lang="ko-KR" altLang="ko-Kore-KR" sz="1600" dirty="0"/>
              <a:t>이나 </a:t>
            </a:r>
            <a:r>
              <a:rPr lang="en-US" altLang="ko-Kore-KR" sz="1600" dirty="0"/>
              <a:t>const</a:t>
            </a:r>
            <a:r>
              <a:rPr lang="ko-KR" altLang="ko-Kore-KR" sz="1600" dirty="0"/>
              <a:t>를 사용해 만든 변수는  변수가 선언된 블록 안에서만 유효</a:t>
            </a:r>
            <a:r>
              <a:rPr lang="ko-KR" altLang="en-US" sz="1600" dirty="0"/>
              <a:t>하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블록 변수</a:t>
            </a:r>
            <a:r>
              <a:rPr lang="en-US" altLang="ko-KR" sz="1600" dirty="0"/>
              <a:t>)</a:t>
            </a:r>
            <a:r>
              <a:rPr lang="en-US" altLang="ko-Kore-KR" sz="1600" dirty="0"/>
              <a:t>  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A5FD1-40F3-F48C-0769-7DC8636F23E3}"/>
              </a:ext>
            </a:extLst>
          </p:cNvPr>
          <p:cNvSpPr txBox="1"/>
          <p:nvPr/>
        </p:nvSpPr>
        <p:spPr>
          <a:xfrm>
            <a:off x="988993" y="3000523"/>
            <a:ext cx="4729580" cy="33085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const factor = 5;   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calc() {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num * factor;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const num = 10;  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result = calc();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console.log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(`result : ${result} 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E62D2A-2359-0E80-25A7-D1FF4A41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04" y="3293035"/>
            <a:ext cx="4098905" cy="2188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C20074C-5CC9-F3B1-728B-E4D5AA22F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03" y="5306720"/>
            <a:ext cx="2876612" cy="11775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071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282E92-8A72-80DC-6C7E-CEEE5C2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자바스크립트</a:t>
            </a:r>
            <a:r>
              <a:rPr lang="ko-KR" altLang="en-US"/>
              <a:t> 변수</a:t>
            </a:r>
            <a:r>
              <a:rPr lang="en-US" altLang="ko-KR"/>
              <a:t>,</a:t>
            </a:r>
            <a:r>
              <a:rPr lang="ko-KR" altLang="en-US"/>
              <a:t> 이렇게 사용하세요</a:t>
            </a:r>
            <a:endParaRPr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64F62-4ADC-0CFD-1D94-A0C52B476F32}"/>
              </a:ext>
            </a:extLst>
          </p:cNvPr>
          <p:cNvSpPr txBox="1"/>
          <p:nvPr/>
        </p:nvSpPr>
        <p:spPr>
          <a:xfrm>
            <a:off x="717167" y="1433738"/>
            <a:ext cx="10515600" cy="387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var 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변수보다 </a:t>
            </a: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let, const 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변수를 사용</a:t>
            </a:r>
            <a:r>
              <a:rPr lang="ko-KR" altLang="en-US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하자</a:t>
            </a:r>
            <a:endParaRPr lang="ko-Kore-KR" altLang="ko-Kore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여러 사람이 함께 진행하는 프로젝트라면 </a:t>
            </a:r>
            <a:b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변수를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재선언할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수도 없고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호이스팅도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없는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let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이나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변수를 사용하는 것이 안전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전역 변수는 최소한으로 사용</a:t>
            </a:r>
            <a:r>
              <a:rPr lang="ko-KR" altLang="en-US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하자</a:t>
            </a:r>
            <a:endParaRPr lang="ko-Kore-KR" altLang="ko-Kore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가능하면 전역 변수의 사용을 줄이고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프로그램에서 값이 변하지 않는다면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로 선언하는 것이 좋다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객체 선언은 </a:t>
            </a:r>
            <a:r>
              <a:rPr lang="en-US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사용</a:t>
            </a:r>
            <a:r>
              <a:rPr lang="ko-KR" altLang="en-US" b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하자</a:t>
            </a:r>
            <a:endParaRPr lang="ko-Kore-KR" altLang="ko-Kore-KR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객체를 선언할 때에는 프로그램 중에 객체 자체가 바뀌지 않도록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사용해서 선언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객체를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const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로 선언해도 객체 안에 있는 프로퍼티는 얼마든지 수정할 수 있다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92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F3262-127A-1043-2A38-B1E3A14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표현식</a:t>
            </a:r>
          </a:p>
        </p:txBody>
      </p:sp>
    </p:spTree>
    <p:extLst>
      <p:ext uri="{BB962C8B-B14F-4D97-AF65-F5344CB8AC3E}">
        <p14:creationId xmlns:p14="http://schemas.microsoft.com/office/powerpoint/2010/main" val="43269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736A-223B-C3AD-E555-7B62DCAE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함수를 변수에 할당해서 사용하기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B22EA-C184-0001-FBF6-12492423CD55}"/>
              </a:ext>
            </a:extLst>
          </p:cNvPr>
          <p:cNvSpPr txBox="1"/>
          <p:nvPr/>
        </p:nvSpPr>
        <p:spPr>
          <a:xfrm>
            <a:off x="758829" y="1544210"/>
            <a:ext cx="6094520" cy="1300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sum = function(a, b)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+ b;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" altLang="ko-Kore-KR" sz="1600"/>
              <a:t>console.log(`</a:t>
            </a:r>
            <a:r>
              <a:rPr lang="ko-KR" altLang="en-US" sz="1600"/>
              <a:t>함수 실행 결과 </a:t>
            </a:r>
            <a:r>
              <a:rPr lang="en-US" altLang="ko-KR" sz="1600"/>
              <a:t>: ${</a:t>
            </a:r>
            <a:r>
              <a:rPr lang="en" altLang="ko-Kore-KR" sz="1600"/>
              <a:t>sum(10, 20)}`)</a:t>
            </a:r>
            <a:r>
              <a:rPr lang="en-US" altLang="ko-KR" sz="1600"/>
              <a:t>;</a:t>
            </a:r>
            <a:endParaRPr lang="en" altLang="ko-Kore-KR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0C74-46E5-00F1-29CF-A059F9CAB555}"/>
              </a:ext>
            </a:extLst>
          </p:cNvPr>
          <p:cNvSpPr txBox="1"/>
          <p:nvPr/>
        </p:nvSpPr>
        <p:spPr>
          <a:xfrm>
            <a:off x="758829" y="3230079"/>
            <a:ext cx="75193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600" dirty="0"/>
              <a:t>익명함수를</a:t>
            </a:r>
            <a:r>
              <a:rPr kumimoji="1" lang="ko-KR" altLang="en-US" sz="1600"/>
              <a:t> 사용하는 것은  마치 하나의 값처럼 사용하기 위해서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1600" dirty="0">
                <a:sym typeface="Wingdings" pitchFamily="2" charset="2"/>
              </a:rPr>
              <a:t>함수를 변수에 할당할 수도 있고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다른 함수의 인자로 사용할 수도 있음</a:t>
            </a:r>
            <a:endParaRPr kumimoji="1"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359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736A-223B-C3AD-E555-7B62DCAE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즉시 실행 함수</a:t>
            </a:r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60C74-46E5-00F1-29CF-A059F9CAB555}"/>
              </a:ext>
            </a:extLst>
          </p:cNvPr>
          <p:cNvSpPr txBox="1"/>
          <p:nvPr/>
        </p:nvSpPr>
        <p:spPr>
          <a:xfrm>
            <a:off x="631885" y="1377180"/>
            <a:ext cx="7519387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지금까지는 함수를 선언한 후 실행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같은 함수를 </a:t>
            </a:r>
            <a:r>
              <a:rPr kumimoji="1" lang="ko-KR" altLang="en-US" sz="1600" dirty="0" err="1">
                <a:sym typeface="Wingdings" pitchFamily="2" charset="2"/>
              </a:rPr>
              <a:t>여러번</a:t>
            </a:r>
            <a:r>
              <a:rPr kumimoji="1" lang="ko-KR" altLang="en-US" sz="1600" dirty="0">
                <a:sym typeface="Wingdings" pitchFamily="2" charset="2"/>
              </a:rPr>
              <a:t> 실행할 수 있음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한번만 사용하는 함수라면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선언과 동시에 실행할 수 있다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394F1-BC79-AA36-7B9A-49A92B959D33}"/>
              </a:ext>
            </a:extLst>
          </p:cNvPr>
          <p:cNvSpPr txBox="1"/>
          <p:nvPr/>
        </p:nvSpPr>
        <p:spPr>
          <a:xfrm>
            <a:off x="790726" y="2502445"/>
            <a:ext cx="2749858" cy="97719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...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}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)()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;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AB659-78D3-EA6B-BE82-1E8DBA582A13}"/>
              </a:ext>
            </a:extLst>
          </p:cNvPr>
          <p:cNvSpPr txBox="1"/>
          <p:nvPr/>
        </p:nvSpPr>
        <p:spPr>
          <a:xfrm>
            <a:off x="4068194" y="2502445"/>
            <a:ext cx="3273641" cy="97719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매개변수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}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)(</a:t>
            </a:r>
            <a:r>
              <a:rPr lang="ko-KR" altLang="en-US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인수</a:t>
            </a:r>
            <a:r>
              <a:rPr lang="en-US" altLang="ko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;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54D9-4538-CD13-38FE-7B836F89EF7E}"/>
              </a:ext>
            </a:extLst>
          </p:cNvPr>
          <p:cNvSpPr txBox="1"/>
          <p:nvPr/>
        </p:nvSpPr>
        <p:spPr>
          <a:xfrm>
            <a:off x="631885" y="4333620"/>
            <a:ext cx="5080937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username = prompt(‘</a:t>
            </a:r>
            <a:r>
              <a:rPr lang="ko-Kore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ore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입력하세요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’);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alert(`${username}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안녕하세요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})();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1C3DA-CA7D-D118-BD06-8904B2C231BC}"/>
              </a:ext>
            </a:extLst>
          </p:cNvPr>
          <p:cNvSpPr txBox="1"/>
          <p:nvPr/>
        </p:nvSpPr>
        <p:spPr>
          <a:xfrm>
            <a:off x="6264337" y="4312954"/>
            <a:ext cx="4943594" cy="17626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(function(a, b)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let sum = a + b;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console.log(`</a:t>
            </a:r>
            <a:r>
              <a:rPr lang="ko-KR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 실행 결과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: ${sum}`)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})(100,200);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70801-DEBC-CE3C-D734-BCC4C056D670}"/>
              </a:ext>
            </a:extLst>
          </p:cNvPr>
          <p:cNvSpPr txBox="1"/>
          <p:nvPr/>
        </p:nvSpPr>
        <p:spPr>
          <a:xfrm>
            <a:off x="631885" y="3927566"/>
            <a:ext cx="274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인자가 없을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F313C-C1BF-BE7D-1638-3C4296A5C17B}"/>
              </a:ext>
            </a:extLst>
          </p:cNvPr>
          <p:cNvSpPr txBox="1"/>
          <p:nvPr/>
        </p:nvSpPr>
        <p:spPr>
          <a:xfrm>
            <a:off x="6196662" y="3927566"/>
            <a:ext cx="274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인자가 있을 때</a:t>
            </a:r>
          </a:p>
        </p:txBody>
      </p:sp>
    </p:spTree>
    <p:extLst>
      <p:ext uri="{BB962C8B-B14F-4D97-AF65-F5344CB8AC3E}">
        <p14:creationId xmlns:p14="http://schemas.microsoft.com/office/powerpoint/2010/main" val="286905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B5EE-68DC-FA25-1172-3A8879CA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화살표</a:t>
            </a:r>
            <a:r>
              <a:rPr kumimoji="1" lang="en-US" altLang="ko-Kore-KR"/>
              <a:t> </a:t>
            </a:r>
            <a:r>
              <a:rPr kumimoji="1" lang="ko-Kore-KR" altLang="en-US"/>
              <a:t>함수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56B80-8298-E8F8-151B-D2A5B09F3D38}"/>
              </a:ext>
            </a:extLst>
          </p:cNvPr>
          <p:cNvSpPr txBox="1"/>
          <p:nvPr/>
        </p:nvSpPr>
        <p:spPr>
          <a:xfrm>
            <a:off x="1138560" y="1690688"/>
            <a:ext cx="8964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cs typeface="맑은 고딕" panose="020B0503020000020004" pitchFamily="34" charset="-127"/>
              </a:rPr>
              <a:t>화살표 함수</a:t>
            </a:r>
            <a:r>
              <a:rPr lang="en-US" altLang="ko-KR" sz="1600" kern="0" dirty="0">
                <a:cs typeface="맑은 고딕" panose="020B0503020000020004" pitchFamily="34" charset="-127"/>
              </a:rPr>
              <a:t>(</a:t>
            </a:r>
            <a:r>
              <a:rPr lang="ko-KR" altLang="en-US" sz="1600" kern="0" dirty="0" err="1">
                <a:cs typeface="맑은 고딕" panose="020B0503020000020004" pitchFamily="34" charset="-127"/>
              </a:rPr>
              <a:t>애로우</a:t>
            </a:r>
            <a:r>
              <a:rPr lang="ko-KR" altLang="en-US" sz="1600" kern="0" dirty="0">
                <a:cs typeface="맑은 고딕" panose="020B0503020000020004" pitchFamily="34" charset="-127"/>
              </a:rPr>
              <a:t> </a:t>
            </a:r>
            <a:r>
              <a:rPr lang="ko-KR" altLang="en-US" sz="1600" kern="0" dirty="0" err="1">
                <a:cs typeface="맑은 고딕" panose="020B0503020000020004" pitchFamily="34" charset="-127"/>
              </a:rPr>
              <a:t>펑션</a:t>
            </a:r>
            <a:r>
              <a:rPr lang="en-US" altLang="ko-KR" sz="1600" kern="0" dirty="0">
                <a:cs typeface="맑은 고딕" panose="020B0503020000020004" pitchFamily="34" charset="-127"/>
              </a:rPr>
              <a:t>)</a:t>
            </a:r>
            <a:r>
              <a:rPr lang="ko-KR" altLang="ko-Kore-KR" sz="1600" kern="0" dirty="0"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cs typeface="맑은 고딕" panose="020B0503020000020004" pitchFamily="34" charset="-127"/>
              </a:rPr>
              <a:t>:</a:t>
            </a:r>
            <a:r>
              <a:rPr lang="ko-KR" altLang="en-US" sz="1600" kern="0" dirty="0"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ES6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버전부터는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=&gt;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을 사용해 함수를 좀 더 간단하게 선언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endParaRPr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F1E51-E3C5-0923-030C-5610061C559B}"/>
              </a:ext>
            </a:extLst>
          </p:cNvPr>
          <p:cNvSpPr txBox="1"/>
          <p:nvPr/>
        </p:nvSpPr>
        <p:spPr>
          <a:xfrm>
            <a:off x="1138560" y="2143449"/>
            <a:ext cx="8964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cs typeface="맑은 고딕" panose="020B0503020000020004" pitchFamily="34" charset="-127"/>
              </a:rPr>
              <a:t>화살표 함수는 함수 표현식을 사용할 경우에만 사용할 수 있음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endParaRPr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F4FE8-AF62-DE81-5CE3-509F89ACA43E}"/>
              </a:ext>
            </a:extLst>
          </p:cNvPr>
          <p:cNvSpPr txBox="1"/>
          <p:nvPr/>
        </p:nvSpPr>
        <p:spPr>
          <a:xfrm>
            <a:off x="1138560" y="2840293"/>
            <a:ext cx="6094520" cy="8701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=&gt; {</a:t>
            </a:r>
            <a:r>
              <a:rPr lang="ko-KR" altLang="ko-Kore-KR" sz="1600" i="1">
                <a:latin typeface="D2Coding" panose="020B0609020101020101" pitchFamily="49" charset="-127"/>
                <a:ea typeface="D2Coding" panose="020B0609020101020101" pitchFamily="49" charset="-127"/>
              </a:rPr>
              <a:t>함수 내용</a:t>
            </a:r>
            <a:r>
              <a:rPr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ore-KR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매개변수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=&gt; {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 내용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4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B5EE-68DC-FA25-1172-3A8879CA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화살표</a:t>
            </a:r>
            <a:r>
              <a:rPr kumimoji="1" lang="en-US" altLang="ko-Kore-KR"/>
              <a:t> </a:t>
            </a:r>
            <a:r>
              <a:rPr kumimoji="1" lang="ko-Kore-KR" altLang="en-US"/>
              <a:t>함수</a:t>
            </a:r>
            <a:r>
              <a:rPr kumimoji="1" lang="en-US" altLang="ko-Kore-KR"/>
              <a:t> – </a:t>
            </a:r>
            <a:r>
              <a:rPr kumimoji="1" lang="ko-KR" altLang="en-US"/>
              <a:t>매개변수가 없을 때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8FBB7-1B0B-6AF4-D699-25DDE2FF9DF6}"/>
              </a:ext>
            </a:extLst>
          </p:cNvPr>
          <p:cNvSpPr txBox="1"/>
          <p:nvPr/>
        </p:nvSpPr>
        <p:spPr>
          <a:xfrm>
            <a:off x="1059169" y="1798473"/>
            <a:ext cx="3735280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function() {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`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8D903-6CF9-A92E-238B-A1F34204E50D}"/>
              </a:ext>
            </a:extLst>
          </p:cNvPr>
          <p:cNvSpPr txBox="1"/>
          <p:nvPr/>
        </p:nvSpPr>
        <p:spPr>
          <a:xfrm>
            <a:off x="5834848" y="1849822"/>
            <a:ext cx="4871622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() =&gt; {</a:t>
            </a: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return 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`</a:t>
            </a:r>
            <a:r>
              <a:rPr lang="ko-KR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?`;}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hi();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E6620F-65FB-F217-D833-D249AF8C0955}"/>
              </a:ext>
            </a:extLst>
          </p:cNvPr>
          <p:cNvSpPr txBox="1"/>
          <p:nvPr/>
        </p:nvSpPr>
        <p:spPr>
          <a:xfrm>
            <a:off x="5834848" y="4758686"/>
            <a:ext cx="5190478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() =&gt; 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`</a:t>
            </a:r>
            <a:r>
              <a:rPr lang="ko-KR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?`;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hi();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3BF68-6CD4-8D49-6EFF-2A6DD7034808}"/>
              </a:ext>
            </a:extLst>
          </p:cNvPr>
          <p:cNvSpPr txBox="1"/>
          <p:nvPr/>
        </p:nvSpPr>
        <p:spPr>
          <a:xfrm>
            <a:off x="5431655" y="3229634"/>
            <a:ext cx="6094520" cy="790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실행할 명령이 한 </a:t>
            </a: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줄뿐이라면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중괄호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({})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를 생략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 줄 명령에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return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문이 포함되어 있다면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return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도 생략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960A5DCA-39D4-9733-BBB5-B6A474663085}"/>
              </a:ext>
            </a:extLst>
          </p:cNvPr>
          <p:cNvSpPr/>
          <p:nvPr/>
        </p:nvSpPr>
        <p:spPr>
          <a:xfrm>
            <a:off x="5140171" y="2211459"/>
            <a:ext cx="497149" cy="23877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0DDD0850-7D63-FFDC-B3CC-0D2E865DB321}"/>
              </a:ext>
            </a:extLst>
          </p:cNvPr>
          <p:cNvSpPr/>
          <p:nvPr/>
        </p:nvSpPr>
        <p:spPr>
          <a:xfrm>
            <a:off x="7714695" y="2781977"/>
            <a:ext cx="310719" cy="2985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12B2134E-312D-395D-E3CF-3A8E5D2CF212}"/>
              </a:ext>
            </a:extLst>
          </p:cNvPr>
          <p:cNvSpPr/>
          <p:nvPr/>
        </p:nvSpPr>
        <p:spPr>
          <a:xfrm>
            <a:off x="7714695" y="4240302"/>
            <a:ext cx="310719" cy="2985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764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B5EE-68DC-FA25-1172-3A8879CA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화살표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</a:t>
            </a:r>
            <a:r>
              <a:rPr kumimoji="1" lang="en-US" altLang="ko-Kore-KR" dirty="0"/>
              <a:t> – </a:t>
            </a:r>
            <a:r>
              <a:rPr kumimoji="1" lang="ko-KR" altLang="en-US" dirty="0"/>
              <a:t>매개변수가 있을 때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8FBB7-1B0B-6AF4-D699-25DDE2FF9DF6}"/>
              </a:ext>
            </a:extLst>
          </p:cNvPr>
          <p:cNvSpPr txBox="1"/>
          <p:nvPr/>
        </p:nvSpPr>
        <p:spPr>
          <a:xfrm>
            <a:off x="1085294" y="1871678"/>
            <a:ext cx="4453357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function(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user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 {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console.log(`${user}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hi(“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홍길동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”);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0DDD0850-7D63-FFDC-B3CC-0D2E865DB321}"/>
              </a:ext>
            </a:extLst>
          </p:cNvPr>
          <p:cNvSpPr/>
          <p:nvPr/>
        </p:nvSpPr>
        <p:spPr>
          <a:xfrm>
            <a:off x="2821408" y="3540950"/>
            <a:ext cx="310719" cy="29857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F7714-BFE3-D541-E9E9-1882241D3D31}"/>
              </a:ext>
            </a:extLst>
          </p:cNvPr>
          <p:cNvSpPr txBox="1"/>
          <p:nvPr/>
        </p:nvSpPr>
        <p:spPr>
          <a:xfrm>
            <a:off x="231855" y="4176818"/>
            <a:ext cx="60209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hi = user =&gt; console.log(`${user}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?`);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hi("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홍길동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92BA4-F65F-1694-1682-5454447221DA}"/>
              </a:ext>
            </a:extLst>
          </p:cNvPr>
          <p:cNvSpPr txBox="1"/>
          <p:nvPr/>
        </p:nvSpPr>
        <p:spPr>
          <a:xfrm>
            <a:off x="6911573" y="1871678"/>
            <a:ext cx="4296603" cy="1308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sum = function(a, b) {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return a + b;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</a:p>
          <a:p>
            <a:pPr marL="63500" marR="63500" algn="just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sum(10, 20);</a:t>
            </a:r>
          </a:p>
        </p:txBody>
      </p:sp>
      <p:sp>
        <p:nvSpPr>
          <p:cNvPr id="5" name="아래쪽 화살표[D] 15">
            <a:extLst>
              <a:ext uri="{FF2B5EF4-FFF2-40B4-BE49-F238E27FC236}">
                <a16:creationId xmlns:a16="http://schemas.microsoft.com/office/drawing/2014/main" id="{4220ABF3-78FD-F817-1CE6-25629CAEC668}"/>
              </a:ext>
            </a:extLst>
          </p:cNvPr>
          <p:cNvSpPr/>
          <p:nvPr/>
        </p:nvSpPr>
        <p:spPr>
          <a:xfrm>
            <a:off x="8749156" y="3540950"/>
            <a:ext cx="310719" cy="298574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54E17-7FDA-CD68-1B46-EFCCF0EF3B61}"/>
              </a:ext>
            </a:extLst>
          </p:cNvPr>
          <p:cNvSpPr txBox="1"/>
          <p:nvPr/>
        </p:nvSpPr>
        <p:spPr>
          <a:xfrm>
            <a:off x="6911573" y="4119073"/>
            <a:ext cx="4296603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sum = (a, b) =&gt; a + b;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sum(10, 20);</a:t>
            </a:r>
          </a:p>
        </p:txBody>
      </p:sp>
    </p:spTree>
    <p:extLst>
      <p:ext uri="{BB962C8B-B14F-4D97-AF65-F5344CB8AC3E}">
        <p14:creationId xmlns:p14="http://schemas.microsoft.com/office/powerpoint/2010/main" val="1873901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EE09-FB1A-14E4-8620-00DCDDFE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콜백</a:t>
            </a:r>
            <a:r>
              <a:rPr kumimoji="1" lang="ko-KR" altLang="en-US"/>
              <a:t> 함수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DEFC1-493B-0B27-A1C2-9561A37BC51B}"/>
              </a:ext>
            </a:extLst>
          </p:cNvPr>
          <p:cNvSpPr txBox="1"/>
          <p:nvPr/>
        </p:nvSpPr>
        <p:spPr>
          <a:xfrm>
            <a:off x="631885" y="1163156"/>
            <a:ext cx="96655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콜백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함수는 다른 함수의 인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로 사용하는 함수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11E39-2F9F-3FEE-D03A-CD94B35A6117}"/>
              </a:ext>
            </a:extLst>
          </p:cNvPr>
          <p:cNvSpPr txBox="1"/>
          <p:nvPr/>
        </p:nvSpPr>
        <p:spPr>
          <a:xfrm>
            <a:off x="631885" y="2050421"/>
            <a:ext cx="57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이름을 사용해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 실행하기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2E855-9F88-3BA2-5218-6A92D92D54CF}"/>
              </a:ext>
            </a:extLst>
          </p:cNvPr>
          <p:cNvSpPr txBox="1"/>
          <p:nvPr/>
        </p:nvSpPr>
        <p:spPr>
          <a:xfrm>
            <a:off x="631885" y="2606506"/>
            <a:ext cx="966556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addEventListener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함수는 아직 배우지 않았지만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en-US" altLang="ko-KR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addEventListener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 안에 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display()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함수를 인자로 사용한다는 점만 </a:t>
            </a:r>
            <a:r>
              <a:rPr lang="ko-KR" altLang="en-US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알아두자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 때 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display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뒤에 괄호가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없다는 점 기억하기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3D23F-D41F-0EA8-F53F-C3B5E3E9A99D}"/>
              </a:ext>
            </a:extLst>
          </p:cNvPr>
          <p:cNvSpPr txBox="1"/>
          <p:nvPr/>
        </p:nvSpPr>
        <p:spPr>
          <a:xfrm>
            <a:off x="722811" y="3897592"/>
            <a:ext cx="8900160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("button");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요소 가져옴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alert("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클릭했습니다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("click",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 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클릭하면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실행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53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A10E-8539-7AF5-4C79-CEF58FFD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왜</a:t>
            </a:r>
            <a:r>
              <a:rPr kumimoji="1" lang="ko-KR" altLang="en-US"/>
              <a:t> 함수를 사용할까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A9269-1ED3-CC6A-D30F-CAD7116E3228}"/>
              </a:ext>
            </a:extLst>
          </p:cNvPr>
          <p:cNvSpPr txBox="1"/>
          <p:nvPr/>
        </p:nvSpPr>
        <p:spPr>
          <a:xfrm>
            <a:off x="773271" y="1405101"/>
            <a:ext cx="8626876" cy="15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프로그래밍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가장 중요한 것은 문제를 분석하는 것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주어진 문제를 여러 개의 작은 문제로 나눈 후 </a:t>
            </a:r>
            <a:b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작은 문제를 하나씩 해결하면서 최종적으로 주어진 문제를 끝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낸다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가장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작은 단위로 나눈 것을 함수로 작성한다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en-US" altLang="ko-Kore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50F6F-867B-B629-2954-38D606D132A7}"/>
              </a:ext>
            </a:extLst>
          </p:cNvPr>
          <p:cNvSpPr txBox="1"/>
          <p:nvPr/>
        </p:nvSpPr>
        <p:spPr>
          <a:xfrm>
            <a:off x="512877" y="3429000"/>
            <a:ext cx="2940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투두리스트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2AFB1-5457-284E-601E-66DDCC01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64" y="2063493"/>
            <a:ext cx="2213544" cy="18077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5624F-97D5-8837-3986-A64A5B4BAEE3}"/>
              </a:ext>
            </a:extLst>
          </p:cNvPr>
          <p:cNvSpPr txBox="1"/>
          <p:nvPr/>
        </p:nvSpPr>
        <p:spPr>
          <a:xfrm>
            <a:off x="531224" y="3751276"/>
            <a:ext cx="7611291" cy="299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폼에 내용을 입력하고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추가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추가한 내용이 화면에 표시</a:t>
            </a:r>
            <a:r>
              <a:rPr lang="ko-KR" altLang="en-US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 오른쪽에</a:t>
            </a:r>
            <a:r>
              <a:rPr lang="ko-Kore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있는</a:t>
            </a:r>
            <a:r>
              <a:rPr lang="ko-KR" altLang="ko-Kore-KR" sz="16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완료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 취소선이 그려지고 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삭제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클릭하면 목록에서 삭제되도록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없이 작성한다면 입력 창에 내용이 입력될 때마다 </a:t>
            </a:r>
            <a:r>
              <a:rPr lang="ko-KR" altLang="ko-Kore-KR" sz="1600" dirty="0"/>
              <a:t>같은 명령을 계속 반복해야 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r>
              <a:rPr lang="ko-KR" altLang="ko-Kore-KR" sz="1600" dirty="0"/>
              <a:t>하지만 기능별로 함수를 따로 만들어 둔다면 필요</a:t>
            </a:r>
            <a:r>
              <a:rPr lang="ko-KR" altLang="en-US" sz="1600" dirty="0"/>
              <a:t>한 </a:t>
            </a:r>
            <a:r>
              <a:rPr lang="ko-KR" altLang="ko-Kore-KR" sz="1600" dirty="0"/>
              <a:t>함수별로 실행할 수 있다</a:t>
            </a:r>
            <a:r>
              <a:rPr lang="en-US" altLang="ko-Kore-KR" sz="1600" dirty="0"/>
              <a:t>.</a:t>
            </a:r>
            <a:endParaRPr lang="ko-Kore-KR" altLang="ko-Kore-KR" sz="1600" dirty="0"/>
          </a:p>
          <a:p>
            <a:pPr algn="just">
              <a:lnSpc>
                <a:spcPct val="150000"/>
              </a:lnSpc>
            </a:pP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E1BAF-711C-EE00-C719-B45B6EDBB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25"/>
          <a:stretch/>
        </p:blipFill>
        <p:spPr>
          <a:xfrm>
            <a:off x="8813074" y="4159329"/>
            <a:ext cx="3526972" cy="25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9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BEE09-FB1A-14E4-8620-00DCDDFE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콜백</a:t>
            </a:r>
            <a:r>
              <a:rPr kumimoji="1" lang="ko-KR" altLang="en-US"/>
              <a:t> 함수 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11E39-2F9F-3FEE-D03A-CD94B35A6117}"/>
              </a:ext>
            </a:extLst>
          </p:cNvPr>
          <p:cNvSpPr txBox="1"/>
          <p:nvPr/>
        </p:nvSpPr>
        <p:spPr>
          <a:xfrm>
            <a:off x="631885" y="1330833"/>
            <a:ext cx="57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안에 직접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 작성해서 실행하기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2E855-9F88-3BA2-5218-6A92D92D54CF}"/>
              </a:ext>
            </a:extLst>
          </p:cNvPr>
          <p:cNvSpPr txBox="1"/>
          <p:nvPr/>
        </p:nvSpPr>
        <p:spPr>
          <a:xfrm>
            <a:off x="631885" y="1882328"/>
            <a:ext cx="96655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 안에서 한번만 실행한다면 함수 안에 직접 </a:t>
            </a:r>
            <a:r>
              <a:rPr lang="ko-KR" altLang="en-US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콜백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함수를 작성할 수 있다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3D23F-D41F-0EA8-F53F-C3B5E3E9A99D}"/>
              </a:ext>
            </a:extLst>
          </p:cNvPr>
          <p:cNvSpPr txBox="1"/>
          <p:nvPr/>
        </p:nvSpPr>
        <p:spPr>
          <a:xfrm>
            <a:off x="631885" y="2745767"/>
            <a:ext cx="890016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("button");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요소 가져옴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("click", () =&gt; {        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클릭하면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클릭했습니다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061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D64FF-F2BF-E888-1E9A-6A3F0873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전개 구문</a:t>
            </a:r>
          </a:p>
        </p:txBody>
      </p:sp>
    </p:spTree>
    <p:extLst>
      <p:ext uri="{BB962C8B-B14F-4D97-AF65-F5344CB8AC3E}">
        <p14:creationId xmlns:p14="http://schemas.microsoft.com/office/powerpoint/2010/main" val="161150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9AFAF-5734-600B-576E-BF426F28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/>
              <a:t>전개</a:t>
            </a:r>
            <a:r>
              <a:rPr lang="ko-KR" altLang="en-US"/>
              <a:t> 구문</a:t>
            </a:r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00FA8-40AD-8FE1-5100-E7ECED904F8A}"/>
              </a:ext>
            </a:extLst>
          </p:cNvPr>
          <p:cNvSpPr txBox="1"/>
          <p:nvPr/>
        </p:nvSpPr>
        <p:spPr>
          <a:xfrm>
            <a:off x="748718" y="5379154"/>
            <a:ext cx="932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문자열이나 배열</a:t>
            </a:r>
            <a:r>
              <a:rPr lang="en-US" altLang="ko-KR" sz="1600"/>
              <a:t>, </a:t>
            </a:r>
            <a:r>
              <a:rPr lang="ko-KR" altLang="en-US" sz="1600"/>
              <a:t>객체처럼 여러 개의 값을 담고 있는 값만 꺼내 사용하려고 할 때 유용함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32F1E-6430-A3AF-1294-2935E45EFA98}"/>
              </a:ext>
            </a:extLst>
          </p:cNvPr>
          <p:cNvSpPr txBox="1"/>
          <p:nvPr/>
        </p:nvSpPr>
        <p:spPr>
          <a:xfrm>
            <a:off x="765989" y="2380275"/>
            <a:ext cx="481404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fruits = ["apple", "banana", "grape"]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console.log(fruits) </a:t>
            </a:r>
            <a:endParaRPr lang="en" altLang="ko-Kore-KR" sz="16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3444DE8-A33E-3FCF-C92E-833FD290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1015"/>
            <a:ext cx="3670662" cy="13897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91218-C1AF-637A-40C7-A52278D603F6}"/>
              </a:ext>
            </a:extLst>
          </p:cNvPr>
          <p:cNvSpPr txBox="1"/>
          <p:nvPr/>
        </p:nvSpPr>
        <p:spPr>
          <a:xfrm>
            <a:off x="765989" y="3818943"/>
            <a:ext cx="4814046" cy="7910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fruits = ["apple", "banana", "grape"]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console.log(...fruits) </a:t>
            </a:r>
            <a:endParaRPr lang="en" altLang="ko-Kore-KR" sz="1600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733E578-29A5-80C4-3A5A-2423C2B9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4107"/>
            <a:ext cx="3962026" cy="10437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072E23-91A8-3486-0B8A-18605396C368}"/>
              </a:ext>
            </a:extLst>
          </p:cNvPr>
          <p:cNvSpPr txBox="1"/>
          <p:nvPr/>
        </p:nvSpPr>
        <p:spPr>
          <a:xfrm>
            <a:off x="9212865" y="4102432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>
                <a:solidFill>
                  <a:srgbClr val="C00000"/>
                </a:solidFill>
              </a:rPr>
              <a:t>배열에서 값만 꺼내서 보여줌</a:t>
            </a:r>
            <a:endParaRPr kumimoji="1" lang="ko-Kore-KR" altLang="en-US" sz="140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5B721-F669-6D28-A184-D7C1A000DE0E}"/>
              </a:ext>
            </a:extLst>
          </p:cNvPr>
          <p:cNvSpPr txBox="1"/>
          <p:nvPr/>
        </p:nvSpPr>
        <p:spPr>
          <a:xfrm>
            <a:off x="765989" y="1242360"/>
            <a:ext cx="507760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값만 꺼내서 펼쳐주는 구문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마침표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(... )</a:t>
            </a:r>
            <a:r>
              <a:rPr lang="ko-KR" altLang="en-US" sz="1600" dirty="0"/>
              <a:t>를 사용해서 표현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F909E7-18E5-D3A0-39B2-38BED71F77ED}"/>
              </a:ext>
            </a:extLst>
          </p:cNvPr>
          <p:cNvCxnSpPr/>
          <p:nvPr/>
        </p:nvCxnSpPr>
        <p:spPr>
          <a:xfrm flipH="1">
            <a:off x="8874034" y="4254435"/>
            <a:ext cx="3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24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00F1-7825-908B-3A80-24C2F695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나머지</a:t>
            </a:r>
            <a:r>
              <a:rPr kumimoji="1" lang="ko-KR" altLang="en-US"/>
              <a:t> 매개변수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4E875-3EB4-1907-3823-0FA6434B6ED4}"/>
              </a:ext>
            </a:extLst>
          </p:cNvPr>
          <p:cNvSpPr txBox="1"/>
          <p:nvPr/>
        </p:nvSpPr>
        <p:spPr>
          <a:xfrm>
            <a:off x="706419" y="1247901"/>
            <a:ext cx="820270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마침표</a:t>
            </a:r>
            <a:r>
              <a:rPr kumimoji="1" lang="ko-KR" altLang="en-US" sz="160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개를 사용하는 전개 구문은 함수를 선언할 때도 사용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함수를 선언하면서 나중에 몇 개의 인 수를 받게 될지 알 수 없는 경우에</a:t>
            </a:r>
            <a:r>
              <a:rPr lang="en-US" altLang="ko-KR" sz="1600" dirty="0"/>
              <a:t>,</a:t>
            </a:r>
            <a:r>
              <a:rPr lang="ko-KR" altLang="en-US" sz="1600" dirty="0"/>
              <a:t> 매개변수 자리에 마침표 </a:t>
            </a:r>
            <a:r>
              <a:rPr lang="en-US" altLang="ko-KR" sz="1600" dirty="0"/>
              <a:t>3</a:t>
            </a:r>
            <a:r>
              <a:rPr lang="ko-KR" altLang="en-US" sz="1600" dirty="0"/>
              <a:t>개를 사용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/>
              <a:t>나머지 매개변수라고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E4CCD-6665-DAC7-D60D-DB03AC5ABDA8}"/>
              </a:ext>
            </a:extLst>
          </p:cNvPr>
          <p:cNvSpPr txBox="1"/>
          <p:nvPr/>
        </p:nvSpPr>
        <p:spPr>
          <a:xfrm>
            <a:off x="706419" y="2647664"/>
            <a:ext cx="966164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</a:t>
            </a:r>
            <a:r>
              <a:rPr kumimoji="1" lang="ko-KR" altLang="en-US" sz="1600" dirty="0"/>
              <a:t>함수를 실행할 때 인수를 몇 개 넣더라도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함수에서 그걸 모두 더해주는 프로그램을 짜고 싶다면</a:t>
            </a:r>
            <a:r>
              <a:rPr kumimoji="1"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07292-4D54-EDD0-06C7-67AC1142348B}"/>
              </a:ext>
            </a:extLst>
          </p:cNvPr>
          <p:cNvSpPr txBox="1"/>
          <p:nvPr/>
        </p:nvSpPr>
        <p:spPr>
          <a:xfrm>
            <a:off x="941551" y="3307032"/>
            <a:ext cx="4437528" cy="3094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function addNum</a:t>
            </a:r>
            <a:r>
              <a:rPr lang="en" altLang="ko-Kore-KR" sz="1600"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(...numbers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sum = 0; 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for (let number of numbers) 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sum += number; </a:t>
            </a:r>
          </a:p>
          <a:p>
            <a:pPr>
              <a:lnSpc>
                <a:spcPct val="150000"/>
              </a:lnSpc>
            </a:pPr>
            <a:endParaRPr lang="en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return sum; </a:t>
            </a:r>
          </a:p>
          <a:p>
            <a:pPr>
              <a:lnSpc>
                <a:spcPct val="150000"/>
              </a:lnSpc>
            </a:pPr>
            <a:r>
              <a:rPr lang="en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  <a:endParaRPr lang="en" altLang="ko-Kore-KR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03FF1-9B60-BD61-BD58-8DD103F83F33}"/>
              </a:ext>
            </a:extLst>
          </p:cNvPr>
          <p:cNvSpPr txBox="1"/>
          <p:nvPr/>
        </p:nvSpPr>
        <p:spPr>
          <a:xfrm>
            <a:off x="5757646" y="4210336"/>
            <a:ext cx="4437528" cy="7931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console.log(addNum(1, 3)); </a:t>
            </a:r>
          </a:p>
          <a:p>
            <a:pPr>
              <a:lnSpc>
                <a:spcPct val="150000"/>
              </a:lnSpc>
            </a:pPr>
            <a:r>
              <a:rPr lang="en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console.log(addNum(1, 3, 5, 7)); </a:t>
            </a:r>
          </a:p>
        </p:txBody>
      </p:sp>
    </p:spTree>
    <p:extLst>
      <p:ext uri="{BB962C8B-B14F-4D97-AF65-F5344CB8AC3E}">
        <p14:creationId xmlns:p14="http://schemas.microsoft.com/office/powerpoint/2010/main" val="1848874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E00F1-7825-908B-3A80-24C2F695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나머지</a:t>
            </a:r>
            <a:r>
              <a:rPr kumimoji="1" lang="ko-KR" altLang="en-US"/>
              <a:t> 매개변수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4E875-3EB4-1907-3823-0FA6434B6ED4}"/>
              </a:ext>
            </a:extLst>
          </p:cNvPr>
          <p:cNvSpPr txBox="1"/>
          <p:nvPr/>
        </p:nvSpPr>
        <p:spPr>
          <a:xfrm>
            <a:off x="723836" y="1357180"/>
            <a:ext cx="100315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일부만 변수로 받고 나머지는 </a:t>
            </a:r>
            <a:r>
              <a:rPr kumimoji="1" lang="ko-KR" altLang="en-US" sz="1600" dirty="0" err="1"/>
              <a:t>한꺼번에서</a:t>
            </a:r>
            <a:r>
              <a:rPr kumimoji="1" lang="ko-KR" altLang="en-US" sz="1600" dirty="0"/>
              <a:t> 묶어서 받을 수도 있다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38F6F-C240-3C8B-73F5-EF110C13E06B}"/>
              </a:ext>
            </a:extLst>
          </p:cNvPr>
          <p:cNvSpPr txBox="1"/>
          <p:nvPr/>
        </p:nvSpPr>
        <p:spPr>
          <a:xfrm>
            <a:off x="845756" y="2231427"/>
            <a:ext cx="6911787" cy="18990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displayFavorites(first, </a:t>
            </a:r>
            <a:r>
              <a:rPr lang="en" altLang="ko-Kore-KR" sz="1600" dirty="0">
                <a:effectLst/>
                <a:highlight>
                  <a:srgbClr val="FFFF00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...favs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  <a:b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str = `</a:t>
            </a:r>
            <a:r>
              <a:rPr lang="ko-KR" altLang="en-US" sz="1600" dirty="0">
                <a:effectLst/>
                <a:latin typeface="TDc_SSiGothic_120_OTF"/>
              </a:rPr>
              <a:t>가장 좋아하는 과일은 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"${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first}"</a:t>
            </a:r>
            <a:r>
              <a:rPr lang="ko-KR" altLang="en-US" sz="1600" dirty="0">
                <a:effectLst/>
                <a:latin typeface="TDc_SSiGothic_120_OTF"/>
              </a:rPr>
              <a:t>군요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`;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 str; </a:t>
            </a:r>
            <a:endParaRPr lang="en" altLang="ko-Kore-KR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b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" altLang="ko-Kore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console.log(displayFavorites("</a:t>
            </a:r>
            <a:r>
              <a:rPr lang="ko-KR" altLang="en-US" sz="1600" dirty="0">
                <a:effectLst/>
                <a:latin typeface="TDc_SSiGothic_120_OTF"/>
              </a:rPr>
              <a:t>사과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effectLst/>
                <a:latin typeface="TDc_SSiGothic_120_OTF"/>
              </a:rPr>
              <a:t>포도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", "</a:t>
            </a:r>
            <a:r>
              <a:rPr lang="ko-KR" altLang="en-US" sz="1600" dirty="0">
                <a:effectLst/>
                <a:latin typeface="TDc_SSiGothic_120_OTF"/>
              </a:rPr>
              <a:t>토마토</a:t>
            </a:r>
            <a:r>
              <a:rPr lang="en-US" altLang="ko-KR" sz="16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")); </a:t>
            </a:r>
            <a:endParaRPr lang="ko-KR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304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CA8CB-FAA4-FFC5-7672-B38DFA61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타이머 함수</a:t>
            </a:r>
          </a:p>
        </p:txBody>
      </p:sp>
    </p:spTree>
    <p:extLst>
      <p:ext uri="{BB962C8B-B14F-4D97-AF65-F5344CB8AC3E}">
        <p14:creationId xmlns:p14="http://schemas.microsoft.com/office/powerpoint/2010/main" val="2147388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0A10C6-D43A-428E-2CD0-95ED5912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타이머</a:t>
            </a:r>
            <a:r>
              <a:rPr lang="ko-KR" altLang="en-US"/>
              <a:t> 함수란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1D398-9263-5AF0-D48A-9413D6BE6BD7}"/>
              </a:ext>
            </a:extLst>
          </p:cNvPr>
          <p:cNvSpPr txBox="1"/>
          <p:nvPr/>
        </p:nvSpPr>
        <p:spPr>
          <a:xfrm>
            <a:off x="768659" y="1410759"/>
            <a:ext cx="8202706" cy="3047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특정 시간이 되었을 때 함수를 실행하거나 </a:t>
            </a:r>
            <a:endParaRPr lang="en-US" altLang="ko-KR" sz="1600" dirty="0">
              <a:effectLst/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특정 시간 동안 함수를 반복하기 위해서 시간을 재는 함수</a:t>
            </a:r>
            <a:endParaRPr lang="en-US" altLang="ko-KR" sz="1600" dirty="0">
              <a:effectLst/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TDc_SSiMyungJo_120_OTF"/>
              </a:rPr>
              <a:t>타이머 함수는 실행할 함수와 시간이 필요하다</a:t>
            </a:r>
            <a:br>
              <a:rPr lang="en-US" altLang="ko-KR" sz="1600" dirty="0">
                <a:effectLst/>
                <a:latin typeface="TDc_SSiMyungJo_120_OTF"/>
              </a:rPr>
            </a:br>
            <a:r>
              <a:rPr lang="en-US" altLang="ko-KR" sz="1600" dirty="0">
                <a:effectLst/>
                <a:latin typeface="TDc_SSiMyungJo_120_OTF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TDc_SSiMyungJo_120_OTF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TDc_SSiMyungJo_120_OTF"/>
              </a:rPr>
              <a:t>타이머 함수에서 실행할 함수를 인수로 받는다</a:t>
            </a:r>
            <a:r>
              <a:rPr lang="en-US" altLang="ko-KR" sz="1600" dirty="0">
                <a:effectLst/>
                <a:latin typeface="TDc_SSiMyungJo_120_OTF"/>
              </a:rPr>
              <a:t>(</a:t>
            </a:r>
            <a:r>
              <a:rPr lang="ko-KR" altLang="en-US" sz="1600" dirty="0" err="1">
                <a:effectLst/>
                <a:latin typeface="TDc_SSiMyungJo_120_OTF"/>
              </a:rPr>
              <a:t>콜백</a:t>
            </a:r>
            <a:r>
              <a:rPr lang="ko-KR" altLang="en-US" sz="1600" dirty="0">
                <a:effectLst/>
                <a:latin typeface="TDc_SSiMyungJo_120_OTF"/>
              </a:rPr>
              <a:t> 함수</a:t>
            </a:r>
            <a:r>
              <a:rPr lang="en-US" altLang="ko-KR" sz="1600" dirty="0">
                <a:effectLst/>
                <a:latin typeface="TDc_SSiMyungJo_120_OTF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TDc_SSiMyungJo_120_OTF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TDc_SSiMyungJo_120_OTF"/>
              </a:rPr>
              <a:t>setInterval</a:t>
            </a:r>
            <a:r>
              <a:rPr lang="en-US" altLang="ko-KR" sz="1600" dirty="0">
                <a:latin typeface="TDc_SSiMyungJo_120_OTF"/>
              </a:rPr>
              <a:t>()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TDc_SSiMyungJo_120_OTF"/>
              </a:rPr>
              <a:t>clearInterval</a:t>
            </a:r>
            <a:r>
              <a:rPr lang="en-US" altLang="ko-KR" sz="1600" dirty="0">
                <a:latin typeface="TDc_SSiMyungJo_120_OTF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TDc_SSiMyungJo_120_OTF"/>
              </a:rPr>
              <a:t>setTimeout</a:t>
            </a:r>
            <a:r>
              <a:rPr lang="en-US" altLang="ko-KR" sz="1600" dirty="0">
                <a:latin typeface="TDc_SSiMyungJo_120_OTF"/>
              </a:rPr>
              <a:t>()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C64E8-0113-AE94-901D-3B5C5B8BD529}"/>
              </a:ext>
            </a:extLst>
          </p:cNvPr>
          <p:cNvSpPr txBox="1"/>
          <p:nvPr/>
        </p:nvSpPr>
        <p:spPr>
          <a:xfrm>
            <a:off x="7729882" y="1611295"/>
            <a:ext cx="3693459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400">
                <a:solidFill>
                  <a:srgbClr val="0070C0"/>
                </a:solidFill>
              </a:rPr>
              <a:t>타이머</a:t>
            </a:r>
            <a:r>
              <a:rPr kumimoji="1" lang="ko-KR" altLang="en-US" sz="1400">
                <a:solidFill>
                  <a:srgbClr val="0070C0"/>
                </a:solidFill>
              </a:rPr>
              <a:t> 함수의 시간은 밀리초 단위</a:t>
            </a:r>
            <a:endParaRPr kumimoji="1" lang="en-US" altLang="ko-KR" sz="1400">
              <a:solidFill>
                <a:srgbClr val="0070C0"/>
              </a:solidFill>
            </a:endParaRPr>
          </a:p>
          <a:p>
            <a:endParaRPr kumimoji="1" lang="en-US" altLang="ko-Kore-KR" sz="1400">
              <a:solidFill>
                <a:srgbClr val="0070C0"/>
              </a:solidFill>
            </a:endParaRPr>
          </a:p>
          <a:p>
            <a:r>
              <a:rPr kumimoji="1" lang="en-US" altLang="ko-KR" sz="1400">
                <a:solidFill>
                  <a:srgbClr val="0070C0"/>
                </a:solidFill>
              </a:rPr>
              <a:t>1s = 1000ms</a:t>
            </a:r>
          </a:p>
          <a:p>
            <a:endParaRPr kumimoji="1" lang="en-US" altLang="ko-Kore-KR" sz="1400">
              <a:solidFill>
                <a:srgbClr val="0070C0"/>
              </a:solidFill>
            </a:endParaRPr>
          </a:p>
          <a:p>
            <a:r>
              <a:rPr kumimoji="1" lang="ko-Kore-KR" altLang="en-US" sz="1400">
                <a:solidFill>
                  <a:srgbClr val="0070C0"/>
                </a:solidFill>
              </a:rPr>
              <a:t>예</a:t>
            </a:r>
            <a:r>
              <a:rPr kumimoji="1" lang="en-US" altLang="ko-Kore-KR" sz="1400">
                <a:solidFill>
                  <a:srgbClr val="0070C0"/>
                </a:solidFill>
              </a:rPr>
              <a:t>)</a:t>
            </a:r>
            <a:r>
              <a:rPr kumimoji="1" lang="ko-KR" altLang="en-US" sz="1400">
                <a:solidFill>
                  <a:srgbClr val="0070C0"/>
                </a:solidFill>
              </a:rPr>
              <a:t> </a:t>
            </a:r>
            <a:r>
              <a:rPr kumimoji="1" lang="en-US" altLang="ko-KR" sz="1400">
                <a:solidFill>
                  <a:srgbClr val="0070C0"/>
                </a:solidFill>
              </a:rPr>
              <a:t>1</a:t>
            </a:r>
            <a:r>
              <a:rPr kumimoji="1" lang="ko-KR" altLang="en-US" sz="1400">
                <a:solidFill>
                  <a:srgbClr val="0070C0"/>
                </a:solidFill>
              </a:rPr>
              <a:t>초를 지정하려면 </a:t>
            </a:r>
            <a:r>
              <a:rPr kumimoji="1" lang="en-US" altLang="ko-KR" sz="1400">
                <a:solidFill>
                  <a:srgbClr val="0070C0"/>
                </a:solidFill>
              </a:rPr>
              <a:t>1000</a:t>
            </a:r>
            <a:r>
              <a:rPr kumimoji="1" lang="ko-KR" altLang="en-US" sz="1400">
                <a:solidFill>
                  <a:srgbClr val="0070C0"/>
                </a:solidFill>
              </a:rPr>
              <a:t>으로 사용</a:t>
            </a:r>
            <a:endParaRPr kumimoji="1" lang="ko-Kore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59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7D2A-4D30-9480-8695-4F2A9705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setInterval</a:t>
            </a:r>
            <a:r>
              <a:rPr kumimoji="1" lang="en-US" altLang="ko-Kore-KR" dirty="0"/>
              <a:t>( ) – </a:t>
            </a:r>
            <a:r>
              <a:rPr kumimoji="1" lang="ko-KR" altLang="en-US" dirty="0"/>
              <a:t>일정 시간마다 반복하기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8BB35-B796-9264-3ADF-32744EBDE8B5}"/>
              </a:ext>
            </a:extLst>
          </p:cNvPr>
          <p:cNvSpPr txBox="1"/>
          <p:nvPr/>
        </p:nvSpPr>
        <p:spPr>
          <a:xfrm>
            <a:off x="815788" y="1659416"/>
            <a:ext cx="406972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setInterval(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콜백 함수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i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시간</a:t>
            </a:r>
            <a:r>
              <a:rPr lang="en-US" altLang="ko-KR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35A49-7479-A4D9-844F-D6E13264F2EB}"/>
              </a:ext>
            </a:extLst>
          </p:cNvPr>
          <p:cNvSpPr txBox="1"/>
          <p:nvPr/>
        </p:nvSpPr>
        <p:spPr>
          <a:xfrm>
            <a:off x="815788" y="2409911"/>
            <a:ext cx="8274424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예를 들어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초마다 콘솔 창에 </a:t>
            </a:r>
            <a:r>
              <a:rPr kumimoji="1" lang="ko-KR" altLang="en-US" sz="1600" dirty="0" err="1"/>
              <a:t>인삿말을</a:t>
            </a:r>
            <a:r>
              <a:rPr kumimoji="1" lang="ko-KR" altLang="en-US" sz="1600" dirty="0"/>
              <a:t> 표시하려면</a:t>
            </a:r>
            <a:r>
              <a:rPr kumimoji="1" lang="en-US" altLang="ko-KR" sz="1600" dirty="0"/>
              <a:t>? </a:t>
            </a:r>
            <a:r>
              <a:rPr kumimoji="1" lang="en-US" altLang="ko-KR" sz="1600" dirty="0">
                <a:sym typeface="Wingdings" panose="05000000000000000000" pitchFamily="2" charset="2"/>
              </a:rPr>
              <a:t> </a:t>
            </a:r>
            <a:r>
              <a:rPr kumimoji="1" lang="en-US" altLang="ko-Kore-KR" sz="1600" dirty="0" err="1"/>
              <a:t>setInterval</a:t>
            </a:r>
            <a:r>
              <a:rPr kumimoji="1" lang="en-US" altLang="ko-Kore-KR" sz="1600" dirty="0"/>
              <a:t>(</a:t>
            </a:r>
            <a:r>
              <a:rPr kumimoji="1" lang="ko-KR" altLang="en-US" sz="1600" i="1" dirty="0" err="1">
                <a:solidFill>
                  <a:schemeClr val="bg1">
                    <a:lumMod val="50000"/>
                  </a:schemeClr>
                </a:solidFill>
              </a:rPr>
              <a:t>인사하는함수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2000)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B143D-BCC2-F32D-2FAB-43BB0302A00D}"/>
              </a:ext>
            </a:extLst>
          </p:cNvPr>
          <p:cNvSpPr txBox="1"/>
          <p:nvPr/>
        </p:nvSpPr>
        <p:spPr>
          <a:xfrm>
            <a:off x="815788" y="3178526"/>
            <a:ext cx="3912966" cy="19426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function greeting()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console.log(“</a:t>
            </a:r>
            <a:r>
              <a:rPr kumimoji="1" lang="ko-Kore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ko-Kore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setInterval(greeting, 2000);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5FD230-705F-0AB6-4C44-6BB991F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6" b="39892"/>
          <a:stretch/>
        </p:blipFill>
        <p:spPr bwMode="auto">
          <a:xfrm>
            <a:off x="815788" y="5536953"/>
            <a:ext cx="5780560" cy="100046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8B54E-E4F8-1D5C-7D46-53EDCA7315C8}"/>
              </a:ext>
            </a:extLst>
          </p:cNvPr>
          <p:cNvSpPr txBox="1"/>
          <p:nvPr/>
        </p:nvSpPr>
        <p:spPr>
          <a:xfrm>
            <a:off x="6096000" y="3429000"/>
            <a:ext cx="4294094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setInterval(() =&gt;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console.log(“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?”)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2000);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CF1D720-2458-ACAA-8514-E4D1B5E5434C}"/>
              </a:ext>
            </a:extLst>
          </p:cNvPr>
          <p:cNvSpPr/>
          <p:nvPr/>
        </p:nvSpPr>
        <p:spPr>
          <a:xfrm>
            <a:off x="4953000" y="3863672"/>
            <a:ext cx="827314" cy="415755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7FE69-284C-0A01-3975-8785A7F6EC63}"/>
              </a:ext>
            </a:extLst>
          </p:cNvPr>
          <p:cNvSpPr txBox="1"/>
          <p:nvPr/>
        </p:nvSpPr>
        <p:spPr>
          <a:xfrm>
            <a:off x="4728754" y="3329566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화살표 함수로 </a:t>
            </a:r>
            <a:endParaRPr lang="en-US" altLang="ko-KR" sz="1400" dirty="0"/>
          </a:p>
          <a:p>
            <a:pPr algn="ctr"/>
            <a:r>
              <a:rPr lang="ko-KR" altLang="en-US" sz="1400" dirty="0"/>
              <a:t>표현하면</a:t>
            </a:r>
          </a:p>
        </p:txBody>
      </p:sp>
    </p:spTree>
    <p:extLst>
      <p:ext uri="{BB962C8B-B14F-4D97-AF65-F5344CB8AC3E}">
        <p14:creationId xmlns:p14="http://schemas.microsoft.com/office/powerpoint/2010/main" val="1397619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B6254-B34F-0A60-BE24-D58C38FD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clearInterval()</a:t>
            </a:r>
            <a:r>
              <a:rPr kumimoji="1" lang="ko-KR" altLang="en-US"/>
              <a:t>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ko-Kore-KR" altLang="en-US"/>
              <a:t>반복</a:t>
            </a:r>
            <a:r>
              <a:rPr kumimoji="1" lang="ko-KR" altLang="en-US"/>
              <a:t> 실행 멈추기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CC92B-B925-19D6-B618-AA94165269AD}"/>
              </a:ext>
            </a:extLst>
          </p:cNvPr>
          <p:cNvSpPr txBox="1"/>
          <p:nvPr/>
        </p:nvSpPr>
        <p:spPr>
          <a:xfrm>
            <a:off x="804518" y="1315804"/>
            <a:ext cx="1008529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>
                <a:effectLst/>
                <a:latin typeface="+mn-ea"/>
              </a:rPr>
              <a:t>setInterval() </a:t>
            </a:r>
            <a:r>
              <a:rPr lang="ko-KR" altLang="en-US" sz="1600" dirty="0">
                <a:effectLst/>
                <a:latin typeface="+mn-ea"/>
              </a:rPr>
              <a:t>함수는 한 번 실행하면 웹 브라우저를 종료하기 전까지는 계속 실행된다</a:t>
            </a:r>
            <a:r>
              <a:rPr lang="en-US" altLang="ko-KR" sz="1600" dirty="0">
                <a:effectLst/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특정 조건이 되었을 경우 반복 실행을 멈추려면 </a:t>
            </a:r>
            <a:r>
              <a:rPr lang="en-US" altLang="ko-KR" sz="1600" dirty="0" err="1"/>
              <a:t>clearInterval</a:t>
            </a:r>
            <a:r>
              <a:rPr lang="en-US" altLang="ko-KR" sz="1600" dirty="0"/>
              <a:t>() </a:t>
            </a:r>
            <a:r>
              <a:rPr lang="ko-KR" altLang="en-US" sz="1600" dirty="0"/>
              <a:t>사용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724B4-C584-200F-C4C8-CE3D572D1F89}"/>
              </a:ext>
            </a:extLst>
          </p:cNvPr>
          <p:cNvSpPr txBox="1"/>
          <p:nvPr/>
        </p:nvSpPr>
        <p:spPr>
          <a:xfrm>
            <a:off x="1029917" y="2374717"/>
            <a:ext cx="3119718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clearInterval(</a:t>
            </a:r>
            <a:r>
              <a:rPr lang="ko-KR" altLang="en-US" sz="1600" i="1">
                <a:effectLst/>
                <a:latin typeface="TDc_SSiGothic_120_OTF"/>
              </a:rPr>
              <a:t>타이머</a:t>
            </a:r>
            <a:r>
              <a:rPr lang="en-US" altLang="ko-KR" sz="160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28E4A-B181-6B68-E740-2C2CAC73E120}"/>
              </a:ext>
            </a:extLst>
          </p:cNvPr>
          <p:cNvSpPr txBox="1"/>
          <p:nvPr/>
        </p:nvSpPr>
        <p:spPr>
          <a:xfrm>
            <a:off x="804518" y="3215267"/>
            <a:ext cx="6104965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setInterval</a:t>
            </a:r>
            <a:r>
              <a:rPr kumimoji="1" lang="en-US" altLang="ko-Kore-KR" sz="1600" dirty="0"/>
              <a:t>()</a:t>
            </a:r>
            <a:r>
              <a:rPr kumimoji="1" lang="ko-Kore-KR" altLang="en-US" sz="1600" dirty="0"/>
              <a:t>을</a:t>
            </a:r>
            <a:r>
              <a:rPr kumimoji="1" lang="ko-KR" altLang="en-US" sz="1600"/>
              <a:t> 사용해서 반복 중인 함수를 </a:t>
            </a:r>
            <a:r>
              <a:rPr kumimoji="1" lang="en-US" altLang="ko-KR" sz="1600" dirty="0"/>
              <a:t>‘</a:t>
            </a:r>
            <a:r>
              <a:rPr kumimoji="1" lang="ko-KR" altLang="en-US" sz="1600" dirty="0"/>
              <a:t>타이머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라고 부름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반복 중인 함수를 변수에 저장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타이머 변수라고 함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B6B8-6F30-8021-B003-70E799CFED7C}"/>
              </a:ext>
            </a:extLst>
          </p:cNvPr>
          <p:cNvSpPr txBox="1"/>
          <p:nvPr/>
        </p:nvSpPr>
        <p:spPr>
          <a:xfrm>
            <a:off x="1119819" y="4245879"/>
            <a:ext cx="4294094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let timer = setInterval(() =&gt; {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  console.log(“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?”)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},</a:t>
            </a:r>
            <a:r>
              <a:rPr kumimoji="1"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ore-KR" sz="1600">
                <a:latin typeface="D2Coding" panose="020B0609020101020101" pitchFamily="49" charset="-127"/>
                <a:ea typeface="D2Coding" panose="020B0609020101020101" pitchFamily="49" charset="-127"/>
              </a:rPr>
              <a:t>2000);</a:t>
            </a:r>
            <a:endParaRPr kumimoji="1" lang="ko-Kore-KR" altLang="en-US" sz="16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684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AAC75E-FB5A-425A-D540-944AFD63AEF6}"/>
              </a:ext>
            </a:extLst>
          </p:cNvPr>
          <p:cNvSpPr txBox="1"/>
          <p:nvPr/>
        </p:nvSpPr>
        <p:spPr>
          <a:xfrm>
            <a:off x="951539" y="1498213"/>
            <a:ext cx="8946777" cy="30968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counter = 0;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let timer = 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setInterval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     </a:t>
            </a:r>
            <a:r>
              <a:rPr kumimoji="1"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타이머 시작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console.log("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안녕하세요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?")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counter++;                        </a:t>
            </a:r>
            <a:r>
              <a:rPr kumimoji="1"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인사말 표시 횟수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증가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if (counter === 5)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1" lang="en-US" altLang="ko-Kore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clearInterval</a:t>
            </a:r>
            <a:r>
              <a:rPr kumimoji="1" lang="en-US" altLang="ko-Kore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(timer);           </a:t>
            </a:r>
            <a:r>
              <a:rPr kumimoji="1" lang="en-US" altLang="ko-Kore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counter = 5 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라면 타이머 종료</a:t>
            </a:r>
            <a:endParaRPr kumimoji="1"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}, 2000 );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9292B-9B13-276C-50E2-8ECBB1F6E10E}"/>
              </a:ext>
            </a:extLst>
          </p:cNvPr>
          <p:cNvSpPr txBox="1"/>
          <p:nvPr/>
        </p:nvSpPr>
        <p:spPr>
          <a:xfrm>
            <a:off x="812074" y="741454"/>
            <a:ext cx="396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/>
              <a:t>인삿말을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번 표시하면 반복을 멈추자</a:t>
            </a:r>
            <a:r>
              <a:rPr kumimoji="1" lang="en-US" altLang="ko-KR" sz="1600" dirty="0"/>
              <a:t>!</a:t>
            </a:r>
            <a:r>
              <a:rPr kumimoji="1" lang="ko-KR" altLang="en-US" sz="1600" dirty="0"/>
              <a:t> 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11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9397-66E5-D1A1-7F44-2B5C1F99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함수</a:t>
            </a:r>
            <a:r>
              <a:rPr kumimoji="1" lang="ko-KR" altLang="en-US"/>
              <a:t> 선언 </a:t>
            </a:r>
            <a:r>
              <a:rPr kumimoji="1" lang="en-US" altLang="ko-KR"/>
              <a:t>&amp;</a:t>
            </a:r>
            <a:r>
              <a:rPr kumimoji="1" lang="ko-KR" altLang="en-US"/>
              <a:t> 실행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882AB-BCB6-9A91-8F35-AAD689DD8DFC}"/>
              </a:ext>
            </a:extLst>
          </p:cNvPr>
          <p:cNvSpPr txBox="1"/>
          <p:nvPr/>
        </p:nvSpPr>
        <p:spPr>
          <a:xfrm>
            <a:off x="631885" y="1455608"/>
            <a:ext cx="9468776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함수를 선언할 때에는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function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</a:t>
            </a: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사용하고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 이름을 적은 후 중괄호 안에 실행할 여러 명령들을 묶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함수를 실행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호출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할 때는 함수 이름 뒤에 중괄호 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를 붙인다</a:t>
            </a:r>
            <a:r>
              <a:rPr lang="en-US" altLang="ko-KR" sz="1600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7AE76-51A9-706C-18CA-F8B4288166D2}"/>
              </a:ext>
            </a:extLst>
          </p:cNvPr>
          <p:cNvSpPr txBox="1"/>
          <p:nvPr/>
        </p:nvSpPr>
        <p:spPr>
          <a:xfrm>
            <a:off x="873033" y="3280142"/>
            <a:ext cx="3655381" cy="1450205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function </a:t>
            </a:r>
            <a:r>
              <a:rPr lang="ko-KR" altLang="ko-Kore-KR" sz="1800" i="1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함수명</a:t>
            </a:r>
            <a:r>
              <a:rPr lang="en-US" altLang="ko-Kore-KR" sz="1800" i="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 {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명령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들</a:t>
            </a:r>
            <a:r>
              <a:rPr lang="en-US" altLang="ko-Kore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2C2C0-DBA4-9AE5-4C3F-6232885BB6B5}"/>
              </a:ext>
            </a:extLst>
          </p:cNvPr>
          <p:cNvSpPr txBox="1"/>
          <p:nvPr/>
        </p:nvSpPr>
        <p:spPr>
          <a:xfrm>
            <a:off x="873033" y="5361927"/>
            <a:ext cx="365538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함수명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4AE77-7934-63A0-A706-DF45D61F776F}"/>
              </a:ext>
            </a:extLst>
          </p:cNvPr>
          <p:cNvSpPr txBox="1"/>
          <p:nvPr/>
        </p:nvSpPr>
        <p:spPr>
          <a:xfrm>
            <a:off x="873033" y="2838994"/>
            <a:ext cx="293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함수 선언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A0527-F527-0290-B4A4-57C520CF661A}"/>
              </a:ext>
            </a:extLst>
          </p:cNvPr>
          <p:cNvSpPr txBox="1"/>
          <p:nvPr/>
        </p:nvSpPr>
        <p:spPr>
          <a:xfrm>
            <a:off x="873033" y="4919671"/>
            <a:ext cx="2934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함수 실행</a:t>
            </a:r>
          </a:p>
        </p:txBody>
      </p:sp>
    </p:spTree>
    <p:extLst>
      <p:ext uri="{BB962C8B-B14F-4D97-AF65-F5344CB8AC3E}">
        <p14:creationId xmlns:p14="http://schemas.microsoft.com/office/powerpoint/2010/main" val="2588301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0C69-2460-5908-6E1C-1A52ACB8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setTimeout() – </a:t>
            </a:r>
            <a:r>
              <a:rPr kumimoji="1" lang="ko-KR" altLang="en-US"/>
              <a:t>특정 시간 후에 실행하기</a:t>
            </a:r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CCFC6-9043-D747-57BE-3D0B2599D295}"/>
              </a:ext>
            </a:extLst>
          </p:cNvPr>
          <p:cNvSpPr txBox="1"/>
          <p:nvPr/>
        </p:nvSpPr>
        <p:spPr>
          <a:xfrm>
            <a:off x="833720" y="1418355"/>
            <a:ext cx="646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지정한</a:t>
            </a:r>
            <a:r>
              <a:rPr kumimoji="1" lang="ko-KR" altLang="en-US" sz="1600"/>
              <a:t> 시간이 흐른 후에 괄호 안에 있는 함수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콜백</a:t>
            </a:r>
            <a:r>
              <a:rPr kumimoji="1" lang="ko-KR" altLang="en-US" sz="1600" dirty="0"/>
              <a:t> 함수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실행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F05C-F23A-6750-6E7A-014179F56594}"/>
              </a:ext>
            </a:extLst>
          </p:cNvPr>
          <p:cNvSpPr txBox="1"/>
          <p:nvPr/>
        </p:nvSpPr>
        <p:spPr>
          <a:xfrm>
            <a:off x="833720" y="2058982"/>
            <a:ext cx="3827929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setTimeout(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콜백 함수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ore-KR" sz="1600" i="1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시간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6DAA3-5C58-9486-5FE4-FE203F61E06F}"/>
              </a:ext>
            </a:extLst>
          </p:cNvPr>
          <p:cNvSpPr txBox="1"/>
          <p:nvPr/>
        </p:nvSpPr>
        <p:spPr>
          <a:xfrm>
            <a:off x="833720" y="2952560"/>
            <a:ext cx="396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(</a:t>
            </a:r>
            <a:r>
              <a:rPr kumimoji="1" lang="ko-KR" altLang="en-US" sz="1600" dirty="0"/>
              <a:t>예</a:t>
            </a:r>
            <a:r>
              <a:rPr kumimoji="1" lang="en-US" altLang="ko-KR" sz="1600" dirty="0"/>
              <a:t>) 3</a:t>
            </a:r>
            <a:r>
              <a:rPr kumimoji="1" lang="ko-KR" altLang="en-US" sz="1600" dirty="0"/>
              <a:t>초 후에 </a:t>
            </a:r>
            <a:r>
              <a:rPr kumimoji="1" lang="ko-KR" altLang="en-US" sz="1600" dirty="0" err="1"/>
              <a:t>인삿말</a:t>
            </a:r>
            <a:r>
              <a:rPr kumimoji="1" lang="ko-KR" altLang="en-US" sz="1600" dirty="0"/>
              <a:t> 표시하기 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C6975-E852-C40E-8D0D-AEF6DF1F95C6}"/>
              </a:ext>
            </a:extLst>
          </p:cNvPr>
          <p:cNvSpPr txBox="1"/>
          <p:nvPr/>
        </p:nvSpPr>
        <p:spPr>
          <a:xfrm>
            <a:off x="833720" y="3577136"/>
            <a:ext cx="4419600" cy="984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setTimeout(() =&gt; {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console.log("</a:t>
            </a:r>
            <a:r>
              <a:rPr lang="ko-KR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 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}, 3000);</a:t>
            </a:r>
            <a:endParaRPr lang="ko-Kore-KR" altLang="ko-Kore-KR" sz="16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3EB55-6AF1-5AFF-A95D-76C244A0D709}"/>
              </a:ext>
            </a:extLst>
          </p:cNvPr>
          <p:cNvSpPr txBox="1"/>
          <p:nvPr/>
        </p:nvSpPr>
        <p:spPr>
          <a:xfrm>
            <a:off x="5965372" y="3506503"/>
            <a:ext cx="4661648" cy="1349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웹 브라우저에서 </a:t>
            </a: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04\timer-3.html 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문서를 열고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콘솔 창까지 </a:t>
            </a:r>
            <a:r>
              <a:rPr lang="ko-KR" altLang="ko-Kore-KR" sz="14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열어둔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상태에서</a:t>
            </a: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[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새로 고침</a:t>
            </a:r>
            <a:r>
              <a:rPr lang="en-US" altLang="ko-Kore-KR" sz="14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] </a:t>
            </a:r>
            <a:r>
              <a:rPr lang="ko-KR" altLang="ko-Kore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버튼을 클릭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해서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콘솔 창에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3</a:t>
            </a:r>
            <a:r>
              <a:rPr lang="ko-KR" altLang="en-US" sz="1400" kern="0" dirty="0" err="1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초만에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결과가 </a:t>
            </a:r>
            <a:r>
              <a:rPr lang="ko-KR" altLang="en-US" sz="1400" kern="0">
                <a:solidFill>
                  <a:schemeClr val="accent1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나오는지 확인하기</a:t>
            </a:r>
            <a:endParaRPr lang="ko-Kore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AEDEFF-EEF2-8D97-2419-43D9D1D08528}"/>
              </a:ext>
            </a:extLst>
          </p:cNvPr>
          <p:cNvSpPr txBox="1"/>
          <p:nvPr/>
        </p:nvSpPr>
        <p:spPr>
          <a:xfrm>
            <a:off x="932091" y="693750"/>
            <a:ext cx="698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 1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까지 더하는 기능을 함수로 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만들어서 실행하기</a:t>
            </a:r>
            <a:endParaRPr lang="en-US" altLang="ko-KR" sz="18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AEE9A-ECE5-D1D7-999B-96D9E99CA8D6}"/>
              </a:ext>
            </a:extLst>
          </p:cNvPr>
          <p:cNvSpPr txBox="1"/>
          <p:nvPr/>
        </p:nvSpPr>
        <p:spPr>
          <a:xfrm>
            <a:off x="2282767" y="1534571"/>
            <a:ext cx="6094520" cy="34551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10;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/>
              <a:t>calcSum();</a:t>
            </a:r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D6377F8E-5B67-19A6-08A4-524DA2033E21}"/>
              </a:ext>
            </a:extLst>
          </p:cNvPr>
          <p:cNvSpPr/>
          <p:nvPr/>
        </p:nvSpPr>
        <p:spPr>
          <a:xfrm>
            <a:off x="1925440" y="1752530"/>
            <a:ext cx="248575" cy="2333247"/>
          </a:xfrm>
          <a:prstGeom prst="leftBrace">
            <a:avLst>
              <a:gd name="adj1" fmla="val 8333"/>
              <a:gd name="adj2" fmla="val 50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56133E-0AE3-CEA8-F600-7C86A1759CE3}"/>
              </a:ext>
            </a:extLst>
          </p:cNvPr>
          <p:cNvSpPr txBox="1"/>
          <p:nvPr/>
        </p:nvSpPr>
        <p:spPr>
          <a:xfrm>
            <a:off x="561355" y="2749876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>
                <a:solidFill>
                  <a:schemeClr val="accent1"/>
                </a:solidFill>
              </a:rPr>
              <a:t>함수</a:t>
            </a:r>
            <a:r>
              <a:rPr kumimoji="1" lang="ko-KR" altLang="en-US" sz="1600">
                <a:solidFill>
                  <a:schemeClr val="accent1"/>
                </a:solidFill>
              </a:rPr>
              <a:t> 선언</a:t>
            </a:r>
            <a:endParaRPr kumimoji="1" lang="ko-Kore-KR" altLang="en-US" sz="160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43F03-EE57-5A67-38CA-AE3FF0A84338}"/>
              </a:ext>
            </a:extLst>
          </p:cNvPr>
          <p:cNvSpPr txBox="1"/>
          <p:nvPr/>
        </p:nvSpPr>
        <p:spPr>
          <a:xfrm>
            <a:off x="639287" y="4568596"/>
            <a:ext cx="116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chemeClr val="accent1"/>
                </a:solidFill>
              </a:rPr>
              <a:t>함수</a:t>
            </a:r>
            <a:r>
              <a:rPr kumimoji="1" lang="ko-KR" altLang="en-US" sz="1600">
                <a:solidFill>
                  <a:schemeClr val="accent1"/>
                </a:solidFill>
              </a:rPr>
              <a:t> 실행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473C39-B80F-32E1-C7CE-76DBCC1B5855}"/>
              </a:ext>
            </a:extLst>
          </p:cNvPr>
          <p:cNvCxnSpPr>
            <a:cxnSpLocks/>
          </p:cNvCxnSpPr>
          <p:nvPr/>
        </p:nvCxnSpPr>
        <p:spPr>
          <a:xfrm>
            <a:off x="1802262" y="4707792"/>
            <a:ext cx="426129" cy="1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47ED01-E9D3-24AB-2D6E-8F5D32350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3" b="31848"/>
          <a:stretch/>
        </p:blipFill>
        <p:spPr bwMode="auto">
          <a:xfrm>
            <a:off x="2228391" y="5348135"/>
            <a:ext cx="5995719" cy="1043956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2BE3B-7C37-671B-F670-3B73BD038218}"/>
              </a:ext>
            </a:extLst>
          </p:cNvPr>
          <p:cNvSpPr txBox="1"/>
          <p:nvPr/>
        </p:nvSpPr>
        <p:spPr>
          <a:xfrm>
            <a:off x="7454537" y="1801650"/>
            <a:ext cx="4380411" cy="11526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선언 소스는 어디에 넣어도 상관없다</a:t>
            </a:r>
            <a:r>
              <a:rPr lang="en-US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en-US" altLang="ko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일반적으로 </a:t>
            </a:r>
            <a:r>
              <a:rPr lang="ko-KR" altLang="ko-Kore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함수를 선언하는 소스를 실행 소스보다 앞에 넣</a:t>
            </a:r>
            <a:r>
              <a:rPr lang="ko-KR" altLang="en-US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는다</a:t>
            </a:r>
            <a:r>
              <a:rPr lang="en-US" altLang="ko-KR" sz="1600" dirty="0">
                <a:solidFill>
                  <a:srgbClr val="0070C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solidFill>
                <a:srgbClr val="0070C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28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3B0D-B95E-F4BF-256D-6AF3B60B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매개변수와 인수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81819-C55C-3150-9888-8F78AEDE7834}"/>
              </a:ext>
            </a:extLst>
          </p:cNvPr>
          <p:cNvSpPr txBox="1"/>
          <p:nvPr/>
        </p:nvSpPr>
        <p:spPr>
          <a:xfrm>
            <a:off x="721902" y="1238577"/>
            <a:ext cx="9647808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앞에서 만들었던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는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몇 번을 실행해도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부터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까지 더한 값만 보여 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준다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en-US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같은 방법으로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부터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50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까지 더하려면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?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부터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100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까지 더하려면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  <a:sym typeface="Wingdings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앞에서 만든 </a:t>
            </a:r>
            <a:r>
              <a:rPr lang="en-US" altLang="ko-KR" sz="1600" dirty="0" err="1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calcNum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함수를 재사용할 수 있다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함수를 선언할 때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 함수를 실행할 때 변수를 사용하자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!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A276-C214-67D9-A591-B4CB7B01BA10}"/>
              </a:ext>
            </a:extLst>
          </p:cNvPr>
          <p:cNvSpPr txBox="1"/>
          <p:nvPr/>
        </p:nvSpPr>
        <p:spPr>
          <a:xfrm>
            <a:off x="803365" y="3429000"/>
            <a:ext cx="4591314" cy="26398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&lt;script&gt;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(num1, num2) {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let sum = num1 + num2;      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alert("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결과 값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"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sum);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(1, 5);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&lt;/script&gt;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F279F-EB43-2B72-4A81-EA1F905CC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67"/>
          <a:stretch/>
        </p:blipFill>
        <p:spPr>
          <a:xfrm>
            <a:off x="8085654" y="3525258"/>
            <a:ext cx="3795849" cy="223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52AA0-B581-9374-8942-DD30599DF3D5}"/>
              </a:ext>
            </a:extLst>
          </p:cNvPr>
          <p:cNvSpPr txBox="1"/>
          <p:nvPr/>
        </p:nvSpPr>
        <p:spPr>
          <a:xfrm>
            <a:off x="3406634" y="5388156"/>
            <a:ext cx="1988045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C00000"/>
                </a:solidFill>
              </a:rPr>
              <a:t>항상 같은 값이 출력됨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424BB6-8587-D6AE-2E6D-624A6FB4750F}"/>
              </a:ext>
            </a:extLst>
          </p:cNvPr>
          <p:cNvCxnSpPr>
            <a:stCxn id="6" idx="1"/>
          </p:cNvCxnSpPr>
          <p:nvPr/>
        </p:nvCxnSpPr>
        <p:spPr>
          <a:xfrm flipH="1">
            <a:off x="2653639" y="5542045"/>
            <a:ext cx="752995" cy="123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른쪽 10">
            <a:extLst>
              <a:ext uri="{FF2B5EF4-FFF2-40B4-BE49-F238E27FC236}">
                <a16:creationId xmlns:a16="http://schemas.microsoft.com/office/drawing/2014/main" id="{3D5C9486-3660-F2BF-9D81-FB8B3FB5E930}"/>
              </a:ext>
            </a:extLst>
          </p:cNvPr>
          <p:cNvSpPr/>
          <p:nvPr/>
        </p:nvSpPr>
        <p:spPr>
          <a:xfrm>
            <a:off x="5303239" y="4349065"/>
            <a:ext cx="1345359" cy="30777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DE9CF-8DB8-E4AF-7DF2-8FAD90A1F01C}"/>
              </a:ext>
            </a:extLst>
          </p:cNvPr>
          <p:cNvSpPr txBox="1"/>
          <p:nvPr/>
        </p:nvSpPr>
        <p:spPr>
          <a:xfrm>
            <a:off x="4898886" y="400257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함수를 여러 번 사용할 수 있게 해보자</a:t>
            </a:r>
          </a:p>
        </p:txBody>
      </p:sp>
    </p:spTree>
    <p:extLst>
      <p:ext uri="{BB962C8B-B14F-4D97-AF65-F5344CB8AC3E}">
        <p14:creationId xmlns:p14="http://schemas.microsoft.com/office/powerpoint/2010/main" val="109064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3B0D-B95E-F4BF-256D-6AF3B60B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매개변수와 인수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81819-C55C-3150-9888-8F78AEDE7834}"/>
              </a:ext>
            </a:extLst>
          </p:cNvPr>
          <p:cNvSpPr txBox="1"/>
          <p:nvPr/>
        </p:nvSpPr>
        <p:spPr>
          <a:xfrm>
            <a:off x="1047565" y="2348117"/>
            <a:ext cx="964780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함수를 선언할 때 외부</a:t>
            </a:r>
            <a:r>
              <a:rPr lang="ko-KR" altLang="en-US" sz="1600" dirty="0"/>
              <a:t>에서</a:t>
            </a:r>
            <a:r>
              <a:rPr lang="ko-KR" altLang="ko-Kore-KR" sz="1600" dirty="0"/>
              <a:t> 값을 받는 변수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 이름 옆의 괄호 안에 매개변수 이름을 넣어</a:t>
            </a:r>
            <a:r>
              <a:rPr lang="ko-KR" altLang="en-US" sz="1600" dirty="0"/>
              <a:t>준다</a:t>
            </a:r>
            <a:endParaRPr lang="en-US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매개변수에 이름을 붙이는 방법은 일반적인 변수 이름을 붙이는 방법과 같다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매개변수는 선언된 함수에서만 사용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함수에 여러 개의 매개변수가 필요할 때에는 매개변수 사이에 쉼표</a:t>
            </a:r>
            <a:r>
              <a:rPr lang="en-US" altLang="ko-Kore-KR" sz="1600" dirty="0"/>
              <a:t>(,)</a:t>
            </a:r>
            <a:r>
              <a:rPr lang="ko-KR" altLang="ko-Kore-KR" sz="1600" dirty="0"/>
              <a:t>를 찍으면서 나열</a:t>
            </a:r>
            <a:r>
              <a:rPr lang="ko-KR" altLang="en-US" sz="1600" dirty="0"/>
              <a:t>한</a:t>
            </a:r>
            <a:r>
              <a:rPr lang="ko-KR" altLang="ko-Kore-KR" sz="1600" dirty="0"/>
              <a:t>다</a:t>
            </a:r>
            <a:r>
              <a:rPr lang="en-US" altLang="ko-Kore-KR" sz="1600" dirty="0"/>
              <a:t>. </a:t>
            </a:r>
            <a:endParaRPr lang="ko-Kore-KR" altLang="ko-Kore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7CDE4-E7E3-695B-CD96-9123CA13B205}"/>
              </a:ext>
            </a:extLst>
          </p:cNvPr>
          <p:cNvSpPr txBox="1"/>
          <p:nvPr/>
        </p:nvSpPr>
        <p:spPr>
          <a:xfrm>
            <a:off x="1047565" y="1690688"/>
            <a:ext cx="22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/>
              <a:t>매개변수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50664-DC29-F1E3-2263-CC249DB33C69}"/>
              </a:ext>
            </a:extLst>
          </p:cNvPr>
          <p:cNvSpPr txBox="1"/>
          <p:nvPr/>
        </p:nvSpPr>
        <p:spPr>
          <a:xfrm>
            <a:off x="1047565" y="4930112"/>
            <a:ext cx="229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/>
              <a:t>인수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BA262-AE26-A470-759A-6DA75AE86408}"/>
              </a:ext>
            </a:extLst>
          </p:cNvPr>
          <p:cNvSpPr txBox="1"/>
          <p:nvPr/>
        </p:nvSpPr>
        <p:spPr>
          <a:xfrm>
            <a:off x="1138560" y="5454834"/>
            <a:ext cx="757931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매개변수가 있는 함수를 실행할 때</a:t>
            </a:r>
            <a:r>
              <a:rPr lang="en-US" altLang="ko-KR" sz="1600"/>
              <a:t>,</a:t>
            </a:r>
            <a:r>
              <a:rPr lang="ko-KR" altLang="en-US" sz="1600"/>
              <a:t> 매개변수로 값을 넘겨주는 변수 </a:t>
            </a:r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D12D2-2A59-C98D-B72F-6BA71CD63A70}"/>
              </a:ext>
            </a:extLst>
          </p:cNvPr>
          <p:cNvSpPr txBox="1"/>
          <p:nvPr/>
        </p:nvSpPr>
        <p:spPr>
          <a:xfrm>
            <a:off x="4826917" y="572592"/>
            <a:ext cx="450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chemeClr val="accent1"/>
                </a:solidFill>
              </a:rPr>
              <a:t>매개변수와</a:t>
            </a:r>
            <a:r>
              <a:rPr kumimoji="1" lang="ko-KR" altLang="en-US" sz="1600">
                <a:solidFill>
                  <a:schemeClr val="accent1"/>
                </a:solidFill>
              </a:rPr>
              <a:t> 인수를 통틀어서 </a:t>
            </a:r>
            <a:r>
              <a:rPr kumimoji="1" lang="en-US" altLang="ko-KR" sz="1600" dirty="0">
                <a:solidFill>
                  <a:schemeClr val="accent1"/>
                </a:solidFill>
              </a:rPr>
              <a:t>‘</a:t>
            </a:r>
            <a:r>
              <a:rPr kumimoji="1" lang="ko-KR" altLang="en-US" sz="1600" dirty="0">
                <a:solidFill>
                  <a:schemeClr val="accent1"/>
                </a:solidFill>
              </a:rPr>
              <a:t>인자</a:t>
            </a:r>
            <a:r>
              <a:rPr kumimoji="1" lang="en-US" altLang="ko-KR" sz="1600" dirty="0">
                <a:solidFill>
                  <a:schemeClr val="accent1"/>
                </a:solidFill>
              </a:rPr>
              <a:t>’</a:t>
            </a:r>
            <a:r>
              <a:rPr kumimoji="1" lang="ko-KR" altLang="en-US" sz="1600" dirty="0">
                <a:solidFill>
                  <a:schemeClr val="accent1"/>
                </a:solidFill>
              </a:rPr>
              <a:t>라고도 함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8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3B0D-B95E-F4BF-256D-6AF3B60B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매개변수와 인수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0BBD5-7347-BB4A-4EF5-041E185BC3C4}"/>
              </a:ext>
            </a:extLst>
          </p:cNvPr>
          <p:cNvSpPr txBox="1"/>
          <p:nvPr/>
        </p:nvSpPr>
        <p:spPr>
          <a:xfrm>
            <a:off x="4058888" y="1906959"/>
            <a:ext cx="7127472" cy="37888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calcSum(n) {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${n}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dirty="0"/>
              <a:t>calcSum(5);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9DD86-95CE-DF92-2D39-C964DED4C460}"/>
              </a:ext>
            </a:extLst>
          </p:cNvPr>
          <p:cNvSpPr txBox="1"/>
          <p:nvPr/>
        </p:nvSpPr>
        <p:spPr>
          <a:xfrm>
            <a:off x="792902" y="1427571"/>
            <a:ext cx="404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부터 </a:t>
            </a:r>
            <a:r>
              <a:rPr kumimoji="1" lang="en-US" altLang="ko-KR" sz="1600" dirty="0">
                <a:solidFill>
                  <a:schemeClr val="accent1"/>
                </a:solidFill>
              </a:rPr>
              <a:t>n</a:t>
            </a:r>
            <a:r>
              <a:rPr kumimoji="1" lang="ko-KR" altLang="en-US" sz="1600" dirty="0">
                <a:solidFill>
                  <a:schemeClr val="accent1"/>
                </a:solidFill>
              </a:rPr>
              <a:t>까지 더하는 함수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calcSum</a:t>
            </a:r>
            <a:r>
              <a:rPr kumimoji="1" lang="en-US" altLang="ko-KR" sz="1600" dirty="0">
                <a:solidFill>
                  <a:schemeClr val="accent1"/>
                </a:solidFill>
              </a:rPr>
              <a:t>(n) </a:t>
            </a:r>
            <a:r>
              <a:rPr kumimoji="1" lang="ko-KR" altLang="en-US" sz="1600" dirty="0">
                <a:solidFill>
                  <a:schemeClr val="accent1"/>
                </a:solidFill>
              </a:rPr>
              <a:t>선언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C70B4-0FAC-2941-049A-8F15C57A924F}"/>
              </a:ext>
            </a:extLst>
          </p:cNvPr>
          <p:cNvSpPr txBox="1"/>
          <p:nvPr/>
        </p:nvSpPr>
        <p:spPr>
          <a:xfrm>
            <a:off x="596068" y="5261152"/>
            <a:ext cx="293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accent1"/>
                </a:solidFill>
              </a:rPr>
              <a:t>1</a:t>
            </a:r>
            <a:r>
              <a:rPr kumimoji="1" lang="ko-KR" altLang="en-US" sz="1600" dirty="0">
                <a:solidFill>
                  <a:schemeClr val="accent1"/>
                </a:solidFill>
              </a:rPr>
              <a:t>부터 </a:t>
            </a:r>
            <a:r>
              <a:rPr kumimoji="1" lang="en-US" altLang="ko-KR" sz="1600" dirty="0">
                <a:solidFill>
                  <a:schemeClr val="accent1"/>
                </a:solidFill>
              </a:rPr>
              <a:t>5</a:t>
            </a:r>
            <a:r>
              <a:rPr kumimoji="1" lang="ko-KR" altLang="en-US" sz="1600" dirty="0">
                <a:solidFill>
                  <a:schemeClr val="accent1"/>
                </a:solidFill>
              </a:rPr>
              <a:t>까지 더해라</a:t>
            </a:r>
            <a:r>
              <a:rPr kumimoji="1" lang="en-US" altLang="ko-KR" sz="1600" dirty="0">
                <a:solidFill>
                  <a:schemeClr val="accent1"/>
                </a:solidFill>
              </a:rPr>
              <a:t>.</a:t>
            </a:r>
            <a:r>
              <a:rPr kumimoji="1" lang="ko-KR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ko-KR" sz="1600" dirty="0" err="1">
                <a:solidFill>
                  <a:schemeClr val="accent1"/>
                </a:solidFill>
              </a:rPr>
              <a:t>calcSum</a:t>
            </a:r>
            <a:r>
              <a:rPr kumimoji="1" lang="en-US" altLang="ko-KR" sz="1600" dirty="0">
                <a:solidFill>
                  <a:schemeClr val="accent1"/>
                </a:solidFill>
              </a:rPr>
              <a:t>(5)</a:t>
            </a:r>
            <a:endParaRPr kumimoji="1" lang="ko-Kore-KR" alt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8BE1A5-FE9A-C686-49E4-D7FF033CB021}"/>
              </a:ext>
            </a:extLst>
          </p:cNvPr>
          <p:cNvSpPr/>
          <p:nvPr/>
        </p:nvSpPr>
        <p:spPr>
          <a:xfrm>
            <a:off x="4991139" y="5327445"/>
            <a:ext cx="286254" cy="286254"/>
          </a:xfrm>
          <a:prstGeom prst="ellipse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7A6D0AF-8C1F-E08E-E0D3-D8CFC46F6092}"/>
              </a:ext>
            </a:extLst>
          </p:cNvPr>
          <p:cNvSpPr/>
          <p:nvPr/>
        </p:nvSpPr>
        <p:spPr>
          <a:xfrm>
            <a:off x="6006360" y="2022709"/>
            <a:ext cx="298643" cy="298643"/>
          </a:xfrm>
          <a:prstGeom prst="ellipse">
            <a:avLst/>
          </a:prstGeom>
          <a:noFill/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9">
            <a:extLst>
              <a:ext uri="{FF2B5EF4-FFF2-40B4-BE49-F238E27FC236}">
                <a16:creationId xmlns:a16="http://schemas.microsoft.com/office/drawing/2014/main" id="{D0E91A60-541B-02F1-7970-F54462068AF2}"/>
              </a:ext>
            </a:extLst>
          </p:cNvPr>
          <p:cNvCxnSpPr>
            <a:cxnSpLocks/>
            <a:stCxn id="12" idx="4"/>
            <a:endCxn id="13" idx="4"/>
          </p:cNvCxnSpPr>
          <p:nvPr/>
        </p:nvCxnSpPr>
        <p:spPr>
          <a:xfrm rot="5400000" flipH="1" flipV="1">
            <a:off x="3998800" y="3456818"/>
            <a:ext cx="3292347" cy="1021416"/>
          </a:xfrm>
          <a:prstGeom prst="curvedConnector3">
            <a:avLst>
              <a:gd name="adj1" fmla="val -694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95A85DE-39E2-6A7C-59D4-E40A0ED5CFA6}"/>
              </a:ext>
            </a:extLst>
          </p:cNvPr>
          <p:cNvCxnSpPr/>
          <p:nvPr/>
        </p:nvCxnSpPr>
        <p:spPr>
          <a:xfrm>
            <a:off x="2629989" y="1906959"/>
            <a:ext cx="1428899" cy="358240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F046E5-4B85-96E5-A8ED-9A3AA0D4386C}"/>
              </a:ext>
            </a:extLst>
          </p:cNvPr>
          <p:cNvCxnSpPr/>
          <p:nvPr/>
        </p:nvCxnSpPr>
        <p:spPr>
          <a:xfrm>
            <a:off x="3675017" y="5430429"/>
            <a:ext cx="512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97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03B0D-B95E-F4BF-256D-6AF3B60B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자바스크립트에서 함수 처리 순서</a:t>
            </a:r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AEE9A-ECE5-D1D7-999B-96D9E99CA8D6}"/>
              </a:ext>
            </a:extLst>
          </p:cNvPr>
          <p:cNvSpPr txBox="1"/>
          <p:nvPr/>
        </p:nvSpPr>
        <p:spPr>
          <a:xfrm>
            <a:off x="1216241" y="1907050"/>
            <a:ext cx="6620522" cy="34551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calcSum(n)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let sum = 0;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for(let i = 1; i &lt;= n; i++) {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 += i;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console.log(`1</a:t>
            </a:r>
            <a:r>
              <a:rPr lang="ko-KR" altLang="en-US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부터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${n}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까지 더하면 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" altLang="ko-Kore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sum}</a:t>
            </a:r>
            <a:r>
              <a:rPr lang="ko-KR" altLang="en-US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입니다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.`);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calcSum(</a:t>
            </a:r>
            <a:r>
              <a:rPr lang="en-US" altLang="ko-KR" sz="1600" dirty="0"/>
              <a:t>10</a:t>
            </a:r>
            <a:r>
              <a:rPr lang="en" altLang="ko-Kore-KR" sz="1600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9BB1B-4BCC-D108-090A-2D491921A6DC}"/>
              </a:ext>
            </a:extLst>
          </p:cNvPr>
          <p:cNvSpPr txBox="1"/>
          <p:nvPr/>
        </p:nvSpPr>
        <p:spPr>
          <a:xfrm>
            <a:off x="741962" y="4837881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</a:t>
            </a:r>
            <a:r>
              <a:rPr kumimoji="1" lang="en-US" altLang="ko-KR" b="1" dirty="0">
                <a:solidFill>
                  <a:srgbClr val="C00000"/>
                </a:solidFill>
              </a:rPr>
              <a:t>1)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4C0C89-C5FF-88CF-F1BB-EDDDF7533BCE}"/>
              </a:ext>
            </a:extLst>
          </p:cNvPr>
          <p:cNvCxnSpPr/>
          <p:nvPr/>
        </p:nvCxnSpPr>
        <p:spPr>
          <a:xfrm>
            <a:off x="5131293" y="2503503"/>
            <a:ext cx="0" cy="117185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3DF475-1436-F2E2-28C6-6C20525F1884}"/>
              </a:ext>
            </a:extLst>
          </p:cNvPr>
          <p:cNvSpPr txBox="1"/>
          <p:nvPr/>
        </p:nvSpPr>
        <p:spPr>
          <a:xfrm>
            <a:off x="3417235" y="1468808"/>
            <a:ext cx="15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6A7AF92F-6F82-0A31-FF30-B9222A9C9F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6012" y="1670281"/>
            <a:ext cx="359545" cy="37462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5188B5-78D0-D8F0-73C6-8A4A06D38F05}"/>
              </a:ext>
            </a:extLst>
          </p:cNvPr>
          <p:cNvSpPr txBox="1"/>
          <p:nvPr/>
        </p:nvSpPr>
        <p:spPr>
          <a:xfrm>
            <a:off x="5382087" y="2993540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(3)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ACD640-C707-4FFD-BC9E-C577D0440AE9}"/>
              </a:ext>
            </a:extLst>
          </p:cNvPr>
          <p:cNvSpPr txBox="1"/>
          <p:nvPr/>
        </p:nvSpPr>
        <p:spPr>
          <a:xfrm>
            <a:off x="7836762" y="2044908"/>
            <a:ext cx="4044517" cy="323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function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이라는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예약어를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만나면 함수를 선언한다는 것을 알고 일단 메모리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어딘가에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calcSim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내용을 </a:t>
            </a:r>
            <a:r>
              <a:rPr lang="ko-KR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저장해</a:t>
            </a:r>
            <a:r>
              <a:rPr lang="ko-KR" altLang="en-US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둔다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r>
              <a:rPr lang="en-US" altLang="ko-Kore-KR" sz="12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</a:p>
          <a:p>
            <a:pPr>
              <a:lnSpc>
                <a:spcPct val="150000"/>
              </a:lnSpc>
            </a:pPr>
            <a:endParaRPr lang="en-US" altLang="ko-Kore-KR" sz="12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선언 다음에 오는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calcSum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명령을 만나면 </a:t>
            </a:r>
            <a:r>
              <a:rPr lang="en-US" altLang="ko-Kore-KR" sz="14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caclSum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함수를 실행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이 때 소괄호 안에 있는 </a:t>
            </a:r>
            <a:r>
              <a:rPr lang="en-US" altLang="ko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num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은 함수를 선언할 때 지정한 매개변수 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n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으로 넘겨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진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그 값을 사용해서 함수에 있던 명령을 차례대로 실행</a:t>
            </a:r>
            <a:r>
              <a:rPr lang="ko-KR" altLang="en-US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4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3BD0E-D680-44A9-2D71-6BE0BBF2C418}"/>
              </a:ext>
            </a:extLst>
          </p:cNvPr>
          <p:cNvSpPr txBox="1"/>
          <p:nvPr/>
        </p:nvSpPr>
        <p:spPr>
          <a:xfrm>
            <a:off x="3913086" y="1485615"/>
            <a:ext cx="8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(</a:t>
            </a:r>
            <a:r>
              <a:rPr kumimoji="1" lang="en-US" altLang="ko-KR" b="1" dirty="0">
                <a:solidFill>
                  <a:srgbClr val="C00000"/>
                </a:solidFill>
              </a:rPr>
              <a:t>2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정석" id="{360E77E7-3AFD-4C7C-B17B-3A77885C3D37}" vid="{88CEC2C8-B33C-41D7-A308-BE16BA75B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js정석</Template>
  <TotalTime>223</TotalTime>
  <Words>2706</Words>
  <Application>Microsoft Office PowerPoint</Application>
  <PresentationFormat>와이드스크린</PresentationFormat>
  <Paragraphs>367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D2Coding</vt:lpstr>
      <vt:lpstr>TDc_SSiGothic_120_OTF</vt:lpstr>
      <vt:lpstr>TDc_SSiMyungJo_120_OTF</vt:lpstr>
      <vt:lpstr>맑은 고딕</vt:lpstr>
      <vt:lpstr>Arial</vt:lpstr>
      <vt:lpstr>Wingdings</vt:lpstr>
      <vt:lpstr>Office 테마</vt:lpstr>
      <vt:lpstr>04. 함수와 스코프</vt:lpstr>
      <vt:lpstr>프로그래밍의 꽃, 함수</vt:lpstr>
      <vt:lpstr>왜 함수를 사용할까</vt:lpstr>
      <vt:lpstr>함수 선언 &amp; 실행</vt:lpstr>
      <vt:lpstr>PowerPoint 프레젠테이션</vt:lpstr>
      <vt:lpstr>매개변수와 인수</vt:lpstr>
      <vt:lpstr>매개변수와 인수</vt:lpstr>
      <vt:lpstr>매개변수와 인수</vt:lpstr>
      <vt:lpstr>자바스크립트에서 함수 처리 순서</vt:lpstr>
      <vt:lpstr>return문</vt:lpstr>
      <vt:lpstr>기본 매개변수</vt:lpstr>
      <vt:lpstr>[실습] 개발자 도구창의 디버깅 기능 </vt:lpstr>
      <vt:lpstr>[실습] 개발자 도구창의 디버깅 기능 </vt:lpstr>
      <vt:lpstr>PowerPoint 프레젠테이션</vt:lpstr>
      <vt:lpstr>PowerPoint 프레젠테이션</vt:lpstr>
      <vt:lpstr>변수의 유효 범위, 스코프</vt:lpstr>
      <vt:lpstr>스코프</vt:lpstr>
      <vt:lpstr>var 변수의 스코프 – 함수 스코프</vt:lpstr>
      <vt:lpstr>var 변수</vt:lpstr>
      <vt:lpstr>var 변수와 호이스팅</vt:lpstr>
      <vt:lpstr>let, const 변수의 스코프 – 블록 스코프</vt:lpstr>
      <vt:lpstr>자바스크립트 변수, 이렇게 사용하세요</vt:lpstr>
      <vt:lpstr>함수 표현식</vt:lpstr>
      <vt:lpstr>함수를 변수에 할당해서 사용하기</vt:lpstr>
      <vt:lpstr>즉시 실행 함수</vt:lpstr>
      <vt:lpstr>화살표 함수 </vt:lpstr>
      <vt:lpstr>화살표 함수 – 매개변수가 없을 때 </vt:lpstr>
      <vt:lpstr>화살표 함수 – 매개변수가 있을 때 </vt:lpstr>
      <vt:lpstr>콜백 함수 </vt:lpstr>
      <vt:lpstr>콜백 함수 </vt:lpstr>
      <vt:lpstr>전개 구문</vt:lpstr>
      <vt:lpstr>전개 구문</vt:lpstr>
      <vt:lpstr>나머지 매개변수</vt:lpstr>
      <vt:lpstr>나머지 매개변수</vt:lpstr>
      <vt:lpstr>타이머 함수</vt:lpstr>
      <vt:lpstr>타이머 함수란</vt:lpstr>
      <vt:lpstr>setInterval( ) – 일정 시간마다 반복하기</vt:lpstr>
      <vt:lpstr>clearInterval() - 반복 실행 멈추기 </vt:lpstr>
      <vt:lpstr>PowerPoint 프레젠테이션</vt:lpstr>
      <vt:lpstr>setTimeout() – 특정 시간 후에 실행하기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KoKyunghee</dc:creator>
  <cp:lastModifiedBy>sgwoo</cp:lastModifiedBy>
  <cp:revision>14</cp:revision>
  <dcterms:created xsi:type="dcterms:W3CDTF">2022-11-02T04:33:34Z</dcterms:created>
  <dcterms:modified xsi:type="dcterms:W3CDTF">2022-12-06T07:02:32Z</dcterms:modified>
</cp:coreProperties>
</file>