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2680" r:id="rId4"/>
    <p:sldId id="22701" r:id="rId5"/>
    <p:sldId id="22706" r:id="rId6"/>
    <p:sldId id="265" r:id="rId7"/>
    <p:sldId id="22721" r:id="rId8"/>
    <p:sldId id="22720" r:id="rId9"/>
    <p:sldId id="22711" r:id="rId10"/>
    <p:sldId id="22717" r:id="rId11"/>
    <p:sldId id="22722" r:id="rId12"/>
    <p:sldId id="22723" r:id="rId13"/>
    <p:sldId id="22726" r:id="rId14"/>
    <p:sldId id="22727" r:id="rId15"/>
    <p:sldId id="22728" r:id="rId16"/>
    <p:sldId id="266" r:id="rId17"/>
    <p:sldId id="22743" r:id="rId18"/>
    <p:sldId id="22744" r:id="rId19"/>
    <p:sldId id="22748" r:id="rId20"/>
    <p:sldId id="22750" r:id="rId21"/>
    <p:sldId id="22751" r:id="rId22"/>
    <p:sldId id="22754" r:id="rId23"/>
    <p:sldId id="22757" r:id="rId24"/>
    <p:sldId id="22758" r:id="rId25"/>
    <p:sldId id="267" r:id="rId26"/>
    <p:sldId id="22764" r:id="rId27"/>
    <p:sldId id="22765" r:id="rId28"/>
    <p:sldId id="22767" r:id="rId29"/>
    <p:sldId id="22770" r:id="rId30"/>
    <p:sldId id="22771" r:id="rId31"/>
    <p:sldId id="22773" r:id="rId32"/>
    <p:sldId id="22776" r:id="rId33"/>
    <p:sldId id="22778" r:id="rId34"/>
    <p:sldId id="22779" r:id="rId35"/>
    <p:sldId id="22780" r:id="rId36"/>
    <p:sldId id="22781" r:id="rId37"/>
    <p:sldId id="22793" r:id="rId38"/>
    <p:sldId id="22784" r:id="rId39"/>
    <p:sldId id="22785" r:id="rId40"/>
    <p:sldId id="22787" r:id="rId41"/>
    <p:sldId id="22788" r:id="rId42"/>
    <p:sldId id="22790" r:id="rId43"/>
    <p:sldId id="2279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812B6-F76A-BF1A-84B7-0521722CF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05. DOM</a:t>
            </a:r>
            <a:r>
              <a:rPr lang="ko-KR" altLang="en-US" dirty="0"/>
              <a:t>의 기초</a:t>
            </a:r>
          </a:p>
        </p:txBody>
      </p:sp>
    </p:spTree>
    <p:extLst>
      <p:ext uri="{BB962C8B-B14F-4D97-AF65-F5344CB8AC3E}">
        <p14:creationId xmlns:p14="http://schemas.microsoft.com/office/powerpoint/2010/main" val="126350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D878D5-E3CA-BE93-1A42-B3E56310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웹 요소 내용 가져오기 및 수정하기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F0D0A-64CB-B0E4-FD0C-CB7AFD1E9EB3}"/>
              </a:ext>
            </a:extLst>
          </p:cNvPr>
          <p:cNvSpPr txBox="1"/>
          <p:nvPr/>
        </p:nvSpPr>
        <p:spPr>
          <a:xfrm>
            <a:off x="899160" y="1690688"/>
            <a:ext cx="9752860" cy="226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접근한 요소의 텍스트 내용을 가져오거나 지정할 때는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innerText,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innerHTML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textContent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프로퍼티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innerText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순수 텍스트를 가져오거나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해당 요소에 텍스트 지정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innerHTML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태그와 함께 텍스트를 가져오거나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해당 요소에 태그와 함께 텍스트 지정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textContent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텍스트를 가져오되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화면에 보이는대로가 아니라 소스에 있는대로 가져옴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화면에서 감춘 요소에서도 내용을 가져올 수 있고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소스에 공백이 여러 개일 경우 그 공백도 모두 가져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E244A-04B3-5154-0604-FBBB7CA0A70B}"/>
              </a:ext>
            </a:extLst>
          </p:cNvPr>
          <p:cNvSpPr txBox="1"/>
          <p:nvPr/>
        </p:nvSpPr>
        <p:spPr>
          <a:xfrm>
            <a:off x="1266825" y="4495800"/>
            <a:ext cx="3209925" cy="11929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innerText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innerHTML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textContent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A79E9-FF6B-C18C-6435-F0C61A585A16}"/>
              </a:ext>
            </a:extLst>
          </p:cNvPr>
          <p:cNvSpPr txBox="1"/>
          <p:nvPr/>
        </p:nvSpPr>
        <p:spPr>
          <a:xfrm>
            <a:off x="5267325" y="4495800"/>
            <a:ext cx="3209925" cy="11526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innerText</a:t>
            </a:r>
            <a:r>
              <a:rPr lang="en-US" altLang="ko-KR" sz="1600" dirty="0"/>
              <a:t> = “</a:t>
            </a:r>
            <a:r>
              <a:rPr lang="ko-KR" altLang="en-US" sz="1600" dirty="0"/>
              <a:t>내용</a:t>
            </a:r>
            <a:r>
              <a:rPr lang="en-US" altLang="ko-KR" sz="1600" dirty="0"/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innerHTML</a:t>
            </a:r>
            <a:r>
              <a:rPr lang="en-US" altLang="ko-KR" sz="1600" dirty="0"/>
              <a:t> = “</a:t>
            </a:r>
            <a:r>
              <a:rPr lang="ko-KR" altLang="en-US" sz="1600" dirty="0"/>
              <a:t>내용</a:t>
            </a:r>
            <a:r>
              <a:rPr lang="en-US" altLang="ko-KR" sz="1600" dirty="0"/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600" i="1" dirty="0"/>
              <a:t>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textContent</a:t>
            </a:r>
            <a:r>
              <a:rPr lang="en-US" altLang="ko-KR" sz="1600" dirty="0"/>
              <a:t> = “</a:t>
            </a:r>
            <a:r>
              <a:rPr lang="ko-KR" altLang="en-US" sz="1600" dirty="0"/>
              <a:t>내용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066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1E07DC-9B82-3475-ADEA-DF48F9A7CD28}"/>
              </a:ext>
            </a:extLst>
          </p:cNvPr>
          <p:cNvSpPr txBox="1"/>
          <p:nvPr/>
        </p:nvSpPr>
        <p:spPr>
          <a:xfrm>
            <a:off x="761899" y="315808"/>
            <a:ext cx="42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05\js-content-1.html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0E404-DE69-83D6-EFEB-5EAE222564BC}"/>
              </a:ext>
            </a:extLst>
          </p:cNvPr>
          <p:cNvSpPr txBox="1"/>
          <p:nvPr/>
        </p:nvSpPr>
        <p:spPr>
          <a:xfrm>
            <a:off x="695224" y="920823"/>
            <a:ext cx="4924425" cy="1446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 id="desc"&gt;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주소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somewhere&lt;/p&gt;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연락처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1234-5678&lt;/p&gt;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DE939-7933-05C9-B8FE-BA5C972A690F}"/>
              </a:ext>
            </a:extLst>
          </p:cNvPr>
          <p:cNvSpPr txBox="1"/>
          <p:nvPr/>
        </p:nvSpPr>
        <p:spPr>
          <a:xfrm>
            <a:off x="504825" y="3259723"/>
            <a:ext cx="46672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("#desc").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22236-EAD3-A37F-E4C5-EC17BD3DE342}"/>
              </a:ext>
            </a:extLst>
          </p:cNvPr>
          <p:cNvSpPr txBox="1"/>
          <p:nvPr/>
        </p:nvSpPr>
        <p:spPr>
          <a:xfrm>
            <a:off x="504825" y="4490627"/>
            <a:ext cx="46672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("#desc").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6AF7C-C9A8-29F4-4D94-85E8D9086D8A}"/>
              </a:ext>
            </a:extLst>
          </p:cNvPr>
          <p:cNvSpPr txBox="1"/>
          <p:nvPr/>
        </p:nvSpPr>
        <p:spPr>
          <a:xfrm>
            <a:off x="504825" y="5872609"/>
            <a:ext cx="46672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("#desc").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textContent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CCF8F0-7A2D-7A51-E77F-1865233C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53" y="500474"/>
            <a:ext cx="2599473" cy="19098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F9EDE8-4FAC-5F04-B63B-3FE251C9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37" y="3062829"/>
            <a:ext cx="4496210" cy="8758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AB14A9-FF7B-C075-6858-C320DEE2B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37" y="4099554"/>
            <a:ext cx="6911054" cy="1254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7B8F68-5429-507E-1EEB-B3AD19C9E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338" y="5514444"/>
            <a:ext cx="6304376" cy="10768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344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BF558-7126-BDD1-FE90-E14CF586BF98}"/>
              </a:ext>
            </a:extLst>
          </p:cNvPr>
          <p:cNvSpPr txBox="1"/>
          <p:nvPr/>
        </p:nvSpPr>
        <p:spPr>
          <a:xfrm>
            <a:off x="438150" y="400050"/>
            <a:ext cx="740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클릭해서 텍스트 내용 또는 이미지 바꾸기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937D4B-70F2-D47A-BE1D-DB5011E1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39" y="2203577"/>
            <a:ext cx="3227718" cy="24508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81BAB9-CFB8-1C3F-2162-895B0DAA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02" y="2203577"/>
            <a:ext cx="3558266" cy="24508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6" name="구부러진 연결선[U] 12">
            <a:extLst>
              <a:ext uri="{FF2B5EF4-FFF2-40B4-BE49-F238E27FC236}">
                <a16:creationId xmlns:a16="http://schemas.microsoft.com/office/drawing/2014/main" id="{B70CEC86-EAAE-1AFB-B9AE-956AE2D32A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5958" y="100624"/>
            <a:ext cx="12700" cy="4942953"/>
          </a:xfrm>
          <a:prstGeom prst="curvedConnector3">
            <a:avLst>
              <a:gd name="adj1" fmla="val 5117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7">
            <a:extLst>
              <a:ext uri="{FF2B5EF4-FFF2-40B4-BE49-F238E27FC236}">
                <a16:creationId xmlns:a16="http://schemas.microsoft.com/office/drawing/2014/main" id="{41318FE3-232B-1909-6A7F-D0EABD15CE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17651" y="1438692"/>
            <a:ext cx="16674" cy="5118847"/>
          </a:xfrm>
          <a:prstGeom prst="curvedConnector3">
            <a:avLst>
              <a:gd name="adj1" fmla="val 6256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CEAAC0-78F2-9CA4-9912-C1EA1624FE53}"/>
              </a:ext>
            </a:extLst>
          </p:cNvPr>
          <p:cNvSpPr txBox="1"/>
          <p:nvPr/>
        </p:nvSpPr>
        <p:spPr>
          <a:xfrm>
            <a:off x="4527737" y="1756313"/>
            <a:ext cx="1210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클릭하면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B3079-B7E2-8347-02C9-7A8603E29E67}"/>
              </a:ext>
            </a:extLst>
          </p:cNvPr>
          <p:cNvSpPr txBox="1"/>
          <p:nvPr/>
        </p:nvSpPr>
        <p:spPr>
          <a:xfrm>
            <a:off x="4258796" y="4831930"/>
            <a:ext cx="1210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클릭하면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64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BF558-7126-BDD1-FE90-E14CF586BF98}"/>
              </a:ext>
            </a:extLst>
          </p:cNvPr>
          <p:cNvSpPr txBox="1"/>
          <p:nvPr/>
        </p:nvSpPr>
        <p:spPr>
          <a:xfrm>
            <a:off x="438150" y="400050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클릭해서 텍스트 내용 또는 이미지 바꾸기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C2BE0-9DA6-00BE-E768-71846C880929}"/>
              </a:ext>
            </a:extLst>
          </p:cNvPr>
          <p:cNvSpPr txBox="1"/>
          <p:nvPr/>
        </p:nvSpPr>
        <p:spPr>
          <a:xfrm>
            <a:off x="704850" y="11049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문서 소스 확인하기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C999E-2BA0-FA6E-3A70-6D3E493BA273}"/>
              </a:ext>
            </a:extLst>
          </p:cNvPr>
          <p:cNvSpPr txBox="1"/>
          <p:nvPr/>
        </p:nvSpPr>
        <p:spPr>
          <a:xfrm>
            <a:off x="814388" y="2150013"/>
            <a:ext cx="5067300" cy="33784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&lt;h1 id="title"&gt;My Profile&lt;/h1&gt;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&lt;div id="profile"&gt;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="images/pf.png" alt="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&lt;div id="desc"&gt;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주소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somewhere&lt;/p&gt;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&lt;p class="user"&gt;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연락처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1234-5678&lt;/p&gt;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&lt;/div&gt;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55C52-657C-E1A4-EFC0-E9B4AB09ADAB}"/>
              </a:ext>
            </a:extLst>
          </p:cNvPr>
          <p:cNvSpPr txBox="1"/>
          <p:nvPr/>
        </p:nvSpPr>
        <p:spPr>
          <a:xfrm>
            <a:off x="814388" y="1647422"/>
            <a:ext cx="22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05\js-content-2.html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49DD64-1B80-D6C2-83A8-55D958EB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55" y="2723530"/>
            <a:ext cx="3227718" cy="24508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663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BF558-7126-BDD1-FE90-E14CF586BF98}"/>
              </a:ext>
            </a:extLst>
          </p:cNvPr>
          <p:cNvSpPr txBox="1"/>
          <p:nvPr/>
        </p:nvSpPr>
        <p:spPr>
          <a:xfrm>
            <a:off x="438150" y="400050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클릭해서 텍스트 내용 또는 이미지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275FF-C93B-AAAB-55B4-D1C90F683AEC}"/>
              </a:ext>
            </a:extLst>
          </p:cNvPr>
          <p:cNvSpPr txBox="1"/>
          <p:nvPr/>
        </p:nvSpPr>
        <p:spPr>
          <a:xfrm>
            <a:off x="572060" y="1344427"/>
            <a:ext cx="913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</a:t>
            </a:r>
            <a:r>
              <a:rPr kumimoji="1" lang="ko-Kore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제목</a:t>
            </a:r>
            <a:r>
              <a:rPr kumimoji="1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부분 클릭했을 때 변경하기</a:t>
            </a:r>
            <a:endParaRPr kumimoji="1" lang="ko-Kore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01B61-A540-4693-CDC1-2A363CF83408}"/>
              </a:ext>
            </a:extLst>
          </p:cNvPr>
          <p:cNvSpPr txBox="1"/>
          <p:nvPr/>
        </p:nvSpPr>
        <p:spPr>
          <a:xfrm>
            <a:off x="695886" y="3290520"/>
            <a:ext cx="5047130" cy="21268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title = document.querySelector("#title");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ore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title.onclick = </a:t>
            </a:r>
            <a:r>
              <a:rPr kumimoji="0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function() 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 title.innerText = 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프로필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}</a:t>
            </a:r>
            <a:endParaRPr kumimoji="0" lang="en" altLang="ko-Kore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A4E37-19DA-C3C7-7541-22977A4DE44F}"/>
              </a:ext>
            </a:extLst>
          </p:cNvPr>
          <p:cNvSpPr txBox="1"/>
          <p:nvPr/>
        </p:nvSpPr>
        <p:spPr>
          <a:xfrm>
            <a:off x="572060" y="1965157"/>
            <a:ext cx="637836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이벤트가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발생했을 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 요소에 직접 함수를 연결해서 사용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3C116-9CEF-35A0-D375-9703AC494ED9}"/>
              </a:ext>
            </a:extLst>
          </p:cNvPr>
          <p:cNvSpPr txBox="1"/>
          <p:nvPr/>
        </p:nvSpPr>
        <p:spPr>
          <a:xfrm>
            <a:off x="7672388" y="2089230"/>
            <a:ext cx="2624138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 dirty="0"/>
              <a:t>변수</a:t>
            </a:r>
            <a:r>
              <a:rPr lang="en-US" altLang="ko-KR" sz="1600" dirty="0"/>
              <a:t>.onclick = </a:t>
            </a:r>
            <a:r>
              <a:rPr lang="ko-KR" altLang="en-US" sz="1600" dirty="0"/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D195E-F74F-3A0C-2839-A7C7F9B4B973}"/>
              </a:ext>
            </a:extLst>
          </p:cNvPr>
          <p:cNvSpPr txBox="1"/>
          <p:nvPr/>
        </p:nvSpPr>
        <p:spPr>
          <a:xfrm>
            <a:off x="695886" y="2857500"/>
            <a:ext cx="22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05\</a:t>
            </a:r>
            <a:r>
              <a:rPr lang="en-US" altLang="ko-KR" sz="1400" b="1" dirty="0" err="1"/>
              <a:t>js</a:t>
            </a:r>
            <a:r>
              <a:rPr lang="en-US" altLang="ko-KR" sz="1400" b="1" dirty="0"/>
              <a:t>\js-content-2.js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0C710-3432-CB95-55FD-BE4FA03B093B}"/>
              </a:ext>
            </a:extLst>
          </p:cNvPr>
          <p:cNvSpPr txBox="1"/>
          <p:nvPr/>
        </p:nvSpPr>
        <p:spPr>
          <a:xfrm>
            <a:off x="6544234" y="3674130"/>
            <a:ext cx="504713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title = document.querySelector("#title");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title.onclick = () =&gt; title.innerText =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프로필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";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A83A678-C363-1CC7-D8D1-01438520D63B}"/>
              </a:ext>
            </a:extLst>
          </p:cNvPr>
          <p:cNvSpPr/>
          <p:nvPr/>
        </p:nvSpPr>
        <p:spPr>
          <a:xfrm>
            <a:off x="5924550" y="4095750"/>
            <a:ext cx="428625" cy="334467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57ADB-B6B4-805E-4697-B28F74042968}"/>
              </a:ext>
            </a:extLst>
          </p:cNvPr>
          <p:cNvSpPr txBox="1"/>
          <p:nvPr/>
        </p:nvSpPr>
        <p:spPr>
          <a:xfrm>
            <a:off x="6544234" y="3275111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화살표 함수를 사용하면</a:t>
            </a:r>
          </a:p>
        </p:txBody>
      </p:sp>
    </p:spTree>
    <p:extLst>
      <p:ext uri="{BB962C8B-B14F-4D97-AF65-F5344CB8AC3E}">
        <p14:creationId xmlns:p14="http://schemas.microsoft.com/office/powerpoint/2010/main" val="346966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BF558-7126-BDD1-FE90-E14CF586BF98}"/>
              </a:ext>
            </a:extLst>
          </p:cNvPr>
          <p:cNvSpPr txBox="1"/>
          <p:nvPr/>
        </p:nvSpPr>
        <p:spPr>
          <a:xfrm>
            <a:off x="438150" y="400050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클릭해서 텍스트 내용 또는 이미지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275FF-C93B-AAAB-55B4-D1C90F683AEC}"/>
              </a:ext>
            </a:extLst>
          </p:cNvPr>
          <p:cNvSpPr txBox="1"/>
          <p:nvPr/>
        </p:nvSpPr>
        <p:spPr>
          <a:xfrm>
            <a:off x="572060" y="1344427"/>
            <a:ext cx="913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3) </a:t>
            </a:r>
            <a:r>
              <a:rPr kumimoji="1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이미지</a:t>
            </a:r>
            <a:r>
              <a:rPr kumimoji="1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부분 클릭했을 때 변경하기</a:t>
            </a:r>
            <a:endParaRPr kumimoji="1" lang="ko-Kore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01B61-A540-4693-CDC1-2A363CF83408}"/>
              </a:ext>
            </a:extLst>
          </p:cNvPr>
          <p:cNvSpPr txBox="1"/>
          <p:nvPr/>
        </p:nvSpPr>
        <p:spPr>
          <a:xfrm>
            <a:off x="695885" y="3290520"/>
            <a:ext cx="6819339" cy="21268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title = document.querySelector("#title");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pfImage = document.querySelector("#profile img");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title.onclick = () =&gt; title.innerText = 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프로필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";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pfImage.onclick = () =&gt; pfImage.src = "images/pf2.png";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A4E37-19DA-C3C7-7541-22977A4DE44F}"/>
              </a:ext>
            </a:extLst>
          </p:cNvPr>
          <p:cNvSpPr txBox="1"/>
          <p:nvPr/>
        </p:nvSpPr>
        <p:spPr>
          <a:xfrm>
            <a:off x="572060" y="1965157"/>
            <a:ext cx="7571815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/>
              <a:t>이미지를 변경하려면 이미지에 접근한 후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 </a:t>
            </a:r>
            <a:r>
              <a:rPr lang="ko-KR" altLang="en-US" sz="1800" dirty="0"/>
              <a:t>속성 값을 바꿔준다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D195E-F74F-3A0C-2839-A7C7F9B4B973}"/>
              </a:ext>
            </a:extLst>
          </p:cNvPr>
          <p:cNvSpPr txBox="1"/>
          <p:nvPr/>
        </p:nvSpPr>
        <p:spPr>
          <a:xfrm>
            <a:off x="695886" y="2857500"/>
            <a:ext cx="22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05\</a:t>
            </a:r>
            <a:r>
              <a:rPr lang="en-US" altLang="ko-KR" sz="1400" b="1" dirty="0" err="1"/>
              <a:t>js</a:t>
            </a:r>
            <a:r>
              <a:rPr lang="en-US" altLang="ko-KR" sz="1400" b="1" dirty="0"/>
              <a:t>\js-content-2.js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70600-6D2C-CAF3-CB9B-C4A701A3D1D0}"/>
              </a:ext>
            </a:extLst>
          </p:cNvPr>
          <p:cNvSpPr txBox="1"/>
          <p:nvPr/>
        </p:nvSpPr>
        <p:spPr>
          <a:xfrm>
            <a:off x="7729537" y="2039911"/>
            <a:ext cx="368141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 dirty="0"/>
              <a:t>이미지 요소</a:t>
            </a:r>
            <a:r>
              <a:rPr lang="en-US" altLang="ko-KR" sz="1600" dirty="0"/>
              <a:t>.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 = </a:t>
            </a:r>
            <a:r>
              <a:rPr lang="ko-KR" altLang="en-US" sz="1600" dirty="0"/>
              <a:t>이미지 파일 경로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F7E35-9488-4C34-5147-4FEE50B99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4"/>
          <a:stretch/>
        </p:blipFill>
        <p:spPr>
          <a:xfrm>
            <a:off x="8320819" y="3522140"/>
            <a:ext cx="277255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2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E8435-2215-9555-8322-660D3086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/>
              <a:t>자바스크립트로 스타일 수정하기</a:t>
            </a:r>
          </a:p>
        </p:txBody>
      </p:sp>
    </p:spTree>
    <p:extLst>
      <p:ext uri="{BB962C8B-B14F-4D97-AF65-F5344CB8AC3E}">
        <p14:creationId xmlns:p14="http://schemas.microsoft.com/office/powerpoint/2010/main" val="108527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A1FAB-779D-0EFD-DB0A-52480732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CSS</a:t>
            </a:r>
            <a:r>
              <a:rPr lang="ko-KR" altLang="en-US"/>
              <a:t> 속성에 접근하기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26FF1-4EB0-6FA6-296E-4C6AC146093A}"/>
              </a:ext>
            </a:extLst>
          </p:cNvPr>
          <p:cNvSpPr txBox="1"/>
          <p:nvPr/>
        </p:nvSpPr>
        <p:spPr>
          <a:xfrm>
            <a:off x="757517" y="1373366"/>
            <a:ext cx="990600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자바스크립트를 이용하면 스타일 속성의 값을 가져오거나 원하는 값으로 수정할 수 있습니다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br>
              <a:rPr lang="en-US" altLang="ko-KR" sz="1600" dirty="0">
                <a:effectLst/>
                <a:latin typeface="TDc_SSiMyungJo_120_OTF"/>
              </a:rPr>
            </a:br>
            <a:r>
              <a:rPr lang="en-US" altLang="ko-KR" sz="1600" dirty="0">
                <a:effectLst/>
                <a:latin typeface="TDc_SSiMyungJo_120_OTF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TDc_SSiMyungJo_120_OTF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TDc_SSiMyungJo_120_OTF"/>
              </a:rPr>
              <a:t>웹 문서에서 다양한 효과를 만들 수 있습니다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E536B-3B95-9A7E-161C-17095AC41D84}"/>
              </a:ext>
            </a:extLst>
          </p:cNvPr>
          <p:cNvSpPr txBox="1"/>
          <p:nvPr/>
        </p:nvSpPr>
        <p:spPr>
          <a:xfrm>
            <a:off x="882463" y="2547423"/>
            <a:ext cx="294042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style.</a:t>
            </a: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속성명 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6334-1CB4-99FC-BF03-9D9E36DE499D}"/>
              </a:ext>
            </a:extLst>
          </p:cNvPr>
          <p:cNvSpPr txBox="1"/>
          <p:nvPr/>
        </p:nvSpPr>
        <p:spPr>
          <a:xfrm>
            <a:off x="986117" y="3550024"/>
            <a:ext cx="5486401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>
                <a:solidFill>
                  <a:schemeClr val="accent1"/>
                </a:solidFill>
              </a:rPr>
              <a:t>예</a:t>
            </a:r>
            <a:r>
              <a:rPr kumimoji="1" lang="en-US" altLang="ko-Kore-KR" sz="1600">
                <a:solidFill>
                  <a:schemeClr val="accent1"/>
                </a:solidFill>
              </a:rPr>
              <a:t>)</a:t>
            </a:r>
            <a:r>
              <a:rPr kumimoji="1" lang="ko-KR" altLang="en-US" sz="1600">
                <a:solidFill>
                  <a:schemeClr val="accent1"/>
                </a:solidFill>
              </a:rPr>
              <a:t> 글자색 수정하려면 </a:t>
            </a:r>
            <a:r>
              <a:rPr kumimoji="1" lang="en-US" altLang="ko-KR" sz="1600">
                <a:solidFill>
                  <a:schemeClr val="accent1"/>
                </a:solidFill>
              </a:rPr>
              <a:t>style.color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solidFill>
                  <a:schemeClr val="accent1"/>
                </a:solidFill>
              </a:rPr>
              <a:t>       </a:t>
            </a:r>
            <a:r>
              <a:rPr kumimoji="1" lang="ko-KR" altLang="en-US" sz="1600">
                <a:solidFill>
                  <a:schemeClr val="accent1"/>
                </a:solidFill>
              </a:rPr>
              <a:t>배경색 수정하려면 </a:t>
            </a:r>
            <a:r>
              <a:rPr kumimoji="1" lang="en-US" altLang="ko-KR" sz="1600">
                <a:solidFill>
                  <a:schemeClr val="accent1"/>
                </a:solidFill>
              </a:rPr>
              <a:t>style.backgroundColor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F942E-19EB-B3C9-BB9E-8AF7A98B6FBE}"/>
              </a:ext>
            </a:extLst>
          </p:cNvPr>
          <p:cNvSpPr txBox="1"/>
          <p:nvPr/>
        </p:nvSpPr>
        <p:spPr>
          <a:xfrm>
            <a:off x="4248150" y="4739196"/>
            <a:ext cx="7667625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background-color, font-size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처럼</a:t>
            </a:r>
            <a:r>
              <a:rPr kumimoji="1" lang="ko-KR" altLang="en-US" sz="1600"/>
              <a:t> 하이픈을 사용해 두 단어를 연결한 </a:t>
            </a:r>
            <a:r>
              <a:rPr kumimoji="1" lang="en-US" altLang="ko-KR" sz="1600" dirty="0"/>
              <a:t>CSS</a:t>
            </a:r>
            <a:r>
              <a:rPr kumimoji="1" lang="ko-KR" altLang="en-US" sz="1600" dirty="0"/>
              <a:t> 속성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 err="1">
                <a:sym typeface="Wingdings" pitchFamily="2" charset="2"/>
              </a:rPr>
              <a:t>backgroundColor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en-US" altLang="ko-KR" sz="1600" dirty="0" err="1">
                <a:sym typeface="Wingdings" pitchFamily="2" charset="2"/>
              </a:rPr>
              <a:t>fontSize</a:t>
            </a:r>
            <a:r>
              <a:rPr kumimoji="1" lang="ko-KR" altLang="en-US" sz="1600" dirty="0">
                <a:sym typeface="Wingdings" pitchFamily="2" charset="2"/>
              </a:rPr>
              <a:t> 처럼 하이픈 없이 사용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r>
              <a:rPr kumimoji="1" lang="ko-KR" altLang="en-US" sz="1600" dirty="0">
                <a:sym typeface="Wingdings" pitchFamily="2" charset="2"/>
              </a:rPr>
              <a:t> 둘째 단어는 대문자로</a:t>
            </a:r>
            <a:endParaRPr kumimoji="1" lang="ko-Kore-KR" altLang="en-US" sz="1600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523555-41C9-4F8A-75DE-3D1F73502621}"/>
              </a:ext>
            </a:extLst>
          </p:cNvPr>
          <p:cNvCxnSpPr>
            <a:cxnSpLocks/>
          </p:cNvCxnSpPr>
          <p:nvPr/>
        </p:nvCxnSpPr>
        <p:spPr>
          <a:xfrm>
            <a:off x="3039035" y="4340882"/>
            <a:ext cx="20080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8C7A1632-B00B-E30D-E96E-3DE77303C968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3729318" y="4340882"/>
            <a:ext cx="518832" cy="79085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6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9685A-81A4-E28F-6E3B-55C769A8E2A8}"/>
              </a:ext>
            </a:extLst>
          </p:cNvPr>
          <p:cNvSpPr txBox="1"/>
          <p:nvPr/>
        </p:nvSpPr>
        <p:spPr>
          <a:xfrm>
            <a:off x="609600" y="747713"/>
            <a:ext cx="765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TDc_SSiMyungJo_120_OTF"/>
              </a:rPr>
              <a:t>(</a:t>
            </a:r>
            <a:r>
              <a:rPr lang="ko-KR" altLang="en-US" sz="1800" dirty="0">
                <a:effectLst/>
                <a:latin typeface="TDc_SSiMyungJo_120_OTF"/>
              </a:rPr>
              <a:t>예</a:t>
            </a:r>
            <a:r>
              <a:rPr lang="en-US" altLang="ko-KR" sz="1800" dirty="0">
                <a:effectLst/>
                <a:latin typeface="TDc_SSiMyungJo_120_OTF"/>
              </a:rPr>
              <a:t>) </a:t>
            </a:r>
            <a:r>
              <a:rPr lang="ko-KR" altLang="en-US" sz="1800" dirty="0">
                <a:effectLst/>
                <a:latin typeface="TDc_SSiMyungJo_120_OTF"/>
              </a:rPr>
              <a:t>제목 부분을 클릭했을 때 제목의 글자색과 글자 배경색 바꾸기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2774A6-1099-6250-EFF4-D58B7AD7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879" y="932379"/>
            <a:ext cx="3175000" cy="2381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B4ECEB4-BBD9-1832-7F27-334C3FA5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79" y="3419475"/>
            <a:ext cx="3175000" cy="2381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5988D-938C-C830-EF1D-6575BF611E57}"/>
              </a:ext>
            </a:extLst>
          </p:cNvPr>
          <p:cNvSpPr txBox="1"/>
          <p:nvPr/>
        </p:nvSpPr>
        <p:spPr>
          <a:xfrm>
            <a:off x="921121" y="1765332"/>
            <a:ext cx="6005792" cy="21249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  <a:r>
              <a:rPr lang="en-US" altLang="ko-KR" dirty="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  <a:b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title.style.backgroundColor = "yellow";</a:t>
            </a:r>
            <a:r>
              <a:rPr lang="en-US" altLang="ko-KR" dirty="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F7F7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title.style.color = "blue";</a:t>
            </a:r>
            <a:r>
              <a:rPr lang="en-US" altLang="ko-KR" dirty="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A9E1-5535-062E-DC00-7978A5FDE9D9}"/>
              </a:ext>
            </a:extLst>
          </p:cNvPr>
          <p:cNvSpPr txBox="1"/>
          <p:nvPr/>
        </p:nvSpPr>
        <p:spPr>
          <a:xfrm>
            <a:off x="921121" y="1285875"/>
            <a:ext cx="452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05\js-css.html, 05\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\js-css.js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352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6BC2D-6231-B25C-FD46-FB2F6521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 err="1"/>
              <a:t>classList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프로퍼티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B859-FAB1-B4C7-B34A-53D446AD34E7}"/>
              </a:ext>
            </a:extLst>
          </p:cNvPr>
          <p:cNvSpPr txBox="1"/>
          <p:nvPr/>
        </p:nvSpPr>
        <p:spPr>
          <a:xfrm>
            <a:off x="631885" y="1286295"/>
            <a:ext cx="1059740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두</a:t>
            </a:r>
            <a:r>
              <a:rPr kumimoji="1" lang="ko-KR" altLang="en-US" sz="1600"/>
              <a:t> 개 이상의 </a:t>
            </a:r>
            <a:r>
              <a:rPr kumimoji="1" lang="en-US" altLang="ko-KR" sz="1600" dirty="0"/>
              <a:t>class</a:t>
            </a:r>
            <a:r>
              <a:rPr kumimoji="1" lang="ko-KR" altLang="en-US" sz="1600" dirty="0"/>
              <a:t> 스타일이 적용되었을 경우 </a:t>
            </a:r>
            <a:r>
              <a:rPr kumimoji="1" lang="en-US" altLang="ko-KR" sz="1600" dirty="0"/>
              <a:t>class</a:t>
            </a:r>
            <a:r>
              <a:rPr kumimoji="1" lang="ko-KR" altLang="en-US" sz="1600" dirty="0"/>
              <a:t> 스타일 정보를 담아두는 프로퍼티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solidFill>
                  <a:srgbClr val="C00000"/>
                </a:solidFill>
              </a:rPr>
              <a:t>classList</a:t>
            </a:r>
            <a:r>
              <a:rPr kumimoji="1" lang="ko-KR" altLang="en-US" sz="1600" dirty="0"/>
              <a:t>를 사용해서 적용 중인 </a:t>
            </a:r>
            <a:r>
              <a:rPr kumimoji="1" lang="en-US" altLang="ko-KR" sz="1600" dirty="0"/>
              <a:t>class</a:t>
            </a:r>
            <a:r>
              <a:rPr kumimoji="1" lang="ko-KR" altLang="en-US" sz="1600" dirty="0"/>
              <a:t> 스타일을 제거할 수도 있고 새로운 </a:t>
            </a:r>
            <a:r>
              <a:rPr kumimoji="1" lang="en-US" altLang="ko-KR" sz="1600" dirty="0"/>
              <a:t>class</a:t>
            </a:r>
            <a:r>
              <a:rPr kumimoji="1" lang="ko-KR" altLang="en-US" sz="1600" dirty="0"/>
              <a:t> 스타일을 추가할 수도 있다</a:t>
            </a:r>
            <a:endParaRPr kumimoji="1" lang="en-US" altLang="ko-KR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EF1A5D-374A-26C9-B295-22CEF68872FD}"/>
              </a:ext>
            </a:extLst>
          </p:cNvPr>
          <p:cNvGrpSpPr/>
          <p:nvPr/>
        </p:nvGrpSpPr>
        <p:grpSpPr>
          <a:xfrm>
            <a:off x="631885" y="2873787"/>
            <a:ext cx="4683065" cy="1940275"/>
            <a:chOff x="1028140" y="3676090"/>
            <a:chExt cx="4683065" cy="19402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F06141-1313-809A-17ED-742BA6A1F20F}"/>
                </a:ext>
              </a:extLst>
            </p:cNvPr>
            <p:cNvSpPr txBox="1"/>
            <p:nvPr/>
          </p:nvSpPr>
          <p:spPr>
            <a:xfrm>
              <a:off x="1028140" y="3676090"/>
              <a:ext cx="4683065" cy="19402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&lt;div id="desc"&gt;</a:t>
              </a:r>
              <a:b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lang="ko-KR" altLang="en-US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&lt;p class="user clicked"&gt;</a:t>
              </a:r>
              <a:r>
                <a:rPr lang="ko-KR" altLang="en-US" sz="1400" dirty="0">
                  <a:effectLst/>
                  <a:latin typeface="TDc_SSiGothic_120_OTF"/>
                </a:rPr>
                <a:t>이름 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400" dirty="0">
                  <a:effectLst/>
                  <a:latin typeface="TDc_SSiGothic_120_OTF"/>
                </a:rPr>
                <a:t>도레미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p&gt;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&lt;p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class="user"&gt;</a:t>
              </a:r>
              <a:r>
                <a:rPr lang="ko-KR" altLang="en-US" sz="1400" dirty="0">
                  <a:effectLst/>
                  <a:latin typeface="TDc_SSiGothic_120_OTF"/>
                </a:rPr>
                <a:t>주소 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somewhere&lt;/p&gt;</a:t>
              </a:r>
              <a:b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lang="ko-KR" altLang="en-US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&lt;p class="user"&gt;</a:t>
              </a:r>
              <a:r>
                <a:rPr lang="ko-KR" altLang="en-US" sz="1400" dirty="0">
                  <a:effectLst/>
                  <a:latin typeface="TDc_SSiGothic_120_OTF"/>
                </a:rPr>
                <a:t>연락처 </a:t>
              </a:r>
              <a:r>
                <a:rPr lang="en-US" altLang="ko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: 1234-5678&lt;/</a:t>
              </a: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p&gt; </a:t>
              </a:r>
              <a:endParaRPr lang="en" altLang="ko-Kore-KR" sz="1600" dirty="0"/>
            </a:p>
            <a:p>
              <a:pPr>
                <a:lnSpc>
                  <a:spcPct val="150000"/>
                </a:lnSpc>
              </a:pPr>
              <a:r>
                <a:rPr lang="en" altLang="ko-Kore-KR" sz="160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&lt;/div&gt; </a:t>
              </a:r>
              <a:endParaRPr lang="en" altLang="ko-Kore-KR" sz="1600" dirty="0"/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4FCC65A8-02D3-2F27-01DA-05A98D85D0FC}"/>
                </a:ext>
              </a:extLst>
            </p:cNvPr>
            <p:cNvSpPr/>
            <p:nvPr/>
          </p:nvSpPr>
          <p:spPr>
            <a:xfrm>
              <a:off x="1594597" y="4185538"/>
              <a:ext cx="2011583" cy="23626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7D14DC-7F3E-450D-842B-330CA5660775}"/>
              </a:ext>
            </a:extLst>
          </p:cNvPr>
          <p:cNvSpPr txBox="1"/>
          <p:nvPr/>
        </p:nvSpPr>
        <p:spPr>
          <a:xfrm>
            <a:off x="485775" y="240415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05\classlist-0.html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D0975-7DF3-F8A1-7CC6-E2B56F54152C}"/>
              </a:ext>
            </a:extLst>
          </p:cNvPr>
          <p:cNvSpPr txBox="1"/>
          <p:nvPr/>
        </p:nvSpPr>
        <p:spPr>
          <a:xfrm>
            <a:off x="5767107" y="3175199"/>
            <a:ext cx="547743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document.querySelector("#desc p").classList </a:t>
            </a:r>
            <a:endParaRPr lang="en" altLang="ko-Kore-KR" sz="160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7306193-9A9A-87B8-5E73-A6272448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07" y="3779145"/>
            <a:ext cx="5920068" cy="10092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4C544-4534-D11A-7020-551498E53CDD}"/>
              </a:ext>
            </a:extLst>
          </p:cNvPr>
          <p:cNvSpPr txBox="1"/>
          <p:nvPr/>
        </p:nvSpPr>
        <p:spPr>
          <a:xfrm>
            <a:off x="5770204" y="2719535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콘솔</a:t>
            </a:r>
            <a:r>
              <a:rPr lang="en-US" altLang="ko-KR" sz="1600" dirty="0"/>
              <a:t> </a:t>
            </a:r>
            <a:r>
              <a:rPr lang="ko-KR" altLang="en-US" sz="1600" dirty="0"/>
              <a:t>창에서 확인하기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0AD69F7-9F63-A5CA-EA8C-4D9071E8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07" y="4917068"/>
            <a:ext cx="3632171" cy="17082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404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CA8CB-FAA4-FFC5-7672-B38DFA61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과 </a:t>
            </a:r>
            <a:r>
              <a:rPr lang="en-US" altLang="ko-KR" dirty="0"/>
              <a:t>DOM </a:t>
            </a:r>
            <a:r>
              <a:rPr lang="ko-KR" altLang="en-US" dirty="0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2147388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6BC2D-6231-B25C-FD46-FB2F6521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클래스 스타일 추가하기 및 삭제하기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8BABC-6A34-F679-25B2-A8B4E1833BEE}"/>
              </a:ext>
            </a:extLst>
          </p:cNvPr>
          <p:cNvSpPr txBox="1"/>
          <p:nvPr/>
        </p:nvSpPr>
        <p:spPr>
          <a:xfrm>
            <a:off x="733425" y="1533849"/>
            <a:ext cx="997323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새로운 클래스 스타일을 추가하거나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이 경우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클래스 스타일이 만들어져 있어야 함</a:t>
            </a:r>
            <a:r>
              <a:rPr kumimoji="1"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기존에 적용 중인 클래스 스타일을 제거할 수 있습니다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4073A-FFAF-3E9A-D851-1C7A3FCD3B39}"/>
              </a:ext>
            </a:extLst>
          </p:cNvPr>
          <p:cNvSpPr txBox="1"/>
          <p:nvPr/>
        </p:nvSpPr>
        <p:spPr>
          <a:xfrm>
            <a:off x="953419" y="2687898"/>
            <a:ext cx="4199965" cy="88069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classList.add(</a:t>
            </a: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클래스명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classList.remove(</a:t>
            </a: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클래스명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16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6BC2D-6231-B25C-FD46-FB2F6521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add() – </a:t>
            </a:r>
            <a:r>
              <a:rPr kumimoji="1" lang="ko-KR" altLang="en-US"/>
              <a:t>클래스 스타일 추가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E6E1-84B6-FCB9-58D3-33A5F144B879}"/>
              </a:ext>
            </a:extLst>
          </p:cNvPr>
          <p:cNvSpPr txBox="1"/>
          <p:nvPr/>
        </p:nvSpPr>
        <p:spPr>
          <a:xfrm>
            <a:off x="860052" y="1881698"/>
            <a:ext cx="3715871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h1 {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font-size:2rem; 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margin-bottom:20px 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.clicked {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background-color:yellow;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1154A-AD20-3C7F-D381-EDBF3FCC407A}"/>
              </a:ext>
            </a:extLst>
          </p:cNvPr>
          <p:cNvSpPr txBox="1"/>
          <p:nvPr/>
        </p:nvSpPr>
        <p:spPr>
          <a:xfrm>
            <a:off x="5367617" y="1881698"/>
            <a:ext cx="5647765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</a:p>
          <a:p>
            <a:pPr>
              <a:lnSpc>
                <a:spcPct val="150000"/>
              </a:lnSpc>
            </a:pPr>
            <a:b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title.classList.add("clicked");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" altLang="ko-Kore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C793F-A085-C229-D335-A27D5F9E3B26}"/>
              </a:ext>
            </a:extLst>
          </p:cNvPr>
          <p:cNvSpPr txBox="1"/>
          <p:nvPr/>
        </p:nvSpPr>
        <p:spPr>
          <a:xfrm>
            <a:off x="5367617" y="413206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solidFill>
                  <a:srgbClr val="C00000"/>
                </a:solidFill>
              </a:rPr>
              <a:t>제목을 클릭했을 때 </a:t>
            </a:r>
            <a:r>
              <a:rPr kumimoji="1" lang="en-US" altLang="ko-KR" sz="1600" dirty="0">
                <a:solidFill>
                  <a:srgbClr val="C00000"/>
                </a:solidFill>
              </a:rPr>
              <a:t>.clicked</a:t>
            </a:r>
            <a:r>
              <a:rPr kumimoji="1" lang="ko-KR" altLang="en-US" sz="1600" dirty="0">
                <a:solidFill>
                  <a:srgbClr val="C00000"/>
                </a:solidFill>
              </a:rPr>
              <a:t> 스타일이 추가됨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A35274-7A3B-F5B1-9B85-FEFD68BCC866}"/>
              </a:ext>
            </a:extLst>
          </p:cNvPr>
          <p:cNvCxnSpPr/>
          <p:nvPr/>
        </p:nvCxnSpPr>
        <p:spPr>
          <a:xfrm flipV="1">
            <a:off x="7258050" y="352425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82A8F2-5F7D-4335-AAD6-F66037262976}"/>
              </a:ext>
            </a:extLst>
          </p:cNvPr>
          <p:cNvSpPr txBox="1"/>
          <p:nvPr/>
        </p:nvSpPr>
        <p:spPr>
          <a:xfrm>
            <a:off x="921121" y="1285875"/>
            <a:ext cx="452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05\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\style.css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03AC8-97AF-BB36-E707-098291D19D58}"/>
              </a:ext>
            </a:extLst>
          </p:cNvPr>
          <p:cNvSpPr txBox="1"/>
          <p:nvPr/>
        </p:nvSpPr>
        <p:spPr>
          <a:xfrm>
            <a:off x="5448300" y="1285875"/>
            <a:ext cx="452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05\classlist-1.html, 05\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\classlist-1.js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27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6BC2D-6231-B25C-FD46-FB2F6521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contains() – </a:t>
            </a:r>
            <a:r>
              <a:rPr kumimoji="1" lang="ko-KR" altLang="en-US" dirty="0"/>
              <a:t>특정 클래스 스타일 있는지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C75D6-2AE8-76E8-D884-1F8C9049B2AE}"/>
              </a:ext>
            </a:extLst>
          </p:cNvPr>
          <p:cNvSpPr txBox="1"/>
          <p:nvPr/>
        </p:nvSpPr>
        <p:spPr>
          <a:xfrm>
            <a:off x="861172" y="1547813"/>
            <a:ext cx="10228729" cy="15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앞의</a:t>
            </a:r>
            <a:r>
              <a:rPr kumimoji="1" lang="ko-KR" altLang="en-US" sz="1600"/>
              <a:t> 예제에서 제목을 클릭하면 배경색과 글자색이 바뀌는데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원래 상태로 되돌아가지는 않는다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추가했던 클래스 스타일을 제거하면 원래대로 돌아간다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그러기 위해서는 특정 클래스 스타일이 있는지 체크할 수 있어야 한다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 err="1">
                <a:sym typeface="Wingdings" pitchFamily="2" charset="2"/>
              </a:rPr>
              <a:t>classList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contains()</a:t>
            </a:r>
            <a:r>
              <a:rPr kumimoji="1" lang="ko-KR" altLang="en-US" sz="1600" dirty="0">
                <a:sym typeface="Wingdings" pitchFamily="2" charset="2"/>
              </a:rPr>
              <a:t> 함수 사용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22619-0756-AA40-2FC6-B4A96F3A7C3F}"/>
              </a:ext>
            </a:extLst>
          </p:cNvPr>
          <p:cNvSpPr txBox="1"/>
          <p:nvPr/>
        </p:nvSpPr>
        <p:spPr>
          <a:xfrm>
            <a:off x="1004047" y="3385545"/>
            <a:ext cx="43120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i="1" dirty="0">
                <a:effectLst/>
                <a:latin typeface="TDc_SSiGothic_120_OTF"/>
              </a:rPr>
              <a:t>요소</a:t>
            </a:r>
            <a:r>
              <a:rPr lang="en-US" altLang="ko-KR" i="1" dirty="0">
                <a:effectLst/>
                <a:latin typeface="TimesNewRomanPS"/>
              </a:rPr>
              <a:t>.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classList.contains(</a:t>
            </a:r>
            <a:r>
              <a:rPr lang="ko-KR" altLang="en-US" i="1" dirty="0">
                <a:effectLst/>
                <a:latin typeface="TDc_SSiGothic_120_OTF"/>
              </a:rPr>
              <a:t>클래스명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2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30459-CED8-9B17-3590-D635F5B59968}"/>
              </a:ext>
            </a:extLst>
          </p:cNvPr>
          <p:cNvSpPr txBox="1"/>
          <p:nvPr/>
        </p:nvSpPr>
        <p:spPr>
          <a:xfrm>
            <a:off x="838200" y="1362819"/>
            <a:ext cx="829235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1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contains() </a:t>
            </a:r>
            <a:r>
              <a:rPr kumimoji="1" lang="ko-KR" altLang="en-US" sz="1600" dirty="0"/>
              <a:t>함수를 사용해서 </a:t>
            </a:r>
            <a:r>
              <a:rPr kumimoji="1" lang="en-US" altLang="ko-KR" sz="1600" dirty="0"/>
              <a:t>.clicked</a:t>
            </a:r>
            <a:r>
              <a:rPr kumimoji="1" lang="ko-KR" altLang="en-US" sz="1600" dirty="0"/>
              <a:t> 스타일이 있는지 살펴보고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.clicked</a:t>
            </a:r>
            <a:r>
              <a:rPr kumimoji="1" lang="ko-KR" altLang="en-US" sz="1600" dirty="0"/>
              <a:t> 스타일이 있다면 </a:t>
            </a:r>
            <a:r>
              <a:rPr kumimoji="1" lang="en-US" altLang="ko-KR" sz="1600" dirty="0"/>
              <a:t>remove()</a:t>
            </a:r>
            <a:r>
              <a:rPr kumimoji="1" lang="ko-KR" altLang="en-US" sz="1600" dirty="0"/>
              <a:t>를 사용해서 제거한다</a:t>
            </a:r>
            <a:endParaRPr kumimoji="1" lang="ko-Kore-KR" altLang="en-US" sz="1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8B13E58-2A1E-6346-05F2-FAC3533BF01D}"/>
              </a:ext>
            </a:extLst>
          </p:cNvPr>
          <p:cNvSpPr txBox="1">
            <a:spLocks/>
          </p:cNvSpPr>
          <p:nvPr/>
        </p:nvSpPr>
        <p:spPr>
          <a:xfrm>
            <a:off x="655056" y="322839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contains() – </a:t>
            </a:r>
            <a:r>
              <a:rPr kumimoji="1" lang="ko-KR" altLang="en-US" dirty="0"/>
              <a:t>특정 클래스 스타일 있는지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22586-4829-6217-6B50-34FBA522AEA9}"/>
              </a:ext>
            </a:extLst>
          </p:cNvPr>
          <p:cNvSpPr txBox="1"/>
          <p:nvPr/>
        </p:nvSpPr>
        <p:spPr>
          <a:xfrm>
            <a:off x="1228166" y="2414243"/>
            <a:ext cx="5220259" cy="34661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</a:p>
          <a:p>
            <a:pPr>
              <a:lnSpc>
                <a:spcPct val="150000"/>
              </a:lnSpc>
            </a:pPr>
            <a:b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if(!title.classList.contains("clicked")){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title.classList.add("clicked");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title.classList.remove("clicked");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59175-2441-6039-D771-B47050F62E87}"/>
              </a:ext>
            </a:extLst>
          </p:cNvPr>
          <p:cNvSpPr txBox="1"/>
          <p:nvPr/>
        </p:nvSpPr>
        <p:spPr>
          <a:xfrm>
            <a:off x="6448425" y="3905003"/>
            <a:ext cx="385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1"/>
                </a:solidFill>
              </a:rPr>
              <a:t>.clicked</a:t>
            </a:r>
            <a:r>
              <a:rPr kumimoji="1" lang="ko-KR" altLang="en-US" sz="1600" dirty="0">
                <a:solidFill>
                  <a:schemeClr val="accent1"/>
                </a:solidFill>
              </a:rPr>
              <a:t>가 없으면 추가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E32BA-B395-B638-EDE2-774EE79A7899}"/>
              </a:ext>
            </a:extLst>
          </p:cNvPr>
          <p:cNvSpPr txBox="1"/>
          <p:nvPr/>
        </p:nvSpPr>
        <p:spPr>
          <a:xfrm>
            <a:off x="6448425" y="4711826"/>
            <a:ext cx="385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accent1"/>
                </a:solidFill>
              </a:rPr>
              <a:t>.clicked</a:t>
            </a:r>
            <a:r>
              <a:rPr kumimoji="1" lang="ko-KR" altLang="en-US" sz="1600">
                <a:solidFill>
                  <a:schemeClr val="accent1"/>
                </a:solidFill>
              </a:rPr>
              <a:t>가 있으면 삭제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5D1AE9-B67B-BA38-A6D1-DF923B01DA17}"/>
              </a:ext>
            </a:extLst>
          </p:cNvPr>
          <p:cNvCxnSpPr>
            <a:stCxn id="12" idx="1"/>
          </p:cNvCxnSpPr>
          <p:nvPr/>
        </p:nvCxnSpPr>
        <p:spPr>
          <a:xfrm flipH="1">
            <a:off x="5336800" y="4074280"/>
            <a:ext cx="111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6601C3-487A-B491-1581-CF39E46100D7}"/>
              </a:ext>
            </a:extLst>
          </p:cNvPr>
          <p:cNvCxnSpPr/>
          <p:nvPr/>
        </p:nvCxnSpPr>
        <p:spPr>
          <a:xfrm flipH="1">
            <a:off x="5336800" y="4871552"/>
            <a:ext cx="111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39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6BC2D-6231-B25C-FD46-FB2F6521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toggle() – </a:t>
            </a:r>
            <a:r>
              <a:rPr kumimoji="1" lang="ko-KR" altLang="en-US" dirty="0"/>
              <a:t>특정 스타일 </a:t>
            </a:r>
            <a:r>
              <a:rPr kumimoji="1" lang="ko-KR" altLang="en-US" dirty="0" err="1"/>
              <a:t>토글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9A195-D7F0-1E24-4E84-30ADDD18C31A}"/>
              </a:ext>
            </a:extLst>
          </p:cNvPr>
          <p:cNvSpPr txBox="1"/>
          <p:nvPr/>
        </p:nvSpPr>
        <p:spPr>
          <a:xfrm>
            <a:off x="744070" y="1832847"/>
            <a:ext cx="10094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effectLst/>
                <a:latin typeface="TDc_SSiMyungJo_120_OTF"/>
              </a:rPr>
              <a:t>특정 클래스를 추가하거나 삭제하기를 반복할 경우에는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</a:t>
            </a:r>
            <a:r>
              <a:rPr lang="ko-KR" altLang="en-US" sz="1600">
                <a:effectLst/>
                <a:latin typeface="TDc_SSiMyungJo_120_OTF"/>
              </a:rPr>
              <a:t>의 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toggle() </a:t>
            </a:r>
            <a:r>
              <a:rPr lang="ko-KR" altLang="en-US" sz="1600">
                <a:effectLst/>
                <a:latin typeface="TDc_SSiMyungJo_120_OTF"/>
              </a:rPr>
              <a:t>함수가 더 편리하다</a:t>
            </a:r>
            <a:r>
              <a:rPr lang="en-US" altLang="ko-KR" sz="1600">
                <a:effectLst/>
                <a:latin typeface="TDc_SSiMyungJo_120_OTF"/>
              </a:rPr>
              <a:t>.</a:t>
            </a:r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7AEA0-3C7E-3212-DBE1-427896F1731A}"/>
              </a:ext>
            </a:extLst>
          </p:cNvPr>
          <p:cNvSpPr txBox="1"/>
          <p:nvPr/>
        </p:nvSpPr>
        <p:spPr>
          <a:xfrm>
            <a:off x="838200" y="2471760"/>
            <a:ext cx="40834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classList.toggle(</a:t>
            </a:r>
            <a:r>
              <a:rPr lang="ko-KR" altLang="en-US" i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클래스명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BAE0F-D3FD-23CD-3AAE-FA2881E35D12}"/>
              </a:ext>
            </a:extLst>
          </p:cNvPr>
          <p:cNvSpPr txBox="1"/>
          <p:nvPr/>
        </p:nvSpPr>
        <p:spPr>
          <a:xfrm>
            <a:off x="6791325" y="4018645"/>
            <a:ext cx="5142379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</a:p>
          <a:p>
            <a:pPr>
              <a:lnSpc>
                <a:spcPct val="150000"/>
              </a:lnSpc>
            </a:pPr>
            <a:b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title.classList.toggle("clicked");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3C22E-EE99-6F2E-D50A-5E33F561B68B}"/>
              </a:ext>
            </a:extLst>
          </p:cNvPr>
          <p:cNvSpPr txBox="1"/>
          <p:nvPr/>
        </p:nvSpPr>
        <p:spPr>
          <a:xfrm>
            <a:off x="570940" y="3236155"/>
            <a:ext cx="5220259" cy="34661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title = document.querySelector("#title");</a:t>
            </a:r>
          </a:p>
          <a:p>
            <a:pPr>
              <a:lnSpc>
                <a:spcPct val="150000"/>
              </a:lnSpc>
            </a:pPr>
            <a:b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title.onclick = () =&gt;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if(!title.classList.contains("clicked")){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title.classList.add("clicked");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title.classList.remove("clicked");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0C7EF73-BA54-F0A0-719C-A210BA10760A}"/>
              </a:ext>
            </a:extLst>
          </p:cNvPr>
          <p:cNvSpPr/>
          <p:nvPr/>
        </p:nvSpPr>
        <p:spPr>
          <a:xfrm>
            <a:off x="6096000" y="4781550"/>
            <a:ext cx="419100" cy="495300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89489-15CF-5E4E-6777-9F64BA72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에서 폼 다루기</a:t>
            </a:r>
          </a:p>
        </p:txBody>
      </p:sp>
    </p:spTree>
    <p:extLst>
      <p:ext uri="{BB962C8B-B14F-4D97-AF65-F5344CB8AC3E}">
        <p14:creationId xmlns:p14="http://schemas.microsoft.com/office/powerpoint/2010/main" val="398491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35B9D0-DCF6-9E3D-098B-836F4501D336}"/>
              </a:ext>
            </a:extLst>
          </p:cNvPr>
          <p:cNvSpPr txBox="1"/>
          <p:nvPr/>
        </p:nvSpPr>
        <p:spPr>
          <a:xfrm>
            <a:off x="744071" y="1506022"/>
            <a:ext cx="739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19\</a:t>
            </a:r>
            <a:r>
              <a:rPr kumimoji="1" lang="en-US" altLang="ko-KR" dirty="0"/>
              <a:t>order.html</a:t>
            </a:r>
            <a:r>
              <a:rPr kumimoji="1" lang="ko-KR" altLang="en-US" dirty="0"/>
              <a:t>을 웹 브라우저에서 열고 콘솔 창에서 연습합니다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A62833-74C1-423E-4684-D498B0C7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3"/>
          <a:stretch/>
        </p:blipFill>
        <p:spPr>
          <a:xfrm>
            <a:off x="542365" y="2060020"/>
            <a:ext cx="5328372" cy="47154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6DBBD0-6D40-8FEB-7682-B763F76393B6}"/>
              </a:ext>
            </a:extLst>
          </p:cNvPr>
          <p:cNvSpPr txBox="1"/>
          <p:nvPr/>
        </p:nvSpPr>
        <p:spPr>
          <a:xfrm>
            <a:off x="5573513" y="2122275"/>
            <a:ext cx="6234174" cy="4117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 정보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legend&gt;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&lt;ul&gt;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&lt;li&gt;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&lt;label class="field" for="order-name"&gt;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label&gt;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id="order-name"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name="order-name"&gt;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&lt;/ul&gt;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D400C2A-A224-A800-47A8-8FD84C669ED6}"/>
              </a:ext>
            </a:extLst>
          </p:cNvPr>
          <p:cNvSpPr/>
          <p:nvPr/>
        </p:nvSpPr>
        <p:spPr>
          <a:xfrm>
            <a:off x="2160494" y="4235071"/>
            <a:ext cx="2563906" cy="4624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36600AD-2B5C-BDF6-6454-A3E123187CE3}"/>
              </a:ext>
            </a:extLst>
          </p:cNvPr>
          <p:cNvSpPr/>
          <p:nvPr/>
        </p:nvSpPr>
        <p:spPr>
          <a:xfrm>
            <a:off x="9979861" y="4036289"/>
            <a:ext cx="1669774" cy="32281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A846D-0C33-BF44-AE36-3270A535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/>
              <a:t>폼 요소에 접근하기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872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54B983-943D-E39B-9B2E-42B5C573F90D}"/>
              </a:ext>
            </a:extLst>
          </p:cNvPr>
          <p:cNvSpPr txBox="1"/>
          <p:nvPr/>
        </p:nvSpPr>
        <p:spPr>
          <a:xfrm>
            <a:off x="646019" y="1466850"/>
            <a:ext cx="489472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document.querySelector(“#order-name”)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24C561-E6FF-AB3C-598A-11569D56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1" r="10322" b="36734"/>
          <a:stretch/>
        </p:blipFill>
        <p:spPr bwMode="auto">
          <a:xfrm>
            <a:off x="646019" y="2209565"/>
            <a:ext cx="5037603" cy="2617407"/>
          </a:xfrm>
          <a:prstGeom prst="rect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25DDD1-F5FA-B9BC-F996-3B869D39026C}"/>
              </a:ext>
            </a:extLst>
          </p:cNvPr>
          <p:cNvSpPr txBox="1"/>
          <p:nvPr/>
        </p:nvSpPr>
        <p:spPr>
          <a:xfrm>
            <a:off x="514350" y="714375"/>
            <a:ext cx="4894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id</a:t>
            </a:r>
            <a:r>
              <a:rPr lang="ko-KR" altLang="en-US" sz="2000" b="1" dirty="0"/>
              <a:t>를 사용해 접근하기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0B5A-36DD-BC7E-B6E8-C0F4BA7B9A53}"/>
              </a:ext>
            </a:extLst>
          </p:cNvPr>
          <p:cNvSpPr txBox="1"/>
          <p:nvPr/>
        </p:nvSpPr>
        <p:spPr>
          <a:xfrm>
            <a:off x="6456269" y="1440516"/>
            <a:ext cx="221148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i="1" dirty="0">
                <a:latin typeface="D2Coding" panose="020B0609020101020101" pitchFamily="49" charset="-127"/>
                <a:ea typeface="D2Coding" panose="020B0609020101020101" pitchFamily="49" charset="-127"/>
              </a:rPr>
              <a:t>요소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.value</a:t>
            </a:r>
            <a:endParaRPr kumimoji="1" lang="ko-Kore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C048C-741E-D578-28EF-E2CF474E7C4A}"/>
              </a:ext>
            </a:extLst>
          </p:cNvPr>
          <p:cNvSpPr txBox="1"/>
          <p:nvPr/>
        </p:nvSpPr>
        <p:spPr>
          <a:xfrm>
            <a:off x="6384551" y="714375"/>
            <a:ext cx="5611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텍스트 필드에 입력한 내용 가져오기</a:t>
            </a:r>
            <a:endParaRPr kumimoji="1" lang="ko-Kore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30FC0-C8F0-B046-7601-EF3BA50A9272}"/>
              </a:ext>
            </a:extLst>
          </p:cNvPr>
          <p:cNvSpPr txBox="1"/>
          <p:nvPr/>
        </p:nvSpPr>
        <p:spPr>
          <a:xfrm>
            <a:off x="6384551" y="2199209"/>
            <a:ext cx="529814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document.querySelector(“#order-name”)</a:t>
            </a: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.value</a:t>
            </a: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EC71C6-12C9-5A8C-8EB2-1637D7AD0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66" r="8609" b="32015"/>
          <a:stretch/>
        </p:blipFill>
        <p:spPr bwMode="auto">
          <a:xfrm>
            <a:off x="6384551" y="2894572"/>
            <a:ext cx="5545231" cy="242785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5845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54DA-5BC7-8A1D-875C-742A9A58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60" y="539658"/>
            <a:ext cx="8909649" cy="842573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name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속성</a:t>
            </a:r>
            <a:r>
              <a:rPr kumimoji="1" lang="ko-KR" altLang="en-US" sz="2000"/>
              <a:t> 값을 사용해 접근하기</a:t>
            </a:r>
            <a:endParaRPr kumimoji="1"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A8FEB-8234-4DF2-B644-104607E24AE8}"/>
              </a:ext>
            </a:extLst>
          </p:cNvPr>
          <p:cNvSpPr txBox="1"/>
          <p:nvPr/>
        </p:nvSpPr>
        <p:spPr>
          <a:xfrm>
            <a:off x="511834" y="1224490"/>
            <a:ext cx="1051560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TDc_SSiMyungJo_120_OTF"/>
              </a:rPr>
              <a:t>혹시 다른 사람이 작성해 놓은 폼 소스에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 </a:t>
            </a:r>
            <a:r>
              <a:rPr lang="ko-KR" altLang="en-US" sz="1600" dirty="0">
                <a:effectLst/>
                <a:latin typeface="TDc_SSiMyungJo_120_OTF"/>
              </a:rPr>
              <a:t>속성만 있다면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 </a:t>
            </a:r>
            <a:r>
              <a:rPr lang="ko-KR" altLang="en-US" sz="1600" dirty="0">
                <a:effectLst/>
                <a:latin typeface="TDc_SSiMyungJo_120_OTF"/>
              </a:rPr>
              <a:t>속성으로도 폼 요소에 접근할 수 있다</a:t>
            </a:r>
            <a:r>
              <a:rPr lang="en-US" altLang="ko-KR" sz="1600" dirty="0">
                <a:effectLst/>
                <a:latin typeface="TDc_SSiMyungJo_120_OT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&lt;form&gt; </a:t>
            </a:r>
            <a:r>
              <a:rPr lang="ko-KR" altLang="en-US" sz="1600" dirty="0"/>
              <a:t>태그에도 </a:t>
            </a:r>
            <a:r>
              <a:rPr lang="en" altLang="ko-Kore-KR" sz="1600" dirty="0"/>
              <a:t>name </a:t>
            </a:r>
            <a:r>
              <a:rPr lang="ko-KR" altLang="en-US" sz="1600" dirty="0"/>
              <a:t>속성이 있어야 하고</a:t>
            </a:r>
            <a:r>
              <a:rPr lang="en-US" altLang="ko-KR" sz="1600" dirty="0"/>
              <a:t>, &lt;</a:t>
            </a:r>
            <a:r>
              <a:rPr lang="en" altLang="ko-Kore-KR" sz="1600" dirty="0"/>
              <a:t>form&gt; </a:t>
            </a:r>
            <a:r>
              <a:rPr lang="ko-KR" altLang="en-US" sz="1600" dirty="0"/>
              <a:t>태그 안의 폼 요소에도 </a:t>
            </a:r>
            <a:r>
              <a:rPr lang="en" altLang="ko-Kore-KR" sz="1600" dirty="0"/>
              <a:t>name </a:t>
            </a:r>
            <a:r>
              <a:rPr lang="ko-KR" altLang="en-US" sz="1600" dirty="0"/>
              <a:t>속성이 있어야 한다</a:t>
            </a:r>
            <a:r>
              <a:rPr lang="en-US" altLang="ko-KR" sz="1600" dirty="0"/>
              <a:t>.</a:t>
            </a:r>
            <a:r>
              <a:rPr lang="en-US" altLang="ko-KR" sz="1600" dirty="0">
                <a:effectLst/>
                <a:latin typeface="TDc_SSiMyungJo_120_OTF"/>
              </a:rPr>
              <a:t>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ADFAB-A38D-733D-13BC-1668FD4D29C1}"/>
              </a:ext>
            </a:extLst>
          </p:cNvPr>
          <p:cNvSpPr txBox="1"/>
          <p:nvPr/>
        </p:nvSpPr>
        <p:spPr>
          <a:xfrm>
            <a:off x="511834" y="2228886"/>
            <a:ext cx="7256808" cy="4476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/>
              <a:t>&lt;form name="order"&gt;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r>
              <a:rPr lang="en" altLang="ko-Kore-KR" sz="1600" dirty="0"/>
              <a:t>&lt;fieldset&gt;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r>
              <a:rPr lang="en" altLang="ko-Kore-KR" sz="1600" dirty="0"/>
              <a:t>&lt;legend&gt;</a:t>
            </a:r>
            <a:r>
              <a:rPr lang="ko-KR" altLang="en-US" sz="1600" dirty="0"/>
              <a:t>상품 정보</a:t>
            </a:r>
            <a:r>
              <a:rPr lang="en-US" altLang="ko-KR" sz="1600" dirty="0"/>
              <a:t>&lt;/</a:t>
            </a:r>
            <a:r>
              <a:rPr lang="en" altLang="ko-Kore-KR" sz="1600" dirty="0"/>
              <a:t>legend&gt;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" altLang="ko-Kore-KR" sz="1600" dirty="0"/>
              <a:t>&lt;ul&gt;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" altLang="ko-Kore-KR" sz="1600" dirty="0"/>
              <a:t>&lt;li&gt;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 </a:t>
            </a:r>
            <a:r>
              <a:rPr lang="en" altLang="ko-Kore-KR" sz="1600" dirty="0"/>
              <a:t>&lt;label class="field" for="product"&gt;</a:t>
            </a:r>
            <a:r>
              <a:rPr lang="ko-KR" altLang="en-US" sz="1600" dirty="0"/>
              <a:t>상품 </a:t>
            </a:r>
            <a:r>
              <a:rPr lang="en-US" altLang="ko-KR" sz="1600" dirty="0"/>
              <a:t>: &lt;/</a:t>
            </a:r>
            <a:r>
              <a:rPr lang="en" altLang="ko-Kore-KR" sz="1600" dirty="0"/>
              <a:t>label&gt;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 </a:t>
            </a:r>
            <a:r>
              <a:rPr lang="en" altLang="ko-Kore-KR" sz="1600" dirty="0"/>
              <a:t>&lt;input type="text" class="input-box" id="product" name="product"&gt;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" altLang="ko-Kore-KR" sz="1600" dirty="0"/>
              <a:t>&lt;/li&gt;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ore-KR" sz="1600" dirty="0"/>
              <a:t>……</a:t>
            </a:r>
            <a:endParaRPr lang="en" altLang="ko-Kore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r>
              <a:rPr lang="en" altLang="ko-Kore-KR" sz="1600" dirty="0"/>
              <a:t>&lt;/ul&gt;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&lt;/fieldset&gt;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……</a:t>
            </a:r>
            <a:endParaRPr lang="en" altLang="ko-Kore-KR" sz="1600" dirty="0"/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3AFC57FB-49DA-4CC6-33D5-291AC2F1083E}"/>
              </a:ext>
            </a:extLst>
          </p:cNvPr>
          <p:cNvSpPr/>
          <p:nvPr/>
        </p:nvSpPr>
        <p:spPr>
          <a:xfrm>
            <a:off x="5925945" y="4501558"/>
            <a:ext cx="1592562" cy="36042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6C4ED2CF-0C49-4036-FE7D-F9EDFCC29E32}"/>
              </a:ext>
            </a:extLst>
          </p:cNvPr>
          <p:cNvSpPr/>
          <p:nvPr/>
        </p:nvSpPr>
        <p:spPr>
          <a:xfrm>
            <a:off x="1134309" y="2349995"/>
            <a:ext cx="1456491" cy="35012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DD35E-E572-7C50-F5EC-30EA11D897BF}"/>
              </a:ext>
            </a:extLst>
          </p:cNvPr>
          <p:cNvSpPr txBox="1"/>
          <p:nvPr/>
        </p:nvSpPr>
        <p:spPr>
          <a:xfrm>
            <a:off x="8073443" y="2902890"/>
            <a:ext cx="376387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document.order.product.value</a:t>
            </a: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700D0-C842-0884-7DDD-EF5D172336E6}"/>
              </a:ext>
            </a:extLst>
          </p:cNvPr>
          <p:cNvSpPr txBox="1"/>
          <p:nvPr/>
        </p:nvSpPr>
        <p:spPr>
          <a:xfrm>
            <a:off x="8556639" y="3648325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>
                <a:solidFill>
                  <a:schemeClr val="accent1"/>
                </a:solidFill>
              </a:rPr>
              <a:t>form</a:t>
            </a:r>
            <a:r>
              <a:rPr kumimoji="1" lang="ko-Kore-KR" altLang="en-US" sz="1600">
                <a:solidFill>
                  <a:schemeClr val="accent1"/>
                </a:solidFill>
              </a:rPr>
              <a:t>의</a:t>
            </a:r>
            <a:r>
              <a:rPr kumimoji="1" lang="ko-KR" altLang="en-US" sz="1600">
                <a:solidFill>
                  <a:schemeClr val="accent1"/>
                </a:solidFill>
              </a:rPr>
              <a:t> </a:t>
            </a:r>
            <a:r>
              <a:rPr kumimoji="1" lang="en-US" altLang="ko-KR" sz="1600">
                <a:solidFill>
                  <a:schemeClr val="accent1"/>
                </a:solidFill>
              </a:rPr>
              <a:t>name</a:t>
            </a:r>
            <a:r>
              <a:rPr kumimoji="1" lang="ko-KR" altLang="en-US" sz="1600">
                <a:solidFill>
                  <a:schemeClr val="accent1"/>
                </a:solidFill>
              </a:rPr>
              <a:t>값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CE687-6875-D187-115D-8C9C9E847B52}"/>
              </a:ext>
            </a:extLst>
          </p:cNvPr>
          <p:cNvSpPr txBox="1"/>
          <p:nvPr/>
        </p:nvSpPr>
        <p:spPr>
          <a:xfrm>
            <a:off x="9426266" y="2228886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>
                <a:solidFill>
                  <a:schemeClr val="accent1"/>
                </a:solidFill>
              </a:rPr>
              <a:t>상품 필드</a:t>
            </a:r>
            <a:r>
              <a:rPr kumimoji="1" lang="ko-Kore-KR" altLang="en-US" sz="1600">
                <a:solidFill>
                  <a:schemeClr val="accent1"/>
                </a:solidFill>
              </a:rPr>
              <a:t>의</a:t>
            </a:r>
            <a:r>
              <a:rPr kumimoji="1" lang="ko-KR" altLang="en-US" sz="1600">
                <a:solidFill>
                  <a:schemeClr val="accent1"/>
                </a:solidFill>
              </a:rPr>
              <a:t> </a:t>
            </a:r>
            <a:r>
              <a:rPr kumimoji="1" lang="en-US" altLang="ko-KR" sz="1600">
                <a:solidFill>
                  <a:schemeClr val="accent1"/>
                </a:solidFill>
              </a:rPr>
              <a:t>name</a:t>
            </a:r>
            <a:r>
              <a:rPr kumimoji="1" lang="ko-KR" altLang="en-US" sz="1600">
                <a:solidFill>
                  <a:schemeClr val="accent1"/>
                </a:solidFill>
              </a:rPr>
              <a:t>값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cxnSp>
        <p:nvCxnSpPr>
          <p:cNvPr id="10" name="직선 연결선[R] 6">
            <a:extLst>
              <a:ext uri="{FF2B5EF4-FFF2-40B4-BE49-F238E27FC236}">
                <a16:creationId xmlns:a16="http://schemas.microsoft.com/office/drawing/2014/main" id="{41C98742-EA6F-CE44-6D46-13824C44FB39}"/>
              </a:ext>
            </a:extLst>
          </p:cNvPr>
          <p:cNvCxnSpPr/>
          <p:nvPr/>
        </p:nvCxnSpPr>
        <p:spPr>
          <a:xfrm>
            <a:off x="9095814" y="3197478"/>
            <a:ext cx="6957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8">
            <a:extLst>
              <a:ext uri="{FF2B5EF4-FFF2-40B4-BE49-F238E27FC236}">
                <a16:creationId xmlns:a16="http://schemas.microsoft.com/office/drawing/2014/main" id="{FF658AE2-BF31-14F6-2239-D194EDDDC233}"/>
              </a:ext>
            </a:extLst>
          </p:cNvPr>
          <p:cNvCxnSpPr>
            <a:cxnSpLocks/>
          </p:cNvCxnSpPr>
          <p:nvPr/>
        </p:nvCxnSpPr>
        <p:spPr>
          <a:xfrm>
            <a:off x="9836232" y="2978818"/>
            <a:ext cx="919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269F83-4982-45DD-D42A-1272DB5D48C2}"/>
              </a:ext>
            </a:extLst>
          </p:cNvPr>
          <p:cNvCxnSpPr>
            <a:stCxn id="9" idx="2"/>
          </p:cNvCxnSpPr>
          <p:nvPr/>
        </p:nvCxnSpPr>
        <p:spPr>
          <a:xfrm flipH="1">
            <a:off x="10268632" y="2567440"/>
            <a:ext cx="147649" cy="43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038C230-1F82-303C-A056-9574075A76E4}"/>
              </a:ext>
            </a:extLst>
          </p:cNvPr>
          <p:cNvCxnSpPr/>
          <p:nvPr/>
        </p:nvCxnSpPr>
        <p:spPr>
          <a:xfrm flipV="1">
            <a:off x="9314475" y="3197478"/>
            <a:ext cx="0" cy="42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DD15D58-90DB-5183-6932-08453FFC0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6" r="24635" b="35403"/>
          <a:stretch/>
        </p:blipFill>
        <p:spPr bwMode="auto">
          <a:xfrm>
            <a:off x="8168358" y="4267635"/>
            <a:ext cx="3899818" cy="2437926"/>
          </a:xfrm>
          <a:prstGeom prst="rect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9943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54DA-5BC7-8A1D-875C-742A9A58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폼 배열을 사용해 접근하기</a:t>
            </a:r>
            <a:endParaRPr kumimoji="1"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A8FEB-8234-4DF2-B644-104607E24AE8}"/>
              </a:ext>
            </a:extLst>
          </p:cNvPr>
          <p:cNvSpPr txBox="1"/>
          <p:nvPr/>
        </p:nvSpPr>
        <p:spPr>
          <a:xfrm>
            <a:off x="631885" y="1163156"/>
            <a:ext cx="105156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폼 요소에 </a:t>
            </a:r>
            <a:r>
              <a:rPr lang="en-US" altLang="ko-Kore-KR" sz="1600" dirty="0"/>
              <a:t>id</a:t>
            </a:r>
            <a:r>
              <a:rPr lang="ko-KR" altLang="ko-Kore-KR" sz="1600" dirty="0"/>
              <a:t>나 </a:t>
            </a:r>
            <a:r>
              <a:rPr lang="en-US" altLang="ko-Kore-KR" sz="1600" dirty="0"/>
              <a:t>class </a:t>
            </a:r>
            <a:r>
              <a:rPr lang="ko-KR" altLang="ko-Kore-KR" sz="1600" dirty="0" err="1"/>
              <a:t>속성뿐만</a:t>
            </a:r>
            <a:r>
              <a:rPr lang="ko-KR" altLang="ko-Kore-KR" sz="1600" dirty="0"/>
              <a:t> 아니라</a:t>
            </a:r>
            <a:r>
              <a:rPr lang="en-US" altLang="ko-Kore-KR" sz="1600" dirty="0"/>
              <a:t> name </a:t>
            </a:r>
            <a:r>
              <a:rPr lang="ko-KR" altLang="ko-Kore-KR" sz="1600" dirty="0"/>
              <a:t>속성도 없다면 </a:t>
            </a:r>
            <a:r>
              <a:rPr lang="en-US" altLang="ko-KR" sz="1600" dirty="0"/>
              <a:t>??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DOM</a:t>
            </a:r>
            <a:r>
              <a:rPr lang="ko-KR" altLang="en-US" sz="1600" dirty="0"/>
              <a:t>에서는 웹 문서 안에 있는 모든 요소를 배열 형태로 저장한다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D6331-261F-072D-3C59-283F7B22B6DC}"/>
              </a:ext>
            </a:extLst>
          </p:cNvPr>
          <p:cNvSpPr txBox="1"/>
          <p:nvPr/>
        </p:nvSpPr>
        <p:spPr>
          <a:xfrm>
            <a:off x="812524" y="2798942"/>
            <a:ext cx="396571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document.forms</a:t>
            </a:r>
            <a:endParaRPr kumimoji="1" lang="ko-Kore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71558-A477-D334-AF7D-11017FF784AC}"/>
              </a:ext>
            </a:extLst>
          </p:cNvPr>
          <p:cNvSpPr txBox="1"/>
          <p:nvPr/>
        </p:nvSpPr>
        <p:spPr>
          <a:xfrm>
            <a:off x="812523" y="3992910"/>
            <a:ext cx="396571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document.forms[0].elements</a:t>
            </a:r>
            <a:endParaRPr kumimoji="1" lang="ko-Kore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DCC14-1EFE-355D-4BC8-0453A1107FF4}"/>
              </a:ext>
            </a:extLst>
          </p:cNvPr>
          <p:cNvSpPr txBox="1"/>
          <p:nvPr/>
        </p:nvSpPr>
        <p:spPr>
          <a:xfrm>
            <a:off x="812523" y="3429000"/>
            <a:ext cx="726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폼 안에 있는 요소들은 </a:t>
            </a:r>
            <a:r>
              <a:rPr kumimoji="1" lang="en-US" altLang="ko-KR" sz="1600" dirty="0"/>
              <a:t>elements</a:t>
            </a:r>
            <a:r>
              <a:rPr kumimoji="1" lang="ko-KR" altLang="en-US" sz="1600" dirty="0"/>
              <a:t> 속성에 역시 배열 형태로 저장된다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0F144-6CE7-D93D-3A3C-930B443AE54B}"/>
              </a:ext>
            </a:extLst>
          </p:cNvPr>
          <p:cNvSpPr txBox="1"/>
          <p:nvPr/>
        </p:nvSpPr>
        <p:spPr>
          <a:xfrm>
            <a:off x="708085" y="2265810"/>
            <a:ext cx="8978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문서 안에 있는 </a:t>
            </a:r>
            <a:r>
              <a:rPr lang="en-US" altLang="ko-KR" sz="1600" dirty="0"/>
              <a:t>&lt;form&gt;</a:t>
            </a:r>
            <a:r>
              <a:rPr lang="ko-KR" altLang="en-US" sz="1600" dirty="0"/>
              <a:t> 태그는 모두 </a:t>
            </a:r>
            <a:r>
              <a:rPr lang="en-US" altLang="ko-KR" sz="1600" dirty="0"/>
              <a:t>forms</a:t>
            </a:r>
            <a:r>
              <a:rPr lang="ko-KR" altLang="en-US" sz="1600" dirty="0"/>
              <a:t> 라는 프로퍼티에 저장되어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39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B18BD-3AB9-7C55-F8F0-85779751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이란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8BB467-8F1A-57D3-C0E8-83F003D50E8B}"/>
              </a:ext>
            </a:extLst>
          </p:cNvPr>
          <p:cNvSpPr/>
          <p:nvPr/>
        </p:nvSpPr>
        <p:spPr>
          <a:xfrm>
            <a:off x="707571" y="1213292"/>
            <a:ext cx="8456105" cy="11526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자바스크립트를 이용하여 웹 문서에 접근하고 제어할 수 있도록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객체를 사용해 웹 문서를 체계적으로 정리하는 방법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웹 문서를 구조화한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DOM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트리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(DOM tree)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와 이벤트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등을 정리해 놓은 표준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8AA0F-84F7-0E01-D921-BD379E9561B6}"/>
              </a:ext>
            </a:extLst>
          </p:cNvPr>
          <p:cNvSpPr txBox="1"/>
          <p:nvPr/>
        </p:nvSpPr>
        <p:spPr>
          <a:xfrm>
            <a:off x="631885" y="2791968"/>
            <a:ext cx="10178329" cy="337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웹에서 자바스크립트를 사용하는 이유는 어떤 조건이 주어지거나 사용자의 동작이 있을 때 웹 문서 전체 또는 일부분이 동적으로 반응하게 하는 것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이렇게 하려면 웹 문 서의 모든 요소를 따로 제어할 수 있어야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웹 문서에 텍스트와 이미지가 들어 있다면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웹 브라우저는 마크업 정보를 보면서 텍스트 단락이 몇 개이고 그 내용이 무엇인지 살펴본다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이미지가 몇 개이고 이미지 파일 경로는 어떠한지 대체 텍스트는 무엇인지도 파악해서 이미지별로 정리해서 인식한다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텍스트와 이미지 요소를 브라우저가 제어하려면 두 요소를 따로 구별해서 인식해야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한다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마크업을 보면서 요소 사이의 포함 관계도 알아야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한다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45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DE90A-EB31-B636-6ACB-374AA348EF3F}"/>
              </a:ext>
            </a:extLst>
          </p:cNvPr>
          <p:cNvSpPr txBox="1"/>
          <p:nvPr/>
        </p:nvSpPr>
        <p:spPr>
          <a:xfrm>
            <a:off x="442972" y="935899"/>
            <a:ext cx="4253948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documenet.forms</a:t>
            </a:r>
            <a:endParaRPr kumimoji="1" lang="ko-Kore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15017-B3A4-68AF-AE49-73AB3C6C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2" y="1656348"/>
            <a:ext cx="4529078" cy="1886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FB629-BC86-9654-D1AD-B543E1772C1E}"/>
              </a:ext>
            </a:extLst>
          </p:cNvPr>
          <p:cNvSpPr txBox="1"/>
          <p:nvPr/>
        </p:nvSpPr>
        <p:spPr>
          <a:xfrm>
            <a:off x="6363115" y="935899"/>
            <a:ext cx="4253948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documenet.forms[0].elements</a:t>
            </a:r>
            <a:endParaRPr kumimoji="1" lang="ko-Kore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18F801-A352-B21C-2E8F-A63C8EE8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15" y="1539886"/>
            <a:ext cx="4521063" cy="33090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6704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35B9D0-DCF6-9E3D-098B-836F4501D336}"/>
              </a:ext>
            </a:extLst>
          </p:cNvPr>
          <p:cNvSpPr txBox="1"/>
          <p:nvPr/>
        </p:nvSpPr>
        <p:spPr>
          <a:xfrm>
            <a:off x="293886" y="539605"/>
            <a:ext cx="1052982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폼 배열을 써서 주문자 이름을 입력하는 필드에 접근하려면 </a:t>
            </a:r>
            <a:r>
              <a:rPr kumimoji="1" lang="en-US" altLang="ko-KR" sz="1600" dirty="0"/>
              <a:t>(id,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class, name</a:t>
            </a:r>
            <a:r>
              <a:rPr kumimoji="1" lang="ko-KR" altLang="en-US" sz="1600" dirty="0"/>
              <a:t> 속성 모두 없다고 가정함</a:t>
            </a:r>
            <a:r>
              <a:rPr kumimoji="1" lang="en-US" altLang="ko-KR" sz="1600" dirty="0"/>
              <a:t>)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87762-78DC-AF89-6335-5235ACD57E84}"/>
              </a:ext>
            </a:extLst>
          </p:cNvPr>
          <p:cNvSpPr txBox="1"/>
          <p:nvPr/>
        </p:nvSpPr>
        <p:spPr>
          <a:xfrm>
            <a:off x="293886" y="1393062"/>
            <a:ext cx="6097656" cy="44865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&lt;form name="order"&gt;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id="product" 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type="number" class="input-box" id="prod-num”&gt;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id="order-name"&gt;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id="order-tel"&gt; 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&lt;input type="text" class="input-box" id="order-addr"&gt;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 type="submit" class="order"&gt;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주문하기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&lt;/form&gt; 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BFF4FF8-4374-D18C-515C-492778878794}"/>
              </a:ext>
            </a:extLst>
          </p:cNvPr>
          <p:cNvSpPr/>
          <p:nvPr/>
        </p:nvSpPr>
        <p:spPr>
          <a:xfrm>
            <a:off x="709672" y="3703579"/>
            <a:ext cx="5536096" cy="3379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2C5EB-3F6F-BED0-3D09-31E53D2275AD}"/>
              </a:ext>
            </a:extLst>
          </p:cNvPr>
          <p:cNvSpPr txBox="1"/>
          <p:nvPr/>
        </p:nvSpPr>
        <p:spPr>
          <a:xfrm>
            <a:off x="6655904" y="2668200"/>
            <a:ext cx="40452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document.forms[0].elements[4]</a:t>
            </a:r>
            <a:endParaRPr kumimoji="1" lang="ko-Kore-KR" altLang="en-US" sz="16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732EA8-EFA8-CFF8-5271-E12F4D56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04" y="3428362"/>
            <a:ext cx="5536096" cy="12262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99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EE428-EF29-2678-27EF-FF342229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선택</a:t>
            </a:r>
            <a:r>
              <a:rPr kumimoji="1" lang="ko-KR" altLang="en-US"/>
              <a:t> 목록과 항목에 접근하기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5876-191C-28FE-9903-83C71C698DC7}"/>
              </a:ext>
            </a:extLst>
          </p:cNvPr>
          <p:cNvSpPr txBox="1"/>
          <p:nvPr/>
        </p:nvSpPr>
        <p:spPr>
          <a:xfrm>
            <a:off x="503583" y="2084945"/>
            <a:ext cx="6097656" cy="337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&lt;select name="major" id="major"&gt;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&lt;option&gt;---- 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학과 선택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----&lt;/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value="archi"&gt;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value="mechanic"&gt;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value="indust"&gt;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value="elec"&gt;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value="computer"&gt;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&lt;option value="chemical"&gt;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option&gt;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&lt;/select&gt;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96DE2-9B85-C5F0-5391-DE166D28D554}"/>
              </a:ext>
            </a:extLst>
          </p:cNvPr>
          <p:cNvSpPr txBox="1"/>
          <p:nvPr/>
        </p:nvSpPr>
        <p:spPr>
          <a:xfrm>
            <a:off x="631885" y="1431119"/>
            <a:ext cx="806444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19\</a:t>
            </a:r>
            <a:r>
              <a:rPr kumimoji="1" lang="en-US" altLang="ko-KR" sz="1600" dirty="0"/>
              <a:t>getForm.html</a:t>
            </a:r>
            <a:r>
              <a:rPr kumimoji="1" lang="ko-KR" altLang="en-US" sz="1600" dirty="0"/>
              <a:t>을 웹 브라우저에서 열고 콘솔 창에서 연습합니다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22F16-1959-4186-9BB5-2851B17C4A02}"/>
              </a:ext>
            </a:extLst>
          </p:cNvPr>
          <p:cNvSpPr txBox="1"/>
          <p:nvPr/>
        </p:nvSpPr>
        <p:spPr>
          <a:xfrm>
            <a:off x="6957391" y="2347705"/>
            <a:ext cx="366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선택</a:t>
            </a:r>
            <a:r>
              <a:rPr kumimoji="1" lang="ko-KR" altLang="en-US" sz="1600"/>
              <a:t> 목록에 접근하기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A327D-376B-42F0-DE87-67C957B2D94B}"/>
              </a:ext>
            </a:extLst>
          </p:cNvPr>
          <p:cNvSpPr txBox="1"/>
          <p:nvPr/>
        </p:nvSpPr>
        <p:spPr>
          <a:xfrm>
            <a:off x="6957391" y="2894358"/>
            <a:ext cx="47310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endParaRPr kumimoji="1" lang="ko-Kore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5EF89-6F16-654F-94B7-F3D2CDF3B393}"/>
              </a:ext>
            </a:extLst>
          </p:cNvPr>
          <p:cNvSpPr txBox="1"/>
          <p:nvPr/>
        </p:nvSpPr>
        <p:spPr>
          <a:xfrm>
            <a:off x="6957391" y="3967783"/>
            <a:ext cx="366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/>
              <a:t>선택</a:t>
            </a:r>
            <a:r>
              <a:rPr kumimoji="1" lang="ko-KR" altLang="en-US" sz="1600"/>
              <a:t> 목록에 있는 항목에 접근하기</a:t>
            </a:r>
            <a:endParaRPr kumimoji="1" lang="ko-Kore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EC510-0568-AE01-A866-33F39593D5B3}"/>
              </a:ext>
            </a:extLst>
          </p:cNvPr>
          <p:cNvSpPr txBox="1"/>
          <p:nvPr/>
        </p:nvSpPr>
        <p:spPr>
          <a:xfrm>
            <a:off x="6957391" y="4514436"/>
            <a:ext cx="47310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r>
              <a:rPr kumimoji="1" lang="en-US" altLang="ko-KR" sz="1600"/>
              <a:t>.options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581618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EE428-EF29-2678-27EF-FF342229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선택</a:t>
            </a:r>
            <a:r>
              <a:rPr kumimoji="1" lang="ko-KR" altLang="en-US"/>
              <a:t> 목록과 항목에 접근하기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7E0BC9-A85E-AC7E-1463-9CB182EB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580116"/>
            <a:ext cx="5594021" cy="31326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D811053-A6AF-8EBB-21D0-E0AC89A55148}"/>
              </a:ext>
            </a:extLst>
          </p:cNvPr>
          <p:cNvSpPr/>
          <p:nvPr/>
        </p:nvSpPr>
        <p:spPr>
          <a:xfrm>
            <a:off x="1103941" y="3992217"/>
            <a:ext cx="1928191" cy="19878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753D2-464C-9D4B-AF06-95D22EF49675}"/>
              </a:ext>
            </a:extLst>
          </p:cNvPr>
          <p:cNvSpPr txBox="1"/>
          <p:nvPr/>
        </p:nvSpPr>
        <p:spPr>
          <a:xfrm>
            <a:off x="6678551" y="1503293"/>
            <a:ext cx="46515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 err="1"/>
              <a:t>selectedIndex</a:t>
            </a:r>
            <a:r>
              <a:rPr kumimoji="1" lang="en-US" altLang="ko-Kore-KR" sz="1600" dirty="0"/>
              <a:t> : 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선택 목록에서 선택한 항목의 인덱스 값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836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EE428-EF29-2678-27EF-FF342229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선택</a:t>
            </a:r>
            <a:r>
              <a:rPr kumimoji="1" lang="ko-KR" altLang="en-US"/>
              <a:t> 목록과 항목에 접근하기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96DE2-9B85-C5F0-5391-DE166D28D554}"/>
              </a:ext>
            </a:extLst>
          </p:cNvPr>
          <p:cNvSpPr txBox="1"/>
          <p:nvPr/>
        </p:nvSpPr>
        <p:spPr>
          <a:xfrm>
            <a:off x="343581" y="1690688"/>
            <a:ext cx="483897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목록에서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산업공학과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를 선택한 후 </a:t>
            </a:r>
            <a:br>
              <a:rPr kumimoji="1" lang="en-US" altLang="ko-KR" sz="1600" dirty="0"/>
            </a:br>
            <a:r>
              <a:rPr kumimoji="1" lang="ko-KR" altLang="en-US" sz="1600" dirty="0"/>
              <a:t>콘솔 창에서 </a:t>
            </a:r>
            <a:r>
              <a:rPr kumimoji="1" lang="en-US" altLang="ko-KR" sz="1600" dirty="0" err="1"/>
              <a:t>selectedIndex</a:t>
            </a:r>
            <a:r>
              <a:rPr kumimoji="1" lang="ko-KR" altLang="en-US" sz="1600" dirty="0"/>
              <a:t>를 확인하면</a:t>
            </a:r>
            <a:endParaRPr kumimoji="1" lang="ko-Kore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0B2BB7-7071-0A78-6C6C-79826D51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448" y="1326383"/>
            <a:ext cx="4496463" cy="44652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0FC89-2D10-136F-D0C9-94EB0C0AD240}"/>
              </a:ext>
            </a:extLst>
          </p:cNvPr>
          <p:cNvSpPr txBox="1"/>
          <p:nvPr/>
        </p:nvSpPr>
        <p:spPr>
          <a:xfrm>
            <a:off x="397554" y="2828704"/>
            <a:ext cx="47310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r>
              <a:rPr kumimoji="1" lang="en-US" altLang="ko-KR" sz="1600"/>
              <a:t>.options</a:t>
            </a:r>
            <a:endParaRPr kumimoji="1" lang="ko-Kore-KR" altLang="en-US" sz="160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F13DA48-B1CE-1F60-532A-C00368F1C16C}"/>
              </a:ext>
            </a:extLst>
          </p:cNvPr>
          <p:cNvSpPr/>
          <p:nvPr/>
        </p:nvSpPr>
        <p:spPr>
          <a:xfrm>
            <a:off x="7403618" y="5500818"/>
            <a:ext cx="1451113" cy="18884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A48F07D-6C2A-B5D8-70C7-5C869A1F3D3D}"/>
              </a:ext>
            </a:extLst>
          </p:cNvPr>
          <p:cNvSpPr/>
          <p:nvPr/>
        </p:nvSpPr>
        <p:spPr>
          <a:xfrm>
            <a:off x="8430661" y="2045314"/>
            <a:ext cx="1451113" cy="18884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2407B-9882-F263-E561-722990FC1D69}"/>
              </a:ext>
            </a:extLst>
          </p:cNvPr>
          <p:cNvSpPr txBox="1"/>
          <p:nvPr/>
        </p:nvSpPr>
        <p:spPr>
          <a:xfrm>
            <a:off x="397554" y="3559029"/>
            <a:ext cx="557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선택된 항목의 인덱스 확인은 아래 두 가지 모두 가능</a:t>
            </a:r>
            <a:endParaRPr kumimoji="1"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428D2-FE3A-4AC4-9094-D584ED1C912E}"/>
              </a:ext>
            </a:extLst>
          </p:cNvPr>
          <p:cNvSpPr txBox="1"/>
          <p:nvPr/>
        </p:nvSpPr>
        <p:spPr>
          <a:xfrm>
            <a:off x="357787" y="3990789"/>
            <a:ext cx="573821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r>
              <a:rPr kumimoji="1" lang="en-US" altLang="ko-KR" sz="1600"/>
              <a:t>.options.selectedIndex</a:t>
            </a:r>
            <a:endParaRPr kumimoji="1" lang="ko-Kore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DEEF9-2274-6EED-AA98-0EAF0AB29624}"/>
              </a:ext>
            </a:extLst>
          </p:cNvPr>
          <p:cNvSpPr txBox="1"/>
          <p:nvPr/>
        </p:nvSpPr>
        <p:spPr>
          <a:xfrm>
            <a:off x="357787" y="4531363"/>
            <a:ext cx="56653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ko-Kore-KR" sz="1600"/>
              <a:t>document.querySelector(“#major”)</a:t>
            </a:r>
            <a:r>
              <a:rPr kumimoji="1" lang="en-US" altLang="ko-KR" sz="1600"/>
              <a:t>.selectedIndex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3788403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B8864-8ADD-09A9-C43C-9B105B397774}"/>
              </a:ext>
            </a:extLst>
          </p:cNvPr>
          <p:cNvSpPr txBox="1"/>
          <p:nvPr/>
        </p:nvSpPr>
        <p:spPr>
          <a:xfrm>
            <a:off x="838200" y="1091329"/>
            <a:ext cx="70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19\</a:t>
            </a:r>
            <a:r>
              <a:rPr kumimoji="1" lang="en-US" altLang="ko-KR" sz="1600" dirty="0"/>
              <a:t>getForm.html, 19\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\getForm.js</a:t>
            </a:r>
            <a:r>
              <a:rPr kumimoji="1" lang="ko-KR" altLang="en-US" sz="1600" dirty="0"/>
              <a:t>에서 연습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3E7F5-B30D-430C-A7A3-4113CE07FF42}"/>
              </a:ext>
            </a:extLst>
          </p:cNvPr>
          <p:cNvSpPr txBox="1"/>
          <p:nvPr/>
        </p:nvSpPr>
        <p:spPr>
          <a:xfrm>
            <a:off x="733425" y="1713730"/>
            <a:ext cx="5943600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ore-KR" altLang="en-US" dirty="0"/>
              <a:t>선택</a:t>
            </a:r>
            <a:r>
              <a:rPr kumimoji="1" lang="ko-KR" altLang="en-US"/>
              <a:t> 목록을 가져와 변수에 저장하고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옵션의 </a:t>
            </a:r>
            <a:r>
              <a:rPr kumimoji="1" lang="en-US" altLang="ko-KR" dirty="0" err="1"/>
              <a:t>selectedIndex</a:t>
            </a:r>
            <a:r>
              <a:rPr kumimoji="1" lang="ko-KR" altLang="en-US" dirty="0"/>
              <a:t>를 확인한 후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그 인덱스 값을 가진 옵션 항목의 내용을 가져온다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BC469-547A-CB1A-5DD7-EC4B9357E322}"/>
              </a:ext>
            </a:extLst>
          </p:cNvPr>
          <p:cNvSpPr txBox="1"/>
          <p:nvPr/>
        </p:nvSpPr>
        <p:spPr>
          <a:xfrm>
            <a:off x="733425" y="438150"/>
            <a:ext cx="665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선택한 항목 화면에 표시하기</a:t>
            </a:r>
          </a:p>
        </p:txBody>
      </p:sp>
    </p:spTree>
    <p:extLst>
      <p:ext uri="{BB962C8B-B14F-4D97-AF65-F5344CB8AC3E}">
        <p14:creationId xmlns:p14="http://schemas.microsoft.com/office/powerpoint/2010/main" val="3693763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B8864-8ADD-09A9-C43C-9B105B397774}"/>
              </a:ext>
            </a:extLst>
          </p:cNvPr>
          <p:cNvSpPr txBox="1"/>
          <p:nvPr/>
        </p:nvSpPr>
        <p:spPr>
          <a:xfrm>
            <a:off x="838200" y="1184193"/>
            <a:ext cx="70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19\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\getForm.js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45415-DE95-E075-1464-4FA3445A86EC}"/>
              </a:ext>
            </a:extLst>
          </p:cNvPr>
          <p:cNvSpPr txBox="1"/>
          <p:nvPr/>
        </p:nvSpPr>
        <p:spPr>
          <a:xfrm>
            <a:off x="838200" y="1793503"/>
            <a:ext cx="9240078" cy="30968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selectMenu = document.querySelector("#major"); 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displaySelect() {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selectedText = selectMenu.options[selectMenu.selectedIndex].innerText; 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alert(`[${selectedText}]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선택했습니다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selectMenu.onchange = displaySelect;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294E7-1628-364E-3014-940029B385B0}"/>
              </a:ext>
            </a:extLst>
          </p:cNvPr>
          <p:cNvSpPr txBox="1"/>
          <p:nvPr/>
        </p:nvSpPr>
        <p:spPr>
          <a:xfrm>
            <a:off x="733425" y="438150"/>
            <a:ext cx="665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선택한 항목 화면에 표시하기</a:t>
            </a:r>
          </a:p>
        </p:txBody>
      </p:sp>
      <p:sp>
        <p:nvSpPr>
          <p:cNvPr id="10" name="폭발 1[E] 4">
            <a:extLst>
              <a:ext uri="{FF2B5EF4-FFF2-40B4-BE49-F238E27FC236}">
                <a16:creationId xmlns:a16="http://schemas.microsoft.com/office/drawing/2014/main" id="{CEF59984-3AD4-F271-8B55-5D71A8137CB2}"/>
              </a:ext>
            </a:extLst>
          </p:cNvPr>
          <p:cNvSpPr/>
          <p:nvPr/>
        </p:nvSpPr>
        <p:spPr>
          <a:xfrm>
            <a:off x="8039100" y="3224476"/>
            <a:ext cx="3452605" cy="298753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B9CF4-61A3-CFE0-6EFE-88A0FADE7A12}"/>
              </a:ext>
            </a:extLst>
          </p:cNvPr>
          <p:cNvSpPr txBox="1"/>
          <p:nvPr/>
        </p:nvSpPr>
        <p:spPr>
          <a:xfrm>
            <a:off x="8546959" y="4459807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>
                <a:solidFill>
                  <a:schemeClr val="bg1"/>
                </a:solidFill>
              </a:rPr>
              <a:t>화살표</a:t>
            </a:r>
            <a:r>
              <a:rPr kumimoji="1" lang="ko-KR" altLang="en-US" sz="1600">
                <a:solidFill>
                  <a:schemeClr val="bg1"/>
                </a:solidFill>
              </a:rPr>
              <a:t> 함수로 바꾸면 </a:t>
            </a:r>
            <a:r>
              <a:rPr kumimoji="1" lang="en-US" altLang="ko-KR" sz="1600" dirty="0">
                <a:solidFill>
                  <a:schemeClr val="bg1"/>
                </a:solidFill>
              </a:rPr>
              <a:t>??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20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B8864-8ADD-09A9-C43C-9B105B397774}"/>
              </a:ext>
            </a:extLst>
          </p:cNvPr>
          <p:cNvSpPr txBox="1"/>
          <p:nvPr/>
        </p:nvSpPr>
        <p:spPr>
          <a:xfrm>
            <a:off x="942975" y="1758963"/>
            <a:ext cx="70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19\</a:t>
            </a:r>
            <a:r>
              <a:rPr kumimoji="1" lang="en-US" altLang="ko-KR" sz="1600" dirty="0" err="1"/>
              <a:t>js</a:t>
            </a:r>
            <a:r>
              <a:rPr kumimoji="1" lang="en-US" altLang="ko-KR" sz="1600" dirty="0"/>
              <a:t>\getForm.js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294E7-1628-364E-3014-940029B385B0}"/>
              </a:ext>
            </a:extLst>
          </p:cNvPr>
          <p:cNvSpPr txBox="1"/>
          <p:nvPr/>
        </p:nvSpPr>
        <p:spPr>
          <a:xfrm>
            <a:off x="733425" y="438150"/>
            <a:ext cx="665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선택한 항목 화면에 표시하기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0C2C7-E009-FC9E-F9C2-D6906C6A3F41}"/>
              </a:ext>
            </a:extLst>
          </p:cNvPr>
          <p:cNvSpPr txBox="1"/>
          <p:nvPr/>
        </p:nvSpPr>
        <p:spPr>
          <a:xfrm>
            <a:off x="942975" y="2374339"/>
            <a:ext cx="9240078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selectMenu = document.querySelector("#major"); </a:t>
            </a:r>
            <a:endParaRPr lang="ko-KR" altLang="en-US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selectMenu.onchange = () =&gt;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selectedText = selectMenu.options[selectMenu.selectedIndex].innerText;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alert(`[${selectedText}]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를 선택했습니다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489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6F3E8-287E-9751-6A92-D2F2EB6F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라디오</a:t>
            </a:r>
            <a:r>
              <a:rPr kumimoji="1" lang="ko-KR" altLang="en-US"/>
              <a:t> 버튼과 체크 박스에 접근하기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7873E-7700-F71D-5574-21BA3728DDF0}"/>
              </a:ext>
            </a:extLst>
          </p:cNvPr>
          <p:cNvSpPr txBox="1"/>
          <p:nvPr/>
        </p:nvSpPr>
        <p:spPr>
          <a:xfrm>
            <a:off x="971549" y="1608291"/>
            <a:ext cx="10506075" cy="226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TDc_SSiMyungJo_120_OTF"/>
              </a:rPr>
              <a:t>라디오 버튼이나 체크 박스는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 </a:t>
            </a:r>
            <a:r>
              <a:rPr lang="ko-KR" altLang="en-US" sz="1600" dirty="0">
                <a:effectLst/>
                <a:latin typeface="TDc_SSiMyungJo_120_OTF"/>
              </a:rPr>
              <a:t>을 사용해 버튼을 그룹으로 묶는다</a:t>
            </a:r>
            <a:r>
              <a:rPr lang="en-US" altLang="ko-KR" sz="1600" dirty="0">
                <a:effectLst/>
                <a:latin typeface="TDc_SSiMyungJo_120_OTF"/>
              </a:rPr>
              <a:t>. </a:t>
            </a:r>
            <a:br>
              <a:rPr lang="en-US" altLang="ko-KR" sz="1600" dirty="0">
                <a:effectLst/>
                <a:latin typeface="TDc_SSiMyungJo_120_OTF"/>
              </a:rPr>
            </a:br>
            <a:r>
              <a:rPr lang="en-US" altLang="ko-KR" sz="1600" dirty="0">
                <a:effectLst/>
                <a:latin typeface="TDc_SSiMyungJo_120_OTF"/>
              </a:rPr>
              <a:t>(</a:t>
            </a:r>
            <a:r>
              <a:rPr lang="ko-KR" altLang="en-US" sz="1600" dirty="0">
                <a:effectLst/>
                <a:latin typeface="TDc_SSiMyungJo_120_OTF"/>
              </a:rPr>
              <a:t>라디오 버튼이나 체크 박스는 하나의 그룹 안에서 항목을 선택하기 때문</a:t>
            </a:r>
            <a:r>
              <a:rPr lang="en-US" altLang="ko-KR" sz="1600" dirty="0">
                <a:effectLst/>
                <a:latin typeface="TDc_SSiMyungJo_120_OTF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Dc_SSiMyungJo_120_OTF"/>
              </a:rPr>
              <a:t>라디오 버튼과 체크박스는 </a:t>
            </a:r>
            <a:r>
              <a:rPr lang="en-US" altLang="ko-KR" sz="1600" dirty="0">
                <a:latin typeface="TDc_SSiMyungJo_120_OTF"/>
              </a:rPr>
              <a:t>name</a:t>
            </a:r>
            <a:r>
              <a:rPr lang="ko-KR" altLang="en-US" sz="1600" dirty="0">
                <a:latin typeface="TDc_SSiMyungJo_120_OTF"/>
              </a:rPr>
              <a:t> 값을 사용해 접근한다</a:t>
            </a:r>
            <a:r>
              <a:rPr lang="en-US" altLang="ko-KR" sz="1600" dirty="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Dc_SSiMyungJo_120_OTF"/>
              </a:rPr>
              <a:t>같은 </a:t>
            </a:r>
            <a:r>
              <a:rPr lang="en-US" altLang="ko-KR" sz="1600" dirty="0">
                <a:latin typeface="TDc_SSiMyungJo_120_OTF"/>
              </a:rPr>
              <a:t>name</a:t>
            </a:r>
            <a:r>
              <a:rPr lang="ko-KR" altLang="en-US" sz="1600" dirty="0">
                <a:latin typeface="TDc_SSiMyungJo_120_OTF"/>
              </a:rPr>
              <a:t>을 가진 항목이 많기 때문에 </a:t>
            </a:r>
            <a:r>
              <a:rPr lang="en-US" altLang="ko-KR" sz="1600" dirty="0" err="1">
                <a:latin typeface="TDc_SSiMyungJo_120_OTF"/>
              </a:rPr>
              <a:t>RadioNodeList</a:t>
            </a:r>
            <a:r>
              <a:rPr lang="ko-KR" altLang="en-US" sz="1600" dirty="0">
                <a:latin typeface="TDc_SSiMyungJo_120_OTF"/>
              </a:rPr>
              <a:t>라는 노드 리스트 형태로 저장됨</a:t>
            </a:r>
            <a:r>
              <a:rPr lang="en-US" altLang="ko-KR" sz="1600" dirty="0">
                <a:latin typeface="TDc_SSiMyungJo_120_OTF"/>
              </a:rPr>
              <a:t>.(</a:t>
            </a:r>
            <a:r>
              <a:rPr lang="ko-KR" altLang="en-US" sz="1600" dirty="0">
                <a:latin typeface="TDc_SSiMyungJo_120_OTF"/>
              </a:rPr>
              <a:t>배열과 비슷한 형태</a:t>
            </a:r>
            <a:r>
              <a:rPr lang="en-US" altLang="ko-KR" sz="1600" dirty="0">
                <a:latin typeface="TDc_SSiMyungJo_120_OTF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Dc_SSiMyungJo_120_OTF"/>
              </a:rPr>
              <a:t>어떤 항목을 선택했는지 알려면 </a:t>
            </a:r>
            <a:r>
              <a:rPr lang="en-US" altLang="ko-KR" sz="1600" dirty="0">
                <a:latin typeface="TDc_SSiMyungJo_120_OTF"/>
              </a:rPr>
              <a:t>checked</a:t>
            </a:r>
            <a:r>
              <a:rPr lang="ko-KR" altLang="en-US" sz="1600" dirty="0">
                <a:latin typeface="TDc_SSiMyungJo_120_OTF"/>
              </a:rPr>
              <a:t> 속성이 있는지 체크 </a:t>
            </a:r>
            <a:br>
              <a:rPr lang="en-US" altLang="ko-KR" sz="1600" dirty="0">
                <a:latin typeface="TDc_SSiMyungJo_120_OTF"/>
              </a:rPr>
            </a:br>
            <a:r>
              <a:rPr lang="en-US" altLang="ko-KR" sz="1600" dirty="0">
                <a:latin typeface="TDc_SSiMyungJo_120_OTF"/>
              </a:rPr>
              <a:t>(checked</a:t>
            </a:r>
            <a:r>
              <a:rPr lang="ko-KR" altLang="en-US" sz="1600" dirty="0">
                <a:latin typeface="TDc_SSiMyungJo_120_OTF"/>
              </a:rPr>
              <a:t> 속성은 </a:t>
            </a:r>
            <a:r>
              <a:rPr lang="en-US" altLang="ko-KR" sz="1600" dirty="0">
                <a:latin typeface="TDc_SSiMyungJo_120_OTF"/>
              </a:rPr>
              <a:t>HTML</a:t>
            </a:r>
            <a:r>
              <a:rPr lang="ko-KR" altLang="en-US" sz="1600" dirty="0">
                <a:latin typeface="TDc_SSiMyungJo_120_OTF"/>
              </a:rPr>
              <a:t>에서 라디오 버튼과 체크 박스에서 사용할 수 있는 속성</a:t>
            </a:r>
            <a:r>
              <a:rPr lang="en-US" altLang="ko-KR" sz="1600" dirty="0">
                <a:latin typeface="TDc_SSiMyungJo_120_OTF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1095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6F3E8-287E-9751-6A92-D2F2EB6F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라디오</a:t>
            </a:r>
            <a:r>
              <a:rPr kumimoji="1" lang="ko-KR" altLang="en-US"/>
              <a:t> 버튼에 접근하기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93625-D9B8-AB84-9B3B-3B9E984B6203}"/>
              </a:ext>
            </a:extLst>
          </p:cNvPr>
          <p:cNvSpPr txBox="1"/>
          <p:nvPr/>
        </p:nvSpPr>
        <p:spPr>
          <a:xfrm>
            <a:off x="631885" y="1247775"/>
            <a:ext cx="81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19\getForm.html</a:t>
            </a:r>
            <a:r>
              <a:rPr kumimoji="1" lang="ko-Kore-KR" altLang="en-US" dirty="0"/>
              <a:t>을</a:t>
            </a:r>
            <a:r>
              <a:rPr kumimoji="1" lang="ko-KR" altLang="en-US"/>
              <a:t> 웹 브라우저에 열어놓고 콘솔 창에서 연습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B38AF0-A852-2118-EF90-AE4547262EA5}"/>
              </a:ext>
            </a:extLst>
          </p:cNvPr>
          <p:cNvGrpSpPr/>
          <p:nvPr/>
        </p:nvGrpSpPr>
        <p:grpSpPr>
          <a:xfrm>
            <a:off x="707335" y="1789570"/>
            <a:ext cx="9504294" cy="2681311"/>
            <a:chOff x="974035" y="2580145"/>
            <a:chExt cx="9504294" cy="2681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8AEFC-88DF-45E8-8C25-8F0185E547A1}"/>
                </a:ext>
              </a:extLst>
            </p:cNvPr>
            <p:cNvSpPr txBox="1"/>
            <p:nvPr/>
          </p:nvSpPr>
          <p:spPr>
            <a:xfrm>
              <a:off x="974035" y="2580145"/>
              <a:ext cx="9504294" cy="26813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&lt;fieldset&gt;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&lt;legend&gt;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신청 과목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legend&gt;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&lt;p&gt;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이 달에 신청할 과목을 선택하세요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.&lt;/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p&gt;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&lt;label&gt;&lt;input type="radio" name="subject" value="speaking"&gt;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회화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label&gt;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&lt;label&gt;&lt;input type="radio" name="subject" value="grammar"&gt;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문법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label&gt;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&lt;label&gt;&lt;input type="radio" name="subject" value="writing"&gt;</a:t>
              </a:r>
              <a:r>
                <a:rPr lang="ko-KR" altLang="en-US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작문</a:t>
              </a:r>
              <a:r>
                <a:rPr lang="en-US" altLang="ko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label&gt; </a:t>
              </a:r>
            </a:p>
            <a:p>
              <a:pPr>
                <a:lnSpc>
                  <a:spcPct val="150000"/>
                </a:lnSpc>
              </a:pPr>
              <a:r>
                <a:rPr lang="en" altLang="ko-Kore-KR" sz="1600" b="0" dirty="0"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&lt;/fieldset&gt;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860E7072-9796-5F38-BD3C-5471F68AA2BB}"/>
                </a:ext>
              </a:extLst>
            </p:cNvPr>
            <p:cNvSpPr/>
            <p:nvPr/>
          </p:nvSpPr>
          <p:spPr>
            <a:xfrm>
              <a:off x="3912291" y="3810828"/>
              <a:ext cx="1497910" cy="970722"/>
            </a:xfrm>
            <a:prstGeom prst="roundRect">
              <a:avLst>
                <a:gd name="adj" fmla="val 9467"/>
              </a:avLst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84120B1-FE9A-9A88-E50A-3738E862C16C}"/>
              </a:ext>
            </a:extLst>
          </p:cNvPr>
          <p:cNvSpPr txBox="1"/>
          <p:nvPr/>
        </p:nvSpPr>
        <p:spPr>
          <a:xfrm>
            <a:off x="707335" y="4939386"/>
            <a:ext cx="334203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document.testForm.subject </a:t>
            </a:r>
            <a:endParaRPr lang="en" altLang="ko-Kore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E893A-1BB6-40D5-5C6D-9C93A28D5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65" r="30847" b="23436"/>
          <a:stretch/>
        </p:blipFill>
        <p:spPr bwMode="auto">
          <a:xfrm>
            <a:off x="6162676" y="4648137"/>
            <a:ext cx="4981574" cy="1924175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DDCEF-9880-95EC-4084-D92F33B27DD2}"/>
              </a:ext>
            </a:extLst>
          </p:cNvPr>
          <p:cNvSpPr txBox="1"/>
          <p:nvPr/>
        </p:nvSpPr>
        <p:spPr>
          <a:xfrm>
            <a:off x="707335" y="5586236"/>
            <a:ext cx="517083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</a:t>
            </a: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querySelector(“form”)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.subject </a:t>
            </a:r>
            <a:endParaRPr lang="en" altLang="ko-Kore-KR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A5CA-D2EF-DDAB-E6C8-4089EDA30936}"/>
              </a:ext>
            </a:extLst>
          </p:cNvPr>
          <p:cNvSpPr txBox="1"/>
          <p:nvPr/>
        </p:nvSpPr>
        <p:spPr>
          <a:xfrm>
            <a:off x="4195682" y="49393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/>
              <a:t>또는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276610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B18BD-3AB9-7C55-F8F0-85779751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트리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CA8BB2-68B4-7C99-DCD8-3ABCAB7C580B}"/>
              </a:ext>
            </a:extLst>
          </p:cNvPr>
          <p:cNvSpPr/>
          <p:nvPr/>
        </p:nvSpPr>
        <p:spPr>
          <a:xfrm>
            <a:off x="838200" y="1324110"/>
            <a:ext cx="8530244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웹 문서에 있는 요소들 간의 부모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자식 관계를 계층 구조로 표시한 것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나무 형태가 되기 때문에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“DOM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트리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라고 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노드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(node) : DOM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트리에서 가지가 갈라져 나간 항목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루트 노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(root node) : DOM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트리의 시작 부분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(html)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76FA2-8CB5-A9D6-4738-55B1CFB15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01"/>
          <a:stretch/>
        </p:blipFill>
        <p:spPr>
          <a:xfrm>
            <a:off x="838200" y="3218042"/>
            <a:ext cx="5145446" cy="3274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3F46AE-A9B0-8E7D-8AAD-3CF05336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222" y="3981907"/>
            <a:ext cx="3982567" cy="2048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76115-1053-8462-6B5D-6F1B33B5B98F}"/>
              </a:ext>
            </a:extLst>
          </p:cNvPr>
          <p:cNvSpPr txBox="1"/>
          <p:nvPr/>
        </p:nvSpPr>
        <p:spPr>
          <a:xfrm>
            <a:off x="7947735" y="3429000"/>
            <a:ext cx="3548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요소는 </a:t>
            </a: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head, body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의 부모 요소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49C57-5AFC-5420-75AC-EB4F439D3F79}"/>
              </a:ext>
            </a:extLst>
          </p:cNvPr>
          <p:cNvSpPr txBox="1"/>
          <p:nvPr/>
        </p:nvSpPr>
        <p:spPr>
          <a:xfrm>
            <a:off x="8659656" y="6275214"/>
            <a:ext cx="2694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1</a:t>
            </a: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요소는</a:t>
            </a:r>
            <a:r>
              <a:rPr kumimoji="0" lang="en" altLang="ko-Kore-KR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의 자식 요소 </a:t>
            </a:r>
          </a:p>
        </p:txBody>
      </p:sp>
    </p:spTree>
    <p:extLst>
      <p:ext uri="{BB962C8B-B14F-4D97-AF65-F5344CB8AC3E}">
        <p14:creationId xmlns:p14="http://schemas.microsoft.com/office/powerpoint/2010/main" val="178985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24E-B858-3C46-9C64-AA7A3410B689}"/>
              </a:ext>
            </a:extLst>
          </p:cNvPr>
          <p:cNvSpPr txBox="1"/>
          <p:nvPr/>
        </p:nvSpPr>
        <p:spPr>
          <a:xfrm>
            <a:off x="845655" y="1386265"/>
            <a:ext cx="609765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document.testForm.subject </a:t>
            </a:r>
            <a:endParaRPr lang="en" altLang="ko-Kore-KR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33049-3249-E106-D55B-AB185ACD4BC7}"/>
              </a:ext>
            </a:extLst>
          </p:cNvPr>
          <p:cNvSpPr txBox="1"/>
          <p:nvPr/>
        </p:nvSpPr>
        <p:spPr>
          <a:xfrm>
            <a:off x="845655" y="773092"/>
            <a:ext cx="8937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라디오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버튼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중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아무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항목이나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선택한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후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콘솔</a:t>
            </a:r>
            <a:r>
              <a:rPr lang="ko-KR" altLang="ko-Kore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창에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서 확인하면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?</a:t>
            </a:r>
            <a:endParaRPr lang="ko-Kore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28BFA-1907-C08A-6BD4-D2AC40B0A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6" b="24761"/>
          <a:stretch/>
        </p:blipFill>
        <p:spPr bwMode="auto">
          <a:xfrm>
            <a:off x="845655" y="1999438"/>
            <a:ext cx="6741084" cy="380342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5314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6F3E8-287E-9751-6A92-D2F2EB6F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체크</a:t>
            </a:r>
            <a:r>
              <a:rPr kumimoji="1" lang="ko-KR" altLang="en-US"/>
              <a:t> 박스에 접근하기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93625-D9B8-AB84-9B3B-3B9E984B6203}"/>
              </a:ext>
            </a:extLst>
          </p:cNvPr>
          <p:cNvSpPr txBox="1"/>
          <p:nvPr/>
        </p:nvSpPr>
        <p:spPr>
          <a:xfrm>
            <a:off x="689113" y="1158403"/>
            <a:ext cx="81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19\getForm.html</a:t>
            </a:r>
            <a:r>
              <a:rPr kumimoji="1" lang="ko-Kore-KR" altLang="en-US" dirty="0"/>
              <a:t>을</a:t>
            </a:r>
            <a:r>
              <a:rPr kumimoji="1" lang="ko-KR" altLang="en-US"/>
              <a:t> 웹 브라우저에 열어놓고 콘솔 창에서 연습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8AEFC-88DF-45E8-8C25-8F0185E547A1}"/>
              </a:ext>
            </a:extLst>
          </p:cNvPr>
          <p:cNvSpPr txBox="1"/>
          <p:nvPr/>
        </p:nvSpPr>
        <p:spPr>
          <a:xfrm>
            <a:off x="689113" y="1883170"/>
            <a:ext cx="10664687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메일링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legend&gt;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메일로 받고 싶은 뉴스 주제를 선택해 주세요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&lt;label&gt;&lt;input type="checkbox" id="new" name="mailing" value="news"&gt;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해외 단신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label&gt;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&lt;label&gt;&lt;input type="checkbox" id="dialog" name="mailing" value="dialog"&gt;5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분 회화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label&gt;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&lt;label&gt;&lt;input type="checkbox" id="pops" name="mailing" value="pops"&gt;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모닝팝스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label&gt;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AC929036-C4E0-708B-17F0-18B61179A938}"/>
              </a:ext>
            </a:extLst>
          </p:cNvPr>
          <p:cNvSpPr/>
          <p:nvPr/>
        </p:nvSpPr>
        <p:spPr>
          <a:xfrm>
            <a:off x="4589807" y="2953576"/>
            <a:ext cx="1996109" cy="1328054"/>
          </a:xfrm>
          <a:custGeom>
            <a:avLst/>
            <a:gdLst>
              <a:gd name="connsiteX0" fmla="*/ 46688 w 1996109"/>
              <a:gd name="connsiteY0" fmla="*/ 0 h 1328054"/>
              <a:gd name="connsiteX1" fmla="*/ 1651247 w 1996109"/>
              <a:gd name="connsiteY1" fmla="*/ 0 h 1328054"/>
              <a:gd name="connsiteX2" fmla="*/ 1697935 w 1996109"/>
              <a:gd name="connsiteY2" fmla="*/ 46688 h 1328054"/>
              <a:gd name="connsiteX3" fmla="*/ 1697935 w 1996109"/>
              <a:gd name="connsiteY3" fmla="*/ 417444 h 1328054"/>
              <a:gd name="connsiteX4" fmla="*/ 1949421 w 1996109"/>
              <a:gd name="connsiteY4" fmla="*/ 417444 h 1328054"/>
              <a:gd name="connsiteX5" fmla="*/ 1996109 w 1996109"/>
              <a:gd name="connsiteY5" fmla="*/ 464132 h 1328054"/>
              <a:gd name="connsiteX6" fmla="*/ 1996109 w 1996109"/>
              <a:gd name="connsiteY6" fmla="*/ 863921 h 1328054"/>
              <a:gd name="connsiteX7" fmla="*/ 1949421 w 1996109"/>
              <a:gd name="connsiteY7" fmla="*/ 910609 h 1328054"/>
              <a:gd name="connsiteX8" fmla="*/ 1871868 w 1996109"/>
              <a:gd name="connsiteY8" fmla="*/ 910609 h 1328054"/>
              <a:gd name="connsiteX9" fmla="*/ 1871868 w 1996109"/>
              <a:gd name="connsiteY9" fmla="*/ 1281366 h 1328054"/>
              <a:gd name="connsiteX10" fmla="*/ 1825180 w 1996109"/>
              <a:gd name="connsiteY10" fmla="*/ 1328054 h 1328054"/>
              <a:gd name="connsiteX11" fmla="*/ 106321 w 1996109"/>
              <a:gd name="connsiteY11" fmla="*/ 1328054 h 1328054"/>
              <a:gd name="connsiteX12" fmla="*/ 59633 w 1996109"/>
              <a:gd name="connsiteY12" fmla="*/ 1281366 h 1328054"/>
              <a:gd name="connsiteX13" fmla="*/ 59633 w 1996109"/>
              <a:gd name="connsiteY13" fmla="*/ 881577 h 1328054"/>
              <a:gd name="connsiteX14" fmla="*/ 106321 w 1996109"/>
              <a:gd name="connsiteY14" fmla="*/ 834889 h 1328054"/>
              <a:gd name="connsiteX15" fmla="*/ 298174 w 1996109"/>
              <a:gd name="connsiteY15" fmla="*/ 834889 h 1328054"/>
              <a:gd name="connsiteX16" fmla="*/ 298174 w 1996109"/>
              <a:gd name="connsiteY16" fmla="*/ 493165 h 1328054"/>
              <a:gd name="connsiteX17" fmla="*/ 46688 w 1996109"/>
              <a:gd name="connsiteY17" fmla="*/ 493165 h 1328054"/>
              <a:gd name="connsiteX18" fmla="*/ 0 w 1996109"/>
              <a:gd name="connsiteY18" fmla="*/ 446477 h 1328054"/>
              <a:gd name="connsiteX19" fmla="*/ 0 w 1996109"/>
              <a:gd name="connsiteY19" fmla="*/ 46688 h 1328054"/>
              <a:gd name="connsiteX20" fmla="*/ 46688 w 1996109"/>
              <a:gd name="connsiteY20" fmla="*/ 0 h 132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96109" h="1328054">
                <a:moveTo>
                  <a:pt x="46688" y="0"/>
                </a:moveTo>
                <a:lnTo>
                  <a:pt x="1651247" y="0"/>
                </a:lnTo>
                <a:cubicBezTo>
                  <a:pt x="1677032" y="0"/>
                  <a:pt x="1697935" y="20903"/>
                  <a:pt x="1697935" y="46688"/>
                </a:cubicBezTo>
                <a:lnTo>
                  <a:pt x="1697935" y="417444"/>
                </a:lnTo>
                <a:lnTo>
                  <a:pt x="1949421" y="417444"/>
                </a:lnTo>
                <a:cubicBezTo>
                  <a:pt x="1975206" y="417444"/>
                  <a:pt x="1996109" y="438347"/>
                  <a:pt x="1996109" y="464132"/>
                </a:cubicBezTo>
                <a:lnTo>
                  <a:pt x="1996109" y="863921"/>
                </a:lnTo>
                <a:cubicBezTo>
                  <a:pt x="1996109" y="889706"/>
                  <a:pt x="1975206" y="910609"/>
                  <a:pt x="1949421" y="910609"/>
                </a:cubicBezTo>
                <a:lnTo>
                  <a:pt x="1871868" y="910609"/>
                </a:lnTo>
                <a:lnTo>
                  <a:pt x="1871868" y="1281366"/>
                </a:lnTo>
                <a:cubicBezTo>
                  <a:pt x="1871868" y="1307151"/>
                  <a:pt x="1850965" y="1328054"/>
                  <a:pt x="1825180" y="1328054"/>
                </a:cubicBezTo>
                <a:lnTo>
                  <a:pt x="106321" y="1328054"/>
                </a:lnTo>
                <a:cubicBezTo>
                  <a:pt x="80536" y="1328054"/>
                  <a:pt x="59633" y="1307151"/>
                  <a:pt x="59633" y="1281366"/>
                </a:cubicBezTo>
                <a:lnTo>
                  <a:pt x="59633" y="881577"/>
                </a:lnTo>
                <a:cubicBezTo>
                  <a:pt x="59633" y="855792"/>
                  <a:pt x="80536" y="834889"/>
                  <a:pt x="106321" y="834889"/>
                </a:cubicBezTo>
                <a:lnTo>
                  <a:pt x="298174" y="834889"/>
                </a:lnTo>
                <a:lnTo>
                  <a:pt x="298174" y="493165"/>
                </a:lnTo>
                <a:lnTo>
                  <a:pt x="46688" y="493165"/>
                </a:lnTo>
                <a:cubicBezTo>
                  <a:pt x="20903" y="493165"/>
                  <a:pt x="0" y="472262"/>
                  <a:pt x="0" y="446477"/>
                </a:cubicBezTo>
                <a:lnTo>
                  <a:pt x="0" y="46688"/>
                </a:lnTo>
                <a:cubicBezTo>
                  <a:pt x="0" y="20903"/>
                  <a:pt x="20903" y="0"/>
                  <a:pt x="46688" y="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8A2B8-6465-C8CE-59D5-86C089E32E2A}"/>
              </a:ext>
            </a:extLst>
          </p:cNvPr>
          <p:cNvSpPr txBox="1"/>
          <p:nvPr/>
        </p:nvSpPr>
        <p:spPr>
          <a:xfrm>
            <a:off x="689113" y="4919916"/>
            <a:ext cx="334203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document.testForm.mailing </a:t>
            </a:r>
            <a:endParaRPr lang="en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205F4-9DFB-F52F-0C9A-A3323D82AF38}"/>
              </a:ext>
            </a:extLst>
          </p:cNvPr>
          <p:cNvSpPr txBox="1"/>
          <p:nvPr/>
        </p:nvSpPr>
        <p:spPr>
          <a:xfrm>
            <a:off x="689113" y="5613905"/>
            <a:ext cx="430198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</a:t>
            </a: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querySelector(“form”)</a:t>
            </a:r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.mailing</a:t>
            </a:r>
            <a:endParaRPr lang="en" altLang="ko-Kore-KR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85BCC-3556-37EB-1BCE-CF91BF252082}"/>
              </a:ext>
            </a:extLst>
          </p:cNvPr>
          <p:cNvSpPr txBox="1"/>
          <p:nvPr/>
        </p:nvSpPr>
        <p:spPr>
          <a:xfrm>
            <a:off x="4177460" y="49199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/>
              <a:t>또는</a:t>
            </a:r>
            <a:endParaRPr kumimoji="1" lang="ko-Kore-KR" altLang="en-US" sz="16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DF5857-AE29-341E-01FF-D018F281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61" y="4848164"/>
            <a:ext cx="5405230" cy="15314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0342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0D905C4-88CE-1B3A-C26B-1BFB8742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checked</a:t>
            </a:r>
            <a:r>
              <a:rPr lang="ko-KR" altLang="en-US"/>
              <a:t> 속성 사용하기</a:t>
            </a:r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5E153-532E-91AF-B809-073ECF8B0A0A}"/>
              </a:ext>
            </a:extLst>
          </p:cNvPr>
          <p:cNvSpPr txBox="1"/>
          <p:nvPr/>
        </p:nvSpPr>
        <p:spPr>
          <a:xfrm>
            <a:off x="829089" y="1481182"/>
            <a:ext cx="999876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라디오</a:t>
            </a:r>
            <a:r>
              <a:rPr kumimoji="1" lang="ko-KR" altLang="en-US" sz="1600"/>
              <a:t> 버튼이나 체크 박스 항목 중에서 선택하면 해당 항목에 </a:t>
            </a:r>
            <a:r>
              <a:rPr kumimoji="1" lang="en-US" altLang="ko-KR" sz="1600" dirty="0"/>
              <a:t>checked</a:t>
            </a:r>
            <a:r>
              <a:rPr kumimoji="1" lang="ko-KR" altLang="en-US" sz="1600" dirty="0"/>
              <a:t> 속성이 추가됨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checked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 상태가 됨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CFDC5-4926-4211-50DB-7D50AFED804B}"/>
              </a:ext>
            </a:extLst>
          </p:cNvPr>
          <p:cNvSpPr txBox="1"/>
          <p:nvPr/>
        </p:nvSpPr>
        <p:spPr>
          <a:xfrm>
            <a:off x="1044850" y="2582564"/>
            <a:ext cx="859983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19\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getForm.html 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문서를 열고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회화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'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 선택한 상태에서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콘솔 창에 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name="subject"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인 요소 중에서 선택된 것을 찾는 소스를 입력해 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자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3ECAC-3BCB-712A-5F51-CD2AB07E5943}"/>
              </a:ext>
            </a:extLst>
          </p:cNvPr>
          <p:cNvSpPr txBox="1"/>
          <p:nvPr/>
        </p:nvSpPr>
        <p:spPr>
          <a:xfrm>
            <a:off x="1044850" y="3506718"/>
            <a:ext cx="704932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document.querySelector("input[name='subject']:checked")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CCE83D-6E84-3554-4915-CAB668C0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0" y="4100028"/>
            <a:ext cx="5094635" cy="22228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6972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ECFDC5-4926-4211-50DB-7D50AFED804B}"/>
              </a:ext>
            </a:extLst>
          </p:cNvPr>
          <p:cNvSpPr txBox="1"/>
          <p:nvPr/>
        </p:nvSpPr>
        <p:spPr>
          <a:xfrm>
            <a:off x="963266" y="511542"/>
            <a:ext cx="8599833" cy="1203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19\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getForm.html 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문서를 열고</a:t>
            </a:r>
            <a:r>
              <a:rPr lang="ko-Kore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‘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메일링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’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체크 박스에서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가지 박스를 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선택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하고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콘솔 창에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서 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name=”mailing"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인 요소 중에서 선택된 것을 찾는 소스를 입력해 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자</a:t>
            </a:r>
            <a:r>
              <a:rPr lang="en-US" altLang="ko-Kore-KR" sz="16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주의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체크박스는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개 이상 선택 가능하므로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querySelectorAll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() </a:t>
            </a:r>
            <a:r>
              <a:rPr lang="ko-KR" alt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사용해야 함</a:t>
            </a:r>
            <a:r>
              <a:rPr lang="en-US" altLang="ko-KR" sz="1600" kern="1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!</a:t>
            </a:r>
            <a:endParaRPr lang="ko-Kore-KR" altLang="ko-Kore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3ECAC-3BCB-712A-5F51-CD2AB07E5943}"/>
              </a:ext>
            </a:extLst>
          </p:cNvPr>
          <p:cNvSpPr txBox="1"/>
          <p:nvPr/>
        </p:nvSpPr>
        <p:spPr>
          <a:xfrm>
            <a:off x="1070940" y="1952651"/>
            <a:ext cx="704932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document.querySelectorAll("input[name=‘mailing']:checked")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D7EC8B-6DA6-CE4F-A569-D52077BE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0" y="2624090"/>
            <a:ext cx="4577385" cy="28640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90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B18BD-3AB9-7C55-F8F0-85779751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트리</a:t>
            </a:r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CA8BB2-68B4-7C99-DCD8-3ABCAB7C580B}"/>
              </a:ext>
            </a:extLst>
          </p:cNvPr>
          <p:cNvSpPr/>
          <p:nvPr/>
        </p:nvSpPr>
        <p:spPr>
          <a:xfrm>
            <a:off x="838200" y="1443578"/>
            <a:ext cx="853024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DOM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은 문서의 요소 뿐만 아니라 각 요소의 내용과 속성도 자식으로 나타냄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76FA2-8CB5-A9D6-4738-55B1CFB15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01"/>
          <a:stretch/>
        </p:blipFill>
        <p:spPr>
          <a:xfrm>
            <a:off x="695416" y="2099360"/>
            <a:ext cx="5145446" cy="3274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9DA330-3527-2F7B-7466-27F4ED23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21" y="2485746"/>
            <a:ext cx="6001569" cy="301538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969898-121C-8551-A0BA-C26D3CE91983}"/>
              </a:ext>
            </a:extLst>
          </p:cNvPr>
          <p:cNvGrpSpPr/>
          <p:nvPr/>
        </p:nvGrpSpPr>
        <p:grpSpPr>
          <a:xfrm>
            <a:off x="7554896" y="5033819"/>
            <a:ext cx="1296141" cy="380603"/>
            <a:chOff x="7563774" y="5601809"/>
            <a:chExt cx="1296141" cy="3817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174CE9-953A-C00A-B6A1-AED7C35DF4FF}"/>
                </a:ext>
              </a:extLst>
            </p:cNvPr>
            <p:cNvSpPr txBox="1"/>
            <p:nvPr/>
          </p:nvSpPr>
          <p:spPr>
            <a:xfrm>
              <a:off x="7563774" y="5601809"/>
              <a:ext cx="1198486" cy="381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ore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5CD2AE-737F-8F60-6F72-2C2512ED6AF4}"/>
                </a:ext>
              </a:extLst>
            </p:cNvPr>
            <p:cNvSpPr txBox="1"/>
            <p:nvPr/>
          </p:nvSpPr>
          <p:spPr>
            <a:xfrm>
              <a:off x="7563774" y="5638790"/>
              <a:ext cx="1296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ore-K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“DOM Tree</a:t>
              </a:r>
              <a:r>
                <a:rPr kumimoji="1" lang="en-US" altLang="ko-KR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맑은 고딕" panose="020B0503020000020004" pitchFamily="34" charset="-127"/>
                  <a:cs typeface="+mn-cs"/>
                </a:rPr>
                <a:t>…”</a:t>
              </a:r>
              <a:endParaRPr kumimoji="1" lang="ko-Kore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0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11ACE-B71E-E29D-4789-E760D4EF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요소에 접근하기</a:t>
            </a:r>
          </a:p>
        </p:txBody>
      </p:sp>
    </p:spTree>
    <p:extLst>
      <p:ext uri="{BB962C8B-B14F-4D97-AF65-F5344CB8AC3E}">
        <p14:creationId xmlns:p14="http://schemas.microsoft.com/office/powerpoint/2010/main" val="266491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0C5F5E-0B5C-4780-7D51-758B254B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웹</a:t>
            </a:r>
            <a:r>
              <a:rPr lang="ko-KR" altLang="en-US"/>
              <a:t> 요소에 접근하기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139C6C-3AED-7E14-3AE7-867F9F64C4B2}"/>
              </a:ext>
            </a:extLst>
          </p:cNvPr>
          <p:cNvSpPr/>
          <p:nvPr/>
        </p:nvSpPr>
        <p:spPr>
          <a:xfrm>
            <a:off x="751114" y="1170895"/>
            <a:ext cx="9087035" cy="7958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웹 문서에서 원하는 요소를 찾아가는 것을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접근한다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(access)”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고 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Dc_SSiMyungJo_120_OTF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 제목의 글자색을 바꾸고 싶다면 우선 제목까지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접근해야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’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 함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34" charset="-127"/>
                <a:cs typeface="+mn-cs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2FB7E-68D9-A288-CD3D-129C847A198B}"/>
              </a:ext>
            </a:extLst>
          </p:cNvPr>
          <p:cNvSpPr txBox="1"/>
          <p:nvPr/>
        </p:nvSpPr>
        <p:spPr>
          <a:xfrm>
            <a:off x="-1313895" y="688019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C55A12E-A31B-DD0C-1034-46267526D34D}"/>
              </a:ext>
            </a:extLst>
          </p:cNvPr>
          <p:cNvSpPr txBox="1">
            <a:spLocks/>
          </p:cNvSpPr>
          <p:nvPr/>
        </p:nvSpPr>
        <p:spPr>
          <a:xfrm>
            <a:off x="631885" y="2358787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/>
              <a:t>querySelector</a:t>
            </a:r>
            <a:r>
              <a:rPr kumimoji="1" lang="en-US" altLang="ko-Kore-KR" sz="2400" dirty="0"/>
              <a:t>(), </a:t>
            </a:r>
            <a:r>
              <a:rPr kumimoji="1" lang="en-US" altLang="ko-Kore-KR" sz="2400" dirty="0" err="1"/>
              <a:t>querySelectorAll</a:t>
            </a:r>
            <a:r>
              <a:rPr kumimoji="1" lang="en-US" altLang="ko-Kore-KR" sz="2400" dirty="0"/>
              <a:t>() </a:t>
            </a:r>
            <a:r>
              <a:rPr kumimoji="1" lang="ko-KR" altLang="en-US" sz="2400" dirty="0"/>
              <a:t>함수</a:t>
            </a:r>
            <a:endParaRPr kumimoji="1" lang="ko-Kore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2DA39D-DCF0-0CD1-BE65-3FEBA2A45A77}"/>
              </a:ext>
            </a:extLst>
          </p:cNvPr>
          <p:cNvSpPr/>
          <p:nvPr/>
        </p:nvSpPr>
        <p:spPr>
          <a:xfrm>
            <a:off x="631885" y="4303455"/>
            <a:ext cx="9585635" cy="189308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선택자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id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이름 앞에는 해시 기호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(#), class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이름 앞에는 마침표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(.),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태그는 기호 없이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태그명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반환 값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querySelecotor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 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메서드는 한 개의 값만 반환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querySelecotorAll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 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메서드는 반환 값이 여러 개일 때 모두 반환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  <a:sym typeface="Wingdings" panose="05000000000000000000" pitchFamily="2" charset="2"/>
              </a:rPr>
              <a:t>노드 리스트로 저장됨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29407-1FDB-AF81-18E7-BEFE49E06CEF}"/>
              </a:ext>
            </a:extLst>
          </p:cNvPr>
          <p:cNvSpPr txBox="1"/>
          <p:nvPr/>
        </p:nvSpPr>
        <p:spPr>
          <a:xfrm>
            <a:off x="631885" y="3455874"/>
            <a:ext cx="2923903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querySelector(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선택자</a:t>
            </a: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FE322-EDEC-8200-E5A0-8B8DF1311D1E}"/>
              </a:ext>
            </a:extLst>
          </p:cNvPr>
          <p:cNvSpPr txBox="1"/>
          <p:nvPr/>
        </p:nvSpPr>
        <p:spPr>
          <a:xfrm>
            <a:off x="4089188" y="3455874"/>
            <a:ext cx="3167743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querySelectorAll(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선택자</a:t>
            </a: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82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870D3-200D-2CA2-8F5F-613964D0DD67}"/>
              </a:ext>
            </a:extLst>
          </p:cNvPr>
          <p:cNvSpPr txBox="1"/>
          <p:nvPr/>
        </p:nvSpPr>
        <p:spPr>
          <a:xfrm>
            <a:off x="757645" y="557349"/>
            <a:ext cx="73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05\index.html</a:t>
            </a:r>
            <a:r>
              <a:rPr lang="ko-KR" altLang="en-US" dirty="0"/>
              <a:t>을 웹 브라우저 창에 불러온 후 콘솔 창을 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88C3-09B3-93F5-75A0-C929710A949C}"/>
              </a:ext>
            </a:extLst>
          </p:cNvPr>
          <p:cNvSpPr txBox="1"/>
          <p:nvPr/>
        </p:nvSpPr>
        <p:spPr>
          <a:xfrm>
            <a:off x="838201" y="2255526"/>
            <a:ext cx="490945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document.querySelector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1" lang="en-US" altLang="ko-Kore-KR" dirty="0">
                <a:solidFill>
                  <a:prstClr val="black"/>
                </a:solidFill>
                <a:latin typeface="Calibri" panose="020F0502020204030204"/>
              </a:rPr>
              <a:t>h1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FE866-0357-8E19-2A90-2BD143345C54}"/>
              </a:ext>
            </a:extLst>
          </p:cNvPr>
          <p:cNvSpPr txBox="1"/>
          <p:nvPr/>
        </p:nvSpPr>
        <p:spPr>
          <a:xfrm>
            <a:off x="838201" y="3021153"/>
            <a:ext cx="490945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document.querySelector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1" lang="en-US" altLang="ko-Kore-KR" dirty="0">
                <a:solidFill>
                  <a:prstClr val="black"/>
                </a:solidFill>
                <a:latin typeface="Calibri" panose="020F0502020204030204"/>
              </a:rPr>
              <a:t>#profile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828EF3-8F89-FCB8-D520-65FF715F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2" y="3813744"/>
            <a:ext cx="4710127" cy="22587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3A8A21-6EFB-9266-FFEB-3FBBACAE2B3E}"/>
              </a:ext>
            </a:extLst>
          </p:cNvPr>
          <p:cNvSpPr txBox="1"/>
          <p:nvPr/>
        </p:nvSpPr>
        <p:spPr>
          <a:xfrm>
            <a:off x="838201" y="1515291"/>
            <a:ext cx="45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</a:t>
            </a:r>
            <a:r>
              <a:rPr lang="en-US" altLang="ko-KR" b="1" dirty="0"/>
              <a:t> </a:t>
            </a:r>
            <a:r>
              <a:rPr lang="ko-KR" altLang="en-US" b="1" dirty="0"/>
              <a:t>요소 하나만 접근할 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FD034-BB50-0DE4-F87B-D377421F1FE9}"/>
              </a:ext>
            </a:extLst>
          </p:cNvPr>
          <p:cNvSpPr txBox="1"/>
          <p:nvPr/>
        </p:nvSpPr>
        <p:spPr>
          <a:xfrm>
            <a:off x="6977744" y="1515291"/>
            <a:ext cx="45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</a:t>
            </a:r>
            <a:r>
              <a:rPr lang="en-US" altLang="ko-KR" b="1" dirty="0"/>
              <a:t> </a:t>
            </a:r>
            <a:r>
              <a:rPr lang="ko-KR" altLang="en-US" b="1" dirty="0"/>
              <a:t>요소 여러 개에 접근할 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46FA7-4B03-6A84-4266-7FF090091AB4}"/>
              </a:ext>
            </a:extLst>
          </p:cNvPr>
          <p:cNvSpPr txBox="1"/>
          <p:nvPr/>
        </p:nvSpPr>
        <p:spPr>
          <a:xfrm>
            <a:off x="6723017" y="2255526"/>
            <a:ext cx="496388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document.querySelectorAll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(“.user”)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18CBAC-AF03-CD10-B258-13D88A95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13" y="3129181"/>
            <a:ext cx="5147866" cy="23332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3E24CC1-B2CF-0D23-C95D-BB9F2C6F550F}"/>
              </a:ext>
            </a:extLst>
          </p:cNvPr>
          <p:cNvCxnSpPr/>
          <p:nvPr/>
        </p:nvCxnSpPr>
        <p:spPr>
          <a:xfrm>
            <a:off x="6191795" y="1367246"/>
            <a:ext cx="0" cy="53296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6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A82F4-11B8-49CE-EEB2-E3C9A4AD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 err="1"/>
              <a:t>getElement</a:t>
            </a:r>
            <a:r>
              <a:rPr kumimoji="1" lang="en-US" altLang="ko-KR" sz="2400" dirty="0"/>
              <a:t>~</a:t>
            </a:r>
            <a:r>
              <a:rPr kumimoji="1" lang="ko-KR" altLang="en-US" sz="2400" dirty="0"/>
              <a:t> 함수</a:t>
            </a:r>
            <a:r>
              <a:rPr kumimoji="1" lang="en-US" altLang="ko-Kore-KR" sz="2400" dirty="0"/>
              <a:t> </a:t>
            </a:r>
            <a:endParaRPr kumimoji="1" lang="ko-Kore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B9B7C-FEB9-377A-2FB7-A189C8148BDF}"/>
              </a:ext>
            </a:extLst>
          </p:cNvPr>
          <p:cNvSpPr/>
          <p:nvPr/>
        </p:nvSpPr>
        <p:spPr>
          <a:xfrm>
            <a:off x="786711" y="2215106"/>
            <a:ext cx="25895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getElementById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 )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23A9B-660C-D701-996B-B6A0B3BDDE57}"/>
              </a:ext>
            </a:extLst>
          </p:cNvPr>
          <p:cNvSpPr/>
          <p:nvPr/>
        </p:nvSpPr>
        <p:spPr>
          <a:xfrm>
            <a:off x="786711" y="3514761"/>
            <a:ext cx="385630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getElementsByClassName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 )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B95318-926D-BF4D-5153-B3D6FFC989FA}"/>
              </a:ext>
            </a:extLst>
          </p:cNvPr>
          <p:cNvSpPr/>
          <p:nvPr/>
        </p:nvSpPr>
        <p:spPr>
          <a:xfrm>
            <a:off x="748169" y="5125084"/>
            <a:ext cx="39333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getElementsByTagName(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C7E61-5B55-D7A1-4A5B-D5F66934D531}"/>
              </a:ext>
            </a:extLst>
          </p:cNvPr>
          <p:cNvSpPr txBox="1"/>
          <p:nvPr/>
        </p:nvSpPr>
        <p:spPr>
          <a:xfrm>
            <a:off x="909221" y="2890262"/>
            <a:ext cx="403564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document.getElementById(“id</a:t>
            </a:r>
            <a:r>
              <a:rPr kumimoji="1" lang="ko-Kore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명</a:t>
            </a: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5F114-7F7E-1A31-BAAD-9C3D53625F3E}"/>
              </a:ext>
            </a:extLst>
          </p:cNvPr>
          <p:cNvSpPr txBox="1"/>
          <p:nvPr/>
        </p:nvSpPr>
        <p:spPr>
          <a:xfrm>
            <a:off x="909222" y="4205758"/>
            <a:ext cx="459493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document.getElementsByClassName(“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클래스명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”)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392E6-D1EB-7A24-E903-A50C11A2A820}"/>
              </a:ext>
            </a:extLst>
          </p:cNvPr>
          <p:cNvSpPr txBox="1"/>
          <p:nvPr/>
        </p:nvSpPr>
        <p:spPr>
          <a:xfrm>
            <a:off x="909221" y="5690079"/>
            <a:ext cx="459493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document.getElementsByTagName</a:t>
            </a:r>
            <a:r>
              <a:rPr kumimoji="1" lang="en-US" altLang="ko-Kore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태그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명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”)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CD706-1FF7-ED30-2EF1-88B4C8BB2CDD}"/>
              </a:ext>
            </a:extLst>
          </p:cNvPr>
          <p:cNvSpPr txBox="1"/>
          <p:nvPr/>
        </p:nvSpPr>
        <p:spPr>
          <a:xfrm>
            <a:off x="7116416" y="2197175"/>
            <a:ext cx="4594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getElement</a:t>
            </a:r>
            <a:r>
              <a:rPr kumimoji="1" lang="en-US" altLang="ko-Kore-KR" b="1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kumimoji="1" lang="en-US" altLang="ko-Kore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와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querySelector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의 차이</a:t>
            </a:r>
            <a:endParaRPr kumimoji="1" lang="ko-Kore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18F5A-9867-BDFF-C333-9194FF650AEF}"/>
              </a:ext>
            </a:extLst>
          </p:cNvPr>
          <p:cNvSpPr txBox="1"/>
          <p:nvPr/>
        </p:nvSpPr>
        <p:spPr>
          <a:xfrm>
            <a:off x="6988671" y="2802813"/>
            <a:ext cx="5153184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id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값이나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class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값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태그 이름을 사용해서 접근하는 것은 같다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querySelector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를 사용하면 둘 이상의 선택자를 조합해서 접근할 수 있음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예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#detail &gt; p)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1F716A-6296-71D4-BA12-3930F4B3A78F}"/>
              </a:ext>
            </a:extLst>
          </p:cNvPr>
          <p:cNvCxnSpPr/>
          <p:nvPr/>
        </p:nvCxnSpPr>
        <p:spPr>
          <a:xfrm>
            <a:off x="6429375" y="904875"/>
            <a:ext cx="0" cy="5638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56A07B-6742-56AE-245F-8B2A0D14E346}"/>
              </a:ext>
            </a:extLst>
          </p:cNvPr>
          <p:cNvSpPr txBox="1"/>
          <p:nvPr/>
        </p:nvSpPr>
        <p:spPr>
          <a:xfrm>
            <a:off x="631885" y="1333500"/>
            <a:ext cx="493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예전부터 사용하던 방법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id</a:t>
            </a:r>
            <a:r>
              <a:rPr lang="ko-KR" altLang="en-US" sz="1600" dirty="0"/>
              <a:t>나 </a:t>
            </a:r>
            <a:r>
              <a:rPr lang="en-US" altLang="ko-KR" sz="1600" dirty="0"/>
              <a:t>class, </a:t>
            </a:r>
            <a:r>
              <a:rPr lang="ko-KR" altLang="en-US" sz="1600" dirty="0"/>
              <a:t>태그명을 사용해서 접근</a:t>
            </a:r>
          </a:p>
        </p:txBody>
      </p:sp>
    </p:spTree>
    <p:extLst>
      <p:ext uri="{BB962C8B-B14F-4D97-AF65-F5344CB8AC3E}">
        <p14:creationId xmlns:p14="http://schemas.microsoft.com/office/powerpoint/2010/main" val="125538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504</TotalTime>
  <Words>2786</Words>
  <Application>Microsoft Office PowerPoint</Application>
  <PresentationFormat>와이드스크린</PresentationFormat>
  <Paragraphs>333</Paragraphs>
  <Slides>43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D2Coding</vt:lpstr>
      <vt:lpstr>TDc_SSiGothic_120_OTF</vt:lpstr>
      <vt:lpstr>TDc_SSiMyungJo_120_OTF</vt:lpstr>
      <vt:lpstr>TimesNewRomanPS</vt:lpstr>
      <vt:lpstr>맑은 고딕</vt:lpstr>
      <vt:lpstr>Arial</vt:lpstr>
      <vt:lpstr>Calibri</vt:lpstr>
      <vt:lpstr>Calibri Light</vt:lpstr>
      <vt:lpstr>Office 테마</vt:lpstr>
      <vt:lpstr>05. DOM의 기초</vt:lpstr>
      <vt:lpstr>DOM과 DOM 트리</vt:lpstr>
      <vt:lpstr>문서 객체 모델(DOM)이란</vt:lpstr>
      <vt:lpstr>DOM 트리</vt:lpstr>
      <vt:lpstr>DOM 트리</vt:lpstr>
      <vt:lpstr>웹 요소에 접근하기</vt:lpstr>
      <vt:lpstr>웹 요소에 접근하기</vt:lpstr>
      <vt:lpstr>PowerPoint 프레젠테이션</vt:lpstr>
      <vt:lpstr>getElement~ 함수 </vt:lpstr>
      <vt:lpstr>웹 요소 내용 가져오기 및 수정하기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자바스크립트로 스타일 수정하기</vt:lpstr>
      <vt:lpstr>CSS 속성에 접근하기</vt:lpstr>
      <vt:lpstr>PowerPoint 프레젠테이션</vt:lpstr>
      <vt:lpstr>classList 프로퍼티</vt:lpstr>
      <vt:lpstr>클래스 스타일 추가하기 및 삭제하기</vt:lpstr>
      <vt:lpstr>add() – 클래스 스타일 추가</vt:lpstr>
      <vt:lpstr>contains() – 특정 클래스 스타일 있는지</vt:lpstr>
      <vt:lpstr>PowerPoint 프레젠테이션</vt:lpstr>
      <vt:lpstr>toggle() – 특정 스타일 토글</vt:lpstr>
      <vt:lpstr>DOM에서 폼 다루기</vt:lpstr>
      <vt:lpstr>폼 요소에 접근하기</vt:lpstr>
      <vt:lpstr>PowerPoint 프레젠테이션</vt:lpstr>
      <vt:lpstr>name 속성 값을 사용해 접근하기</vt:lpstr>
      <vt:lpstr>폼 배열을 사용해 접근하기</vt:lpstr>
      <vt:lpstr>PowerPoint 프레젠테이션</vt:lpstr>
      <vt:lpstr>PowerPoint 프레젠테이션</vt:lpstr>
      <vt:lpstr>선택 목록과 항목에 접근하기</vt:lpstr>
      <vt:lpstr>선택 목록과 항목에 접근하기</vt:lpstr>
      <vt:lpstr>선택 목록과 항목에 접근하기</vt:lpstr>
      <vt:lpstr>PowerPoint 프레젠테이션</vt:lpstr>
      <vt:lpstr>PowerPoint 프레젠테이션</vt:lpstr>
      <vt:lpstr>PowerPoint 프레젠테이션</vt:lpstr>
      <vt:lpstr>라디오 버튼과 체크 박스에 접근하기</vt:lpstr>
      <vt:lpstr>라디오 버튼에 접근하기</vt:lpstr>
      <vt:lpstr>PowerPoint 프레젠테이션</vt:lpstr>
      <vt:lpstr>체크 박스에 접근하기</vt:lpstr>
      <vt:lpstr>checked 속성 사용하기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sgwoo</cp:lastModifiedBy>
  <cp:revision>20</cp:revision>
  <dcterms:created xsi:type="dcterms:W3CDTF">2022-11-02T08:17:17Z</dcterms:created>
  <dcterms:modified xsi:type="dcterms:W3CDTF">2022-12-06T07:02:44Z</dcterms:modified>
</cp:coreProperties>
</file>