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2682" r:id="rId7"/>
    <p:sldId id="22683" r:id="rId8"/>
    <p:sldId id="22684" r:id="rId9"/>
    <p:sldId id="22685" r:id="rId10"/>
    <p:sldId id="22686" r:id="rId11"/>
    <p:sldId id="258" r:id="rId12"/>
    <p:sldId id="22692" r:id="rId13"/>
    <p:sldId id="22687" r:id="rId14"/>
    <p:sldId id="22689" r:id="rId15"/>
    <p:sldId id="22690" r:id="rId16"/>
    <p:sldId id="22691" r:id="rId17"/>
    <p:sldId id="22693" r:id="rId18"/>
    <p:sldId id="22694" r:id="rId19"/>
    <p:sldId id="22695" r:id="rId20"/>
    <p:sldId id="22696" r:id="rId21"/>
    <p:sldId id="22697" r:id="rId22"/>
    <p:sldId id="22698" r:id="rId23"/>
    <p:sldId id="22699" r:id="rId24"/>
    <p:sldId id="22700" r:id="rId25"/>
    <p:sldId id="259" r:id="rId26"/>
    <p:sldId id="22808" r:id="rId27"/>
    <p:sldId id="22810" r:id="rId28"/>
    <p:sldId id="22813" r:id="rId29"/>
    <p:sldId id="22816" r:id="rId30"/>
    <p:sldId id="22819" r:id="rId31"/>
    <p:sldId id="22817" r:id="rId32"/>
    <p:sldId id="22823" r:id="rId33"/>
    <p:sldId id="22824" r:id="rId34"/>
    <p:sldId id="22825" r:id="rId35"/>
    <p:sldId id="22827" r:id="rId36"/>
    <p:sldId id="22828" r:id="rId37"/>
    <p:sldId id="260" r:id="rId38"/>
    <p:sldId id="22830" r:id="rId39"/>
    <p:sldId id="22831" r:id="rId40"/>
    <p:sldId id="22833" r:id="rId41"/>
    <p:sldId id="22838" r:id="rId42"/>
    <p:sldId id="22842" r:id="rId43"/>
    <p:sldId id="22835" r:id="rId44"/>
    <p:sldId id="2283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DB498-9DB4-4BCD-91FE-76453CCB2740}" v="47" dt="2022-11-03T05:35:0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DFB1-3D9C-2FCE-D9C4-1C8883CFB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948" y="1214438"/>
            <a:ext cx="10006149" cy="2387600"/>
          </a:xfrm>
        </p:spPr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이벤트와 이벤트 처리기</a:t>
            </a:r>
          </a:p>
        </p:txBody>
      </p:sp>
    </p:spTree>
    <p:extLst>
      <p:ext uri="{BB962C8B-B14F-4D97-AF65-F5344CB8AC3E}">
        <p14:creationId xmlns:p14="http://schemas.microsoft.com/office/powerpoint/2010/main" val="87016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2</a:t>
            </a:r>
            <a:r>
              <a:rPr kumimoji="1" lang="en-US" altLang="ko-Kore-KR" sz="2000" b="1"/>
              <a:t>)</a:t>
            </a:r>
            <a:r>
              <a:rPr kumimoji="1" lang="ko-KR" altLang="en-US" sz="2000" b="1"/>
              <a:t> 웹 요소에 직접 함수 연결하기</a:t>
            </a:r>
            <a:endParaRPr kumimoji="1" lang="ko-Kore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9952-18B9-1C16-03FE-6039C11F3B08}"/>
              </a:ext>
            </a:extLst>
          </p:cNvPr>
          <p:cNvSpPr txBox="1"/>
          <p:nvPr/>
        </p:nvSpPr>
        <p:spPr>
          <a:xfrm>
            <a:off x="998738" y="1451473"/>
            <a:ext cx="850924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스크립트 소스를 변경해도 </a:t>
            </a:r>
            <a:r>
              <a:rPr lang="en" altLang="ko-Kore-KR" sz="1600" dirty="0">
                <a:effectLst/>
                <a:latin typeface="TDc_SSiMyungJo_120_OTF"/>
              </a:rPr>
              <a:t>HTML </a:t>
            </a:r>
            <a:r>
              <a:rPr lang="ko-KR" altLang="en-US" sz="1600" dirty="0">
                <a:effectLst/>
                <a:latin typeface="TDc_SSiMyungJo_120_OTF"/>
              </a:rPr>
              <a:t>마크업에는 영향을 주지 않게 하려면 </a:t>
            </a:r>
            <a:endParaRPr lang="en-US" altLang="ko-KR" sz="16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 처리기도 스크립트 소스에서 처리하는 것이 좋다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59986-1C21-8564-4FA8-705349B82B29}"/>
              </a:ext>
            </a:extLst>
          </p:cNvPr>
          <p:cNvSpPr txBox="1"/>
          <p:nvPr/>
        </p:nvSpPr>
        <p:spPr>
          <a:xfrm>
            <a:off x="1069062" y="2455056"/>
            <a:ext cx="32987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이벤트명</a:t>
            </a: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ko-KR" altLang="en-US" i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95A5C-2D7F-CB6B-9F6F-32CC4D4F554A}"/>
              </a:ext>
            </a:extLst>
          </p:cNvPr>
          <p:cNvSpPr txBox="1"/>
          <p:nvPr/>
        </p:nvSpPr>
        <p:spPr>
          <a:xfrm>
            <a:off x="685229" y="3402575"/>
            <a:ext cx="5201765" cy="1901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button.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function()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9E710-3B46-0214-172C-CB5D14AB32D8}"/>
              </a:ext>
            </a:extLst>
          </p:cNvPr>
          <p:cNvSpPr txBox="1"/>
          <p:nvPr/>
        </p:nvSpPr>
        <p:spPr>
          <a:xfrm>
            <a:off x="1598488" y="5271131"/>
            <a:ext cx="2991525" cy="790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solidFill>
                  <a:srgbClr val="C00000"/>
                </a:solidFill>
              </a:rPr>
              <a:t>클릭했을</a:t>
            </a:r>
            <a:r>
              <a:rPr kumimoji="1" lang="ko-KR" altLang="en-US" sz="1600">
                <a:solidFill>
                  <a:srgbClr val="C00000"/>
                </a:solidFill>
              </a:rPr>
              <a:t> 때 </a:t>
            </a:r>
            <a:r>
              <a:rPr kumimoji="1" lang="en-US" altLang="ko-KR" sz="1600" dirty="0">
                <a:solidFill>
                  <a:srgbClr val="C00000"/>
                </a:solidFill>
              </a:rPr>
              <a:t>(onclick)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실행할 함수를 표현식으로 할당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26FA21F-9ABC-C745-60A7-81E4BC188BDD}"/>
              </a:ext>
            </a:extLst>
          </p:cNvPr>
          <p:cNvCxnSpPr>
            <a:stCxn id="14" idx="1"/>
          </p:cNvCxnSpPr>
          <p:nvPr/>
        </p:nvCxnSpPr>
        <p:spPr>
          <a:xfrm rot="10800000">
            <a:off x="1276672" y="5200026"/>
            <a:ext cx="321816" cy="46653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3EB5C7-C946-900F-5D02-61BE02C3CBBC}"/>
              </a:ext>
            </a:extLst>
          </p:cNvPr>
          <p:cNvSpPr txBox="1"/>
          <p:nvPr/>
        </p:nvSpPr>
        <p:spPr>
          <a:xfrm>
            <a:off x="6142608" y="3007178"/>
            <a:ext cx="5913268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TDc_SSiMyungJo_120_OTF"/>
              </a:rPr>
              <a:t>함수를 미리 만들어 두었다면 그 함수를 지정해도 된다</a:t>
            </a:r>
            <a:r>
              <a:rPr lang="en-US" altLang="ko-KR" sz="1600" dirty="0">
                <a:latin typeface="TDc_SSiMyungJo_120_OTF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TDc_SSiMyungJo_120_OTF"/>
              </a:rPr>
              <a:t>이때 실행할 함수 이름 뒤에 중괄호</a:t>
            </a:r>
            <a:r>
              <a:rPr lang="en-US" altLang="ko-KR" sz="1600" dirty="0">
                <a:latin typeface="TDc_SSiMyungJo_120_OTF"/>
              </a:rPr>
              <a:t>(( ))</a:t>
            </a:r>
            <a:r>
              <a:rPr lang="ko-KR" altLang="en-US" sz="1600" dirty="0">
                <a:latin typeface="TDc_SSiMyungJo_120_OTF"/>
              </a:rPr>
              <a:t>를 사용하지 않는다</a:t>
            </a:r>
            <a:r>
              <a:rPr lang="en-US" altLang="ko-KR" sz="1600" dirty="0">
                <a:latin typeface="TDc_SSiMyungJo_120_OTF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3A573-1C25-45A0-A083-A59F0B534A7F}"/>
              </a:ext>
            </a:extLst>
          </p:cNvPr>
          <p:cNvSpPr txBox="1"/>
          <p:nvPr/>
        </p:nvSpPr>
        <p:spPr>
          <a:xfrm>
            <a:off x="6096000" y="4087577"/>
            <a:ext cx="5239664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button.onclick = changeBackground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885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</a:t>
            </a:r>
            <a:r>
              <a:rPr kumimoji="1" lang="en-US" altLang="ko-Kore-KR" sz="2000" b="1" dirty="0"/>
              <a:t>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addEventListener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사용하기</a:t>
            </a:r>
            <a:endParaRPr kumimoji="1" lang="ko-Kore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9952-18B9-1C16-03FE-6039C11F3B08}"/>
              </a:ext>
            </a:extLst>
          </p:cNvPr>
          <p:cNvSpPr txBox="1"/>
          <p:nvPr/>
        </p:nvSpPr>
        <p:spPr>
          <a:xfrm>
            <a:off x="848927" y="1363608"/>
            <a:ext cx="85092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리스너는</a:t>
            </a:r>
            <a:r>
              <a:rPr lang="ko-KR" altLang="en-US" sz="1600" dirty="0"/>
              <a:t> 어떤 </a:t>
            </a:r>
            <a:r>
              <a:rPr lang="en" altLang="ko-Kore-KR" sz="1600" dirty="0"/>
              <a:t>DOM </a:t>
            </a:r>
            <a:r>
              <a:rPr lang="ko-KR" altLang="en-US" sz="1600" dirty="0"/>
              <a:t>요소에서도 사용할 수 있다</a:t>
            </a:r>
            <a:r>
              <a:rPr lang="en-US" altLang="ko-KR" sz="1600" dirty="0"/>
              <a:t>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addEventListener </a:t>
            </a:r>
            <a:r>
              <a:rPr lang="ko-KR" altLang="en-US" sz="1600" dirty="0"/>
              <a:t>함수를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DC5A9-8182-AB14-C3E6-F67E8D9B9BFA}"/>
              </a:ext>
            </a:extLst>
          </p:cNvPr>
          <p:cNvSpPr txBox="1"/>
          <p:nvPr/>
        </p:nvSpPr>
        <p:spPr>
          <a:xfrm>
            <a:off x="1104403" y="2600259"/>
            <a:ext cx="609452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addEventListener(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캡처 여부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3DD0C-2B15-6928-0DFF-8BF9E6F395BE}"/>
              </a:ext>
            </a:extLst>
          </p:cNvPr>
          <p:cNvSpPr txBox="1"/>
          <p:nvPr/>
        </p:nvSpPr>
        <p:spPr>
          <a:xfrm>
            <a:off x="940526" y="3300966"/>
            <a:ext cx="10075817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요소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발생한 요소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유형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여기에서는 이벤트 이름 앞에 </a:t>
            </a:r>
            <a:r>
              <a:rPr lang="en-US" altLang="ko-KR" sz="1600" dirty="0"/>
              <a:t>on</a:t>
            </a:r>
            <a:r>
              <a:rPr lang="ko-KR" altLang="en-US" sz="1600" dirty="0"/>
              <a:t>을 붙이지 않고 </a:t>
            </a:r>
            <a:r>
              <a:rPr lang="en-US" altLang="ko-KR" sz="1600" dirty="0"/>
              <a:t>click</a:t>
            </a:r>
            <a:r>
              <a:rPr lang="ko-KR" altLang="en-US" sz="1600" dirty="0"/>
              <a:t>이나 </a:t>
            </a:r>
            <a:r>
              <a:rPr lang="en-US" altLang="ko-KR" sz="1600" dirty="0"/>
              <a:t>keypress</a:t>
            </a:r>
            <a:r>
              <a:rPr lang="ko-KR" altLang="en-US" sz="1600" dirty="0"/>
              <a:t>처럼 이벤트 이름을 그대로 사용한다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발생했을 때 실행할 함수</a:t>
            </a:r>
            <a:r>
              <a:rPr lang="en-US" altLang="ko-KR" sz="1600" dirty="0"/>
              <a:t>. </a:t>
            </a:r>
            <a:r>
              <a:rPr lang="ko-KR" altLang="en-US" sz="1600" dirty="0"/>
              <a:t>기존에 있는 함수를 사용해도 되고 직접 익명 함수를 작성해도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익명 함수로 실행할 때는 </a:t>
            </a:r>
            <a:r>
              <a:rPr lang="en-US" altLang="ko-KR" sz="1600" dirty="0"/>
              <a:t>event </a:t>
            </a:r>
            <a:r>
              <a:rPr lang="ko-KR" altLang="en-US" sz="1600" dirty="0"/>
              <a:t>객체를 사용해서 다양한 것들을 처리할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캡처 여부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이벤트를 </a:t>
            </a:r>
            <a:r>
              <a:rPr lang="ko-KR" altLang="en-US" sz="1600" dirty="0" err="1"/>
              <a:t>캡처링하는지의</a:t>
            </a:r>
            <a:r>
              <a:rPr lang="ko-KR" altLang="en-US" sz="1600" dirty="0"/>
              <a:t> 여부</a:t>
            </a:r>
            <a:r>
              <a:rPr lang="en-US" altLang="ko-KR" sz="1600" dirty="0"/>
              <a:t>. true</a:t>
            </a:r>
            <a:r>
              <a:rPr lang="ko-KR" altLang="en-US" sz="1600" dirty="0"/>
              <a:t>면 </a:t>
            </a:r>
            <a:r>
              <a:rPr lang="ko-KR" altLang="en-US" sz="1600" dirty="0" err="1"/>
              <a:t>캡처링을</a:t>
            </a:r>
            <a:r>
              <a:rPr lang="en-US" altLang="ko-KR" sz="1600" dirty="0"/>
              <a:t>, false</a:t>
            </a:r>
            <a:r>
              <a:rPr lang="ko-KR" altLang="en-US" sz="1600" dirty="0"/>
              <a:t>면 버블링을 한다는 의미</a:t>
            </a:r>
            <a:r>
              <a:rPr lang="en-US" altLang="ko-KR" sz="1600" dirty="0"/>
              <a:t>. </a:t>
            </a:r>
            <a:r>
              <a:rPr lang="ko-KR" altLang="en-US" sz="1600" dirty="0"/>
              <a:t>선택 사항이며 기본값은 </a:t>
            </a:r>
            <a:r>
              <a:rPr lang="en-US" altLang="ko-KR" sz="1600" dirty="0"/>
              <a:t>false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72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858914" y="496079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</a:t>
            </a:r>
            <a:r>
              <a:rPr kumimoji="1" lang="en-US" altLang="ko-Kore-KR" sz="2000" b="1" dirty="0"/>
              <a:t>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addEventListener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사용하기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DA05-E203-F7EF-99C7-0332612C20B3}"/>
              </a:ext>
            </a:extLst>
          </p:cNvPr>
          <p:cNvSpPr txBox="1"/>
          <p:nvPr/>
        </p:nvSpPr>
        <p:spPr>
          <a:xfrm>
            <a:off x="952130" y="1366505"/>
            <a:ext cx="6094520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button.</a:t>
            </a:r>
            <a:r>
              <a:rPr lang="en" altLang="ko-Kore-KR" sz="16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onclick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changeBackground;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5B97-B022-2528-9F93-0D94FECDEA89}"/>
              </a:ext>
            </a:extLst>
          </p:cNvPr>
          <p:cNvSpPr txBox="1"/>
          <p:nvPr/>
        </p:nvSpPr>
        <p:spPr>
          <a:xfrm>
            <a:off x="4787283" y="3834497"/>
            <a:ext cx="6094520" cy="19426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changeBackground()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button.addEventListener(“</a:t>
            </a:r>
            <a:r>
              <a:rPr lang="en" altLang="ko-Kore-KR" sz="1600" dirty="0">
                <a:solidFill>
                  <a:srgbClr val="C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changeBackground);</a:t>
            </a: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9774CE4E-D707-76AB-606F-9EEE8396A23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561193" y="3579731"/>
            <a:ext cx="1496668" cy="955512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7335B-DCB4-2B05-0AFE-C849AD1A9220}"/>
              </a:ext>
            </a:extLst>
          </p:cNvPr>
          <p:cNvSpPr txBox="1"/>
          <p:nvPr/>
        </p:nvSpPr>
        <p:spPr>
          <a:xfrm>
            <a:off x="905522" y="790111"/>
            <a:ext cx="61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3</a:t>
            </a:r>
            <a:r>
              <a:rPr kumimoji="1" lang="en-US" altLang="ko-Kore-KR" sz="2000" b="1"/>
              <a:t>)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addEventListener()</a:t>
            </a:r>
            <a:r>
              <a:rPr kumimoji="1" lang="ko-KR" altLang="en-US" sz="2000" b="1"/>
              <a:t> 사용하기</a:t>
            </a:r>
            <a:endParaRPr kumimoji="1" lang="ko-Kore-KR" alt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5B97-B022-2528-9F93-0D94FECDEA89}"/>
              </a:ext>
            </a:extLst>
          </p:cNvPr>
          <p:cNvSpPr txBox="1"/>
          <p:nvPr/>
        </p:nvSpPr>
        <p:spPr>
          <a:xfrm>
            <a:off x="998738" y="1464159"/>
            <a:ext cx="6094520" cy="22658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endParaRPr lang="en" altLang="ko-Kore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ore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익명함수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사용</a:t>
            </a:r>
            <a:endParaRPr lang="en" altLang="ko-Kore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function() {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document.body.style.backgroundColor = "green";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1A18-AABC-D615-B54A-3527220C0461}"/>
              </a:ext>
            </a:extLst>
          </p:cNvPr>
          <p:cNvSpPr txBox="1"/>
          <p:nvPr/>
        </p:nvSpPr>
        <p:spPr>
          <a:xfrm>
            <a:off x="998738" y="4033481"/>
            <a:ext cx="6094520" cy="226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document.querySelector("button");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ore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화살표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사용</a:t>
            </a:r>
            <a:endParaRPr lang="en" altLang="ko-Kore-KR" sz="14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() =&gt; {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"green";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)}; </a:t>
            </a:r>
          </a:p>
        </p:txBody>
      </p:sp>
    </p:spTree>
    <p:extLst>
      <p:ext uri="{BB962C8B-B14F-4D97-AF65-F5344CB8AC3E}">
        <p14:creationId xmlns:p14="http://schemas.microsoft.com/office/powerpoint/2010/main" val="423456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AB869-D0E1-7AC6-667C-37644B65D466}"/>
              </a:ext>
            </a:extLst>
          </p:cNvPr>
          <p:cNvSpPr txBox="1"/>
          <p:nvPr/>
        </p:nvSpPr>
        <p:spPr>
          <a:xfrm>
            <a:off x="838200" y="1113182"/>
            <a:ext cx="105155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+mn-ea"/>
              </a:rPr>
              <a:t>텍스트 필드에 단어를 입력했을 때 단어의 길이를 화면에 표시하기</a:t>
            </a:r>
            <a:r>
              <a:rPr lang="en-US" altLang="ko-KR" sz="1600" dirty="0">
                <a:effectLst/>
                <a:latin typeface="+mn-ea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C2157-602D-5CAD-8AB4-143BF812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07" y="1700515"/>
            <a:ext cx="2762129" cy="1991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515F32-87A0-4002-2EF1-3135764B0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16" y="1700515"/>
            <a:ext cx="2762129" cy="1991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F972C-D3DF-79F5-B015-A233C8B9F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66" y="4676503"/>
            <a:ext cx="3371765" cy="14458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A444C-1DDD-EE3C-D6BE-8842D81C196C}"/>
              </a:ext>
            </a:extLst>
          </p:cNvPr>
          <p:cNvSpPr txBox="1"/>
          <p:nvPr/>
        </p:nvSpPr>
        <p:spPr>
          <a:xfrm>
            <a:off x="965106" y="4676503"/>
            <a:ext cx="321500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참고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문자열 길이는</a:t>
            </a:r>
            <a:r>
              <a:rPr lang="en-US" altLang="ko-KR" sz="16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+mn-ea"/>
              </a:rPr>
              <a:t>문자열의 길이는 </a:t>
            </a:r>
            <a:r>
              <a:rPr lang="en" altLang="ko-Kore-KR" sz="1200" dirty="0">
                <a:effectLst/>
                <a:latin typeface="+mn-ea"/>
              </a:rPr>
              <a:t>length </a:t>
            </a:r>
            <a:r>
              <a:rPr lang="ko-KR" altLang="en-US" sz="1600" dirty="0">
                <a:effectLst/>
                <a:latin typeface="+mn-ea"/>
              </a:rPr>
              <a:t>프로퍼티에 들어 있다</a:t>
            </a:r>
            <a:r>
              <a:rPr lang="en-US" altLang="ko-KR" sz="1600" dirty="0">
                <a:effectLst/>
                <a:latin typeface="+mn-ea"/>
              </a:rPr>
              <a:t>. 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35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313E7-A7B6-4439-2E62-1F8D7FBBD0B3}"/>
              </a:ext>
            </a:extLst>
          </p:cNvPr>
          <p:cNvSpPr txBox="1"/>
          <p:nvPr/>
        </p:nvSpPr>
        <p:spPr>
          <a:xfrm>
            <a:off x="838200" y="1591446"/>
            <a:ext cx="609765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id="contents"&gt;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&lt;input type="text" id="word"&gt;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&lt;button id="bttn"&gt;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글자 수 확인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>
              <a:lnSpc>
                <a:spcPct val="150000"/>
              </a:lnSpc>
            </a:pP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id="result"&gt;&lt;/div&gt;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068C8-528C-324A-09C4-C885D1B55107}"/>
              </a:ext>
            </a:extLst>
          </p:cNvPr>
          <p:cNvSpPr txBox="1"/>
          <p:nvPr/>
        </p:nvSpPr>
        <p:spPr>
          <a:xfrm>
            <a:off x="900320" y="1057902"/>
            <a:ext cx="224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16\</a:t>
            </a:r>
            <a:r>
              <a:rPr kumimoji="1" lang="en-US" altLang="ko-KR" sz="1600" dirty="0"/>
              <a:t>event-5.html</a:t>
            </a:r>
            <a:endParaRPr kumimoji="1" lang="ko-Kore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1C25D9-928B-A7CE-D24D-9B35A244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37" y="937769"/>
            <a:ext cx="4569968" cy="3295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B9496B-3417-F3A0-71D8-387161555D65}"/>
              </a:ext>
            </a:extLst>
          </p:cNvPr>
          <p:cNvSpPr txBox="1"/>
          <p:nvPr/>
        </p:nvSpPr>
        <p:spPr>
          <a:xfrm>
            <a:off x="969373" y="4396124"/>
            <a:ext cx="8112815" cy="12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>
                <a:solidFill>
                  <a:schemeClr val="accent1"/>
                </a:solidFill>
              </a:rPr>
              <a:t>버튼 클릭했을 때 실행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>
                <a:solidFill>
                  <a:schemeClr val="accent1"/>
                </a:solidFill>
              </a:rPr>
              <a:t>텍스트 필드에 있는 내용을 가져와서</a:t>
            </a:r>
            <a:r>
              <a:rPr kumimoji="1" lang="en-US" altLang="ko-KR" sz="1600" dirty="0">
                <a:solidFill>
                  <a:schemeClr val="accent1"/>
                </a:solidFill>
              </a:rPr>
              <a:t>,</a:t>
            </a:r>
            <a:r>
              <a:rPr kumimoji="1" lang="ko-KR" altLang="en-US" sz="1600" dirty="0">
                <a:solidFill>
                  <a:schemeClr val="accent1"/>
                </a:solidFill>
              </a:rPr>
              <a:t> 그 내용의 </a:t>
            </a:r>
            <a:r>
              <a:rPr kumimoji="1" lang="en-US" altLang="ko-KR" sz="1600" dirty="0">
                <a:solidFill>
                  <a:schemeClr val="accent1"/>
                </a:solidFill>
              </a:rPr>
              <a:t>length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확인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length</a:t>
            </a:r>
            <a:r>
              <a:rPr kumimoji="1" lang="ko-KR" altLang="en-US" sz="1600" dirty="0">
                <a:solidFill>
                  <a:schemeClr val="accent1"/>
                </a:solidFill>
              </a:rPr>
              <a:t>값을 결과 영역에 표시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DA1E63-4100-740D-EC7C-91781C9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ko-KR" altLang="en-US" sz="2000" dirty="0"/>
              <a:t> 텍스트 필드에 입력한 글자 수 체크</a:t>
            </a:r>
            <a:endParaRPr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22FD9-D93E-1152-329B-835745C56B85}"/>
              </a:ext>
            </a:extLst>
          </p:cNvPr>
          <p:cNvSpPr txBox="1"/>
          <p:nvPr/>
        </p:nvSpPr>
        <p:spPr>
          <a:xfrm>
            <a:off x="1022785" y="1843900"/>
            <a:ext cx="9544050" cy="34199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button = document.querySelector("#bttn");</a:t>
            </a:r>
          </a:p>
          <a:p>
            <a:pPr>
              <a:lnSpc>
                <a:spcPct val="150000"/>
              </a:lnSpc>
            </a:pPr>
            <a:b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button.addEventListener("click", () =&gt; {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const word = document.querySelector("#word").value;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텍스트 상자의 내용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const result = document.querySelector("#result");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결괏값 표시할 영역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let count = word.length;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문자열의 길이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result.innerText = `${count}`;   </a:t>
            </a:r>
            <a:r>
              <a:rPr lang="en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결괏값 표시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2FDB-E7C1-39BB-9389-D332EA6B57F0}"/>
              </a:ext>
            </a:extLst>
          </p:cNvPr>
          <p:cNvSpPr txBox="1"/>
          <p:nvPr/>
        </p:nvSpPr>
        <p:spPr>
          <a:xfrm>
            <a:off x="1022785" y="1240782"/>
            <a:ext cx="224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\event-5.js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978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D3B9-8E60-D02D-0A2C-B953EA36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 err="1"/>
              <a:t>모달</a:t>
            </a:r>
            <a:r>
              <a:rPr lang="ko-KR" altLang="en-US" dirty="0"/>
              <a:t> 박스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9F7C-5A7D-7580-2332-6DC012440E09}"/>
              </a:ext>
            </a:extLst>
          </p:cNvPr>
          <p:cNvSpPr txBox="1"/>
          <p:nvPr/>
        </p:nvSpPr>
        <p:spPr>
          <a:xfrm>
            <a:off x="740205" y="1341671"/>
            <a:ext cx="9126606" cy="83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effectLst/>
                <a:latin typeface="TDc_SSiMyungJo_120_OTF"/>
              </a:rPr>
              <a:t>모달</a:t>
            </a:r>
            <a:r>
              <a:rPr lang="ko-KR" altLang="en-US" b="1" dirty="0">
                <a:effectLst/>
                <a:latin typeface="TDc_SSiMyungJo_120_OTF"/>
              </a:rPr>
              <a:t> 박스</a:t>
            </a:r>
            <a:r>
              <a:rPr lang="en-US" altLang="ko-KR" b="1" dirty="0">
                <a:effectLst/>
                <a:latin typeface="TDc_SSiMyungJo_120_OTF"/>
              </a:rPr>
              <a:t>(modal box) : </a:t>
            </a:r>
            <a:r>
              <a:rPr lang="ko-KR" altLang="en-US" sz="1600" dirty="0">
                <a:effectLst/>
                <a:latin typeface="TDc_SSiMyungJo_120_OTF"/>
              </a:rPr>
              <a:t>화면에 내용이 </a:t>
            </a:r>
            <a:r>
              <a:rPr lang="ko-KR" altLang="en-US" sz="1600" dirty="0" err="1">
                <a:effectLst/>
                <a:latin typeface="TDc_SSiMyungJo_120_OTF"/>
              </a:rPr>
              <a:t>팝업되면서</a:t>
            </a:r>
            <a:r>
              <a:rPr lang="ko-KR" altLang="en-US" sz="1600" dirty="0">
                <a:effectLst/>
                <a:latin typeface="TDc_SSiMyungJo_120_OTF"/>
              </a:rPr>
              <a:t> 기타 내용은 </a:t>
            </a:r>
            <a:r>
              <a:rPr lang="ko-KR" altLang="en-US" sz="1600" dirty="0" err="1">
                <a:effectLst/>
                <a:latin typeface="TDc_SSiMyungJo_120_OTF"/>
              </a:rPr>
              <a:t>블러</a:t>
            </a:r>
            <a:r>
              <a:rPr lang="ko-KR" altLang="en-US" sz="1600" dirty="0">
                <a:effectLst/>
                <a:latin typeface="TDc_SSiMyungJo_120_OTF"/>
              </a:rPr>
              <a:t> 처리되어 </a:t>
            </a:r>
            <a:endParaRPr lang="en-US" altLang="ko-KR" sz="16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effectLst/>
                <a:latin typeface="TDc_SSiMyungJo_120_OTF"/>
              </a:rPr>
              <a:t>팝업된</a:t>
            </a:r>
            <a:r>
              <a:rPr lang="ko-KR" altLang="en-US" sz="1600" dirty="0">
                <a:effectLst/>
                <a:latin typeface="TDc_SSiMyungJo_120_OTF"/>
              </a:rPr>
              <a:t> 내용에만 집중할 수 있게 해 주는 창입니다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r>
              <a:rPr lang="en-US" altLang="ko-KR" sz="1600" dirty="0">
                <a:latin typeface="TDc_SSiMyungJo_120_OTF"/>
              </a:rPr>
              <a:t>(</a:t>
            </a:r>
            <a:r>
              <a:rPr lang="ko-KR" altLang="en-US" sz="1600" dirty="0">
                <a:latin typeface="TDc_SSiMyungJo_120_OTF"/>
              </a:rPr>
              <a:t>라이트 박스라고도 함</a:t>
            </a:r>
            <a:r>
              <a:rPr lang="en-US" altLang="ko-KR" sz="1600" dirty="0">
                <a:latin typeface="TDc_SSiMyungJo_120_OTF"/>
              </a:rPr>
              <a:t>)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7ED37-B110-6C60-AE3F-3436A6BD410C}"/>
              </a:ext>
            </a:extLst>
          </p:cNvPr>
          <p:cNvSpPr txBox="1"/>
          <p:nvPr/>
        </p:nvSpPr>
        <p:spPr>
          <a:xfrm>
            <a:off x="879543" y="2667947"/>
            <a:ext cx="949187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박스에 표시되는 내용은 웹 문서 안에 미리 만들어져 있어야 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CSS</a:t>
            </a:r>
            <a:r>
              <a:rPr kumimoji="1" lang="ko-Kore-KR" altLang="en-US" sz="1600" dirty="0"/>
              <a:t>와</a:t>
            </a:r>
            <a:r>
              <a:rPr kumimoji="1" lang="ko-KR" altLang="en-US" sz="1600"/>
              <a:t> 자바스크립트를 사용해서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처음에는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부분을 화면에 감춰 두었다가</a:t>
            </a:r>
            <a:br>
              <a:rPr kumimoji="1" lang="en-US" altLang="ko-KR" sz="1600" dirty="0"/>
            </a:br>
            <a:r>
              <a:rPr kumimoji="1" lang="ko-KR" altLang="en-US" sz="1600" dirty="0"/>
              <a:t>버튼을 클릭하거나 특정 이벤트가 발생했을 때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박스를 표시한다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98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D3B9-8E60-D02D-0A2C-B953EA36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 err="1"/>
              <a:t>모달</a:t>
            </a:r>
            <a:r>
              <a:rPr lang="ko-KR" altLang="en-US" dirty="0"/>
              <a:t> 박스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53CC-170C-7AB9-A99D-F6CDC0AEA84A}"/>
              </a:ext>
            </a:extLst>
          </p:cNvPr>
          <p:cNvSpPr txBox="1"/>
          <p:nvPr/>
        </p:nvSpPr>
        <p:spPr>
          <a:xfrm>
            <a:off x="631885" y="1163156"/>
            <a:ext cx="73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/>
              <a:t>modal.html, 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 파일 사용 </a:t>
            </a:r>
            <a:endParaRPr kumimoji="1" lang="ko-Kore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C5437-6D43-66A7-A490-21DBF25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8" y="1740696"/>
            <a:ext cx="4479681" cy="47967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554C7-4EF2-F438-DD25-92D32099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91" y="1895229"/>
            <a:ext cx="4397748" cy="4598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915D0E7F-72FD-A4FE-D303-A19FF713BE4B}"/>
              </a:ext>
            </a:extLst>
          </p:cNvPr>
          <p:cNvSpPr/>
          <p:nvPr/>
        </p:nvSpPr>
        <p:spPr>
          <a:xfrm>
            <a:off x="6822449" y="3561830"/>
            <a:ext cx="3309730" cy="2494722"/>
          </a:xfrm>
          <a:prstGeom prst="roundRect">
            <a:avLst>
              <a:gd name="adj" fmla="val 909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A0102E3-03C0-EC28-CA57-4DE354A0BA92}"/>
              </a:ext>
            </a:extLst>
          </p:cNvPr>
          <p:cNvSpPr/>
          <p:nvPr/>
        </p:nvSpPr>
        <p:spPr>
          <a:xfrm>
            <a:off x="951736" y="2314469"/>
            <a:ext cx="4141304" cy="3742083"/>
          </a:xfrm>
          <a:prstGeom prst="roundRect">
            <a:avLst>
              <a:gd name="adj" fmla="val 591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77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F1626D-B5A1-D018-A9BF-7DD2AF55570D}"/>
              </a:ext>
            </a:extLst>
          </p:cNvPr>
          <p:cNvSpPr txBox="1"/>
          <p:nvPr/>
        </p:nvSpPr>
        <p:spPr>
          <a:xfrm>
            <a:off x="437322" y="427383"/>
            <a:ext cx="73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1)</a:t>
            </a:r>
            <a:r>
              <a:rPr kumimoji="1" lang="ko-KR" altLang="en-US" sz="1600" b="1" dirty="0"/>
              <a:t> 프로필 내용을 </a:t>
            </a:r>
            <a:r>
              <a:rPr kumimoji="1" lang="ko-KR" altLang="en-US" sz="1600" b="1" dirty="0" err="1"/>
              <a:t>모달</a:t>
            </a:r>
            <a:r>
              <a:rPr kumimoji="1" lang="ko-KR" altLang="en-US" sz="1600" b="1" dirty="0"/>
              <a:t> 박스 형태로 꾸며보자</a:t>
            </a:r>
            <a:endParaRPr kumimoji="1" lang="ko-Kore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F977A-3258-A7BB-62F5-D36407455F06}"/>
              </a:ext>
            </a:extLst>
          </p:cNvPr>
          <p:cNvSpPr txBox="1"/>
          <p:nvPr/>
        </p:nvSpPr>
        <p:spPr>
          <a:xfrm>
            <a:off x="646043" y="1113183"/>
            <a:ext cx="60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소스에 추가</a:t>
            </a:r>
            <a:endParaRPr kumimoji="1"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2BFED-CD4A-47A9-0AB8-4889D207FF24}"/>
              </a:ext>
            </a:extLst>
          </p:cNvPr>
          <p:cNvSpPr txBox="1"/>
          <p:nvPr/>
        </p:nvSpPr>
        <p:spPr>
          <a:xfrm>
            <a:off x="646043" y="1663172"/>
            <a:ext cx="5166690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 {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#modal-box{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position:fixed;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top:0;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left:0;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bottom:0;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right:0;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background-color: rgba(0,0,0,0.6);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 flex;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justify-content: center;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EBB886-1891-DBCF-F734-FC5547AD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95" y="2196546"/>
            <a:ext cx="5004062" cy="38192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48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9DC56F-1CFD-D64F-D08F-A9898C87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알아보기</a:t>
            </a:r>
          </a:p>
        </p:txBody>
      </p:sp>
    </p:spTree>
    <p:extLst>
      <p:ext uri="{BB962C8B-B14F-4D97-AF65-F5344CB8AC3E}">
        <p14:creationId xmlns:p14="http://schemas.microsoft.com/office/powerpoint/2010/main" val="318984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DCE9A-2C43-927B-05C4-67ED075A20C3}"/>
              </a:ext>
            </a:extLst>
          </p:cNvPr>
          <p:cNvSpPr txBox="1"/>
          <p:nvPr/>
        </p:nvSpPr>
        <p:spPr>
          <a:xfrm>
            <a:off x="437322" y="427383"/>
            <a:ext cx="1131054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/>
              <a:t>2) </a:t>
            </a:r>
            <a:r>
              <a:rPr kumimoji="1" lang="ko-KR" altLang="en-US" b="1" dirty="0"/>
              <a:t>제대로 나오는 걸 확인했다면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모달</a:t>
            </a:r>
            <a:r>
              <a:rPr kumimoji="1" lang="ko-KR" altLang="en-US" b="1" dirty="0"/>
              <a:t> 박스는 화면에서 감췄다가 버튼을 클릭하면 나타나도록 해야 한다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E83E8-18EA-8409-B929-9839DA8B1F10}"/>
              </a:ext>
            </a:extLst>
          </p:cNvPr>
          <p:cNvSpPr txBox="1"/>
          <p:nvPr/>
        </p:nvSpPr>
        <p:spPr>
          <a:xfrm>
            <a:off x="547769" y="1503427"/>
            <a:ext cx="60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\modal.css</a:t>
            </a:r>
            <a:r>
              <a:rPr kumimoji="1" lang="ko-KR" altLang="en-US" sz="1600" dirty="0"/>
              <a:t> 소스에 추가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2F75D-33B7-9FC1-03D5-CADD7822AF67}"/>
              </a:ext>
            </a:extLst>
          </p:cNvPr>
          <p:cNvSpPr txBox="1"/>
          <p:nvPr/>
        </p:nvSpPr>
        <p:spPr>
          <a:xfrm>
            <a:off x="646043" y="2070677"/>
            <a:ext cx="5166690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#modal-box{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background-color: rgba(0,0,0,0.6);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 none;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justify-content: center;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#modal-box.active {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0D4A4-46BA-A79E-07B0-D1AD7BF0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06" y="1911308"/>
            <a:ext cx="5234091" cy="399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67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54F91-DDB5-36A5-7B0E-FA65B8E091CD}"/>
              </a:ext>
            </a:extLst>
          </p:cNvPr>
          <p:cNvSpPr txBox="1"/>
          <p:nvPr/>
        </p:nvSpPr>
        <p:spPr>
          <a:xfrm>
            <a:off x="437322" y="427383"/>
            <a:ext cx="737483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3) </a:t>
            </a:r>
            <a:r>
              <a:rPr kumimoji="1" lang="en-US" altLang="ko-KR" sz="1600" dirty="0"/>
              <a:t>modal.js</a:t>
            </a:r>
            <a:r>
              <a:rPr kumimoji="1" lang="ko-KR" altLang="en-US" sz="1600" dirty="0"/>
              <a:t> 파일을 만들고 </a:t>
            </a:r>
            <a:r>
              <a:rPr kumimoji="1" lang="en-US" altLang="ko-KR" sz="1600" dirty="0"/>
              <a:t>HTML</a:t>
            </a:r>
            <a:r>
              <a:rPr kumimoji="1" lang="ko-KR" altLang="en-US" sz="1600" dirty="0"/>
              <a:t> 문서에 연결한다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4)</a:t>
            </a:r>
            <a:r>
              <a:rPr kumimoji="1" lang="ko-KR" altLang="en-US" sz="1600" dirty="0"/>
              <a:t> 파란색 버튼을 클릭하면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열기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5)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박스에 있는 </a:t>
            </a:r>
            <a:r>
              <a:rPr kumimoji="1" lang="en-US" altLang="ko-KR" sz="1600" dirty="0"/>
              <a:t>X </a:t>
            </a:r>
            <a:r>
              <a:rPr kumimoji="1" lang="ko-KR" altLang="en-US" sz="1600" dirty="0"/>
              <a:t>클릭하면 </a:t>
            </a:r>
            <a:r>
              <a:rPr kumimoji="1" lang="ko-KR" altLang="en-US" sz="1600" dirty="0" err="1"/>
              <a:t>모달</a:t>
            </a:r>
            <a:r>
              <a:rPr kumimoji="1" lang="ko-KR" altLang="en-US" sz="1600" dirty="0"/>
              <a:t> 박스 닫기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C4A7-1D15-9ED5-1A4D-BE3CE933F212}"/>
              </a:ext>
            </a:extLst>
          </p:cNvPr>
          <p:cNvSpPr txBox="1"/>
          <p:nvPr/>
        </p:nvSpPr>
        <p:spPr>
          <a:xfrm>
            <a:off x="537830" y="2035777"/>
            <a:ext cx="374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\modal.js </a:t>
            </a:r>
            <a:r>
              <a:rPr kumimoji="1" lang="ko-KR" altLang="en-US" sz="1600" dirty="0"/>
              <a:t>에 작성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89A1A-D7D4-B2CA-2CA2-5910CA513F1E}"/>
              </a:ext>
            </a:extLst>
          </p:cNvPr>
          <p:cNvSpPr txBox="1"/>
          <p:nvPr/>
        </p:nvSpPr>
        <p:spPr>
          <a:xfrm>
            <a:off x="537830" y="2481700"/>
            <a:ext cx="7603435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open = document.querySelector("#open");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modalBox = document.querySelector("#modal-box");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close = document.querySelector("#close");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open.addEventListener("click",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modalBox.classList.add("active");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close.addEventListener("click",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modalBox.classList.remove("active");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93009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E803A-CE92-74A5-06A0-1932BED2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90116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9D9433-EB50-5353-972C-57F9058D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event</a:t>
            </a:r>
            <a:r>
              <a:rPr lang="ko-KR" altLang="en-US"/>
              <a:t> 객체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DD8-344B-CCA6-ADBF-C93D762B6EB0}"/>
              </a:ext>
            </a:extLst>
          </p:cNvPr>
          <p:cNvSpPr txBox="1"/>
          <p:nvPr/>
        </p:nvSpPr>
        <p:spPr>
          <a:xfrm>
            <a:off x="3797498" y="482197"/>
            <a:ext cx="94024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이벤트가</a:t>
            </a:r>
            <a:r>
              <a:rPr kumimoji="1" lang="ko-KR" altLang="en-US" sz="1600"/>
              <a:t> 발생하면 자동으로 만들어지는 객체</a:t>
            </a:r>
            <a:endParaRPr kumimoji="1"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5F750-9242-33C4-FE02-805D519C918A}"/>
              </a:ext>
            </a:extLst>
          </p:cNvPr>
          <p:cNvSpPr txBox="1"/>
          <p:nvPr/>
        </p:nvSpPr>
        <p:spPr>
          <a:xfrm>
            <a:off x="716279" y="1459063"/>
            <a:ext cx="255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event</a:t>
            </a:r>
            <a:r>
              <a:rPr kumimoji="1" lang="ko-KR" altLang="en-US" sz="1600" dirty="0"/>
              <a:t> 객체의 메서드</a:t>
            </a:r>
            <a:endParaRPr kumimoji="1" lang="ko-Kore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B87756-CBEE-5D31-CCE7-04E2ABD5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2" y="1201642"/>
            <a:ext cx="6618514" cy="8532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B5EDE0-9F71-03C7-2C27-4C756F3E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70" y="2144666"/>
            <a:ext cx="6194770" cy="4638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A7D8-FECB-2790-5414-E2152B07335C}"/>
              </a:ext>
            </a:extLst>
          </p:cNvPr>
          <p:cNvSpPr txBox="1"/>
          <p:nvPr/>
        </p:nvSpPr>
        <p:spPr>
          <a:xfrm>
            <a:off x="631885" y="2315966"/>
            <a:ext cx="255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event</a:t>
            </a:r>
            <a:r>
              <a:rPr kumimoji="1" lang="ko-KR" altLang="en-US" sz="1600" dirty="0"/>
              <a:t> 객체의 프로퍼티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88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10AF-10A3-021B-DCC0-D715B644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4"/>
            <a:ext cx="8909649" cy="369332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(</a:t>
            </a:r>
            <a:r>
              <a:rPr kumimoji="1" lang="ko-KR" altLang="en-US" sz="2000" dirty="0"/>
              <a:t>예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마우스 클릭 위치 알아내기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916E2-7501-A6CF-D18C-7B5B88F8EA7B}"/>
              </a:ext>
            </a:extLst>
          </p:cNvPr>
          <p:cNvSpPr txBox="1"/>
          <p:nvPr/>
        </p:nvSpPr>
        <p:spPr>
          <a:xfrm>
            <a:off x="631885" y="1013768"/>
            <a:ext cx="761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06\event-6.html, 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\event-6.js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3FB6C-5A32-E62D-3D34-496107CD6FA9}"/>
              </a:ext>
            </a:extLst>
          </p:cNvPr>
          <p:cNvSpPr txBox="1"/>
          <p:nvPr/>
        </p:nvSpPr>
        <p:spPr>
          <a:xfrm>
            <a:off x="684500" y="1595345"/>
            <a:ext cx="4402209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사각형 내부를 클릭해 보세요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id="box"&gt;&lt;/div&gt;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90E12-69FD-F70C-F338-47615BE05A99}"/>
              </a:ext>
            </a:extLst>
          </p:cNvPr>
          <p:cNvSpPr txBox="1"/>
          <p:nvPr/>
        </p:nvSpPr>
        <p:spPr>
          <a:xfrm>
            <a:off x="684500" y="2631534"/>
            <a:ext cx="430033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R" sz="1600" dirty="0">
                <a:solidFill>
                  <a:schemeClr val="accent1"/>
                </a:solidFill>
              </a:rPr>
              <a:t>#box</a:t>
            </a:r>
            <a:r>
              <a:rPr kumimoji="1" lang="ko-KR" altLang="en-US" sz="1600" dirty="0">
                <a:solidFill>
                  <a:schemeClr val="accent1"/>
                </a:solidFill>
              </a:rPr>
              <a:t> 부분을 클릭했을 때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ore-KR" sz="1600" dirty="0">
                <a:solidFill>
                  <a:schemeClr val="accent1"/>
                </a:solidFill>
              </a:rPr>
              <a:t>event</a:t>
            </a:r>
            <a:r>
              <a:rPr kumimoji="1" lang="ko-KR" altLang="en-US" sz="1600" dirty="0">
                <a:solidFill>
                  <a:schemeClr val="accent1"/>
                </a:solidFill>
              </a:rPr>
              <a:t> 객체에서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pageX</a:t>
            </a:r>
            <a:r>
              <a:rPr kumimoji="1" lang="en-US" altLang="ko-KR" sz="1600" dirty="0">
                <a:solidFill>
                  <a:schemeClr val="accent1"/>
                </a:solidFill>
              </a:rPr>
              <a:t>,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pageY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프로퍼티 가져와서 </a:t>
            </a:r>
            <a:r>
              <a:rPr kumimoji="1" lang="ko-KR" altLang="en-US" sz="1600" dirty="0" err="1">
                <a:solidFill>
                  <a:schemeClr val="accent1"/>
                </a:solidFill>
              </a:rPr>
              <a:t>알림창에</a:t>
            </a:r>
            <a:r>
              <a:rPr kumimoji="1" lang="ko-KR" altLang="en-US" sz="1600" dirty="0">
                <a:solidFill>
                  <a:schemeClr val="accent1"/>
                </a:solidFill>
              </a:rPr>
              <a:t> 표시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DF6E8-DD36-8B87-B131-D17702A61B56}"/>
              </a:ext>
            </a:extLst>
          </p:cNvPr>
          <p:cNvSpPr txBox="1"/>
          <p:nvPr/>
        </p:nvSpPr>
        <p:spPr>
          <a:xfrm>
            <a:off x="5627916" y="1595345"/>
            <a:ext cx="5667101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const box = document.querySelector("#box");</a:t>
            </a:r>
          </a:p>
          <a:p>
            <a:pPr>
              <a:lnSpc>
                <a:spcPct val="150000"/>
              </a:lnSpc>
            </a:pPr>
            <a:b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box.addEventListener("click", (e) =&gt;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이벤트 발생 위치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e.pageX}, ${e.pageY}`);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CB261-BDB7-5CBC-F34C-8B18C93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16" y="357832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10AF-10A3-021B-DCC0-D715B644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4"/>
            <a:ext cx="8909649" cy="541566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(</a:t>
            </a:r>
            <a:r>
              <a:rPr kumimoji="1" lang="ko-KR" altLang="en-US" sz="2000" dirty="0"/>
              <a:t>예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키보드 키를 눌렀을 때 </a:t>
            </a:r>
            <a:r>
              <a:rPr kumimoji="1" lang="ko-KR" altLang="en-US" sz="2000" dirty="0" err="1"/>
              <a:t>키값</a:t>
            </a:r>
            <a:r>
              <a:rPr kumimoji="1" lang="ko-KR" altLang="en-US" sz="2000" dirty="0"/>
              <a:t> 알아내기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8574-01F1-CD5C-9F46-2AD3424E4344}"/>
              </a:ext>
            </a:extLst>
          </p:cNvPr>
          <p:cNvSpPr txBox="1"/>
          <p:nvPr/>
        </p:nvSpPr>
        <p:spPr>
          <a:xfrm>
            <a:off x="872088" y="1040012"/>
            <a:ext cx="99093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키보드와</a:t>
            </a:r>
            <a:r>
              <a:rPr kumimoji="1" lang="ko-KR" altLang="en-US" sz="1600"/>
              <a:t> 관련된 프로퍼티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event.code</a:t>
            </a:r>
            <a:r>
              <a:rPr kumimoji="1" lang="en-US" altLang="ko-Kore-KR" sz="1600" dirty="0"/>
              <a:t> : </a:t>
            </a:r>
            <a:r>
              <a:rPr kumimoji="1" lang="ko-KR" altLang="en-US" sz="1600" dirty="0" err="1"/>
              <a:t>키코드</a:t>
            </a:r>
            <a:r>
              <a:rPr kumimoji="1" lang="en-US" altLang="ko-KR" sz="1600" dirty="0"/>
              <a:t>,   </a:t>
            </a:r>
            <a:r>
              <a:rPr kumimoji="1" lang="en-US" altLang="ko-Kore-KR" sz="1600" dirty="0" err="1"/>
              <a:t>event.key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키 이름  </a:t>
            </a:r>
            <a:r>
              <a:rPr kumimoji="1" lang="en-US" altLang="ko-KR" sz="1400" dirty="0">
                <a:solidFill>
                  <a:schemeClr val="accent1"/>
                </a:solidFill>
              </a:rPr>
              <a:t>(</a:t>
            </a:r>
            <a:r>
              <a:rPr kumimoji="1" lang="ko-KR" altLang="en-US" sz="1400" dirty="0">
                <a:solidFill>
                  <a:schemeClr val="accent1"/>
                </a:solidFill>
              </a:rPr>
              <a:t>예전에는 </a:t>
            </a:r>
            <a:r>
              <a:rPr kumimoji="1" lang="en-US" altLang="ko-KR" sz="1400" dirty="0" err="1">
                <a:solidFill>
                  <a:schemeClr val="accent1"/>
                </a:solidFill>
              </a:rPr>
              <a:t>event.keyCode</a:t>
            </a:r>
            <a:r>
              <a:rPr kumimoji="1" lang="ko-KR" altLang="en-US" sz="1400" dirty="0">
                <a:solidFill>
                  <a:schemeClr val="accent1"/>
                </a:solidFill>
              </a:rPr>
              <a:t>를 사용했지만 지금은 폐기됨</a:t>
            </a:r>
            <a:r>
              <a:rPr kumimoji="1" lang="en-US" altLang="ko-KR" sz="1400" dirty="0">
                <a:solidFill>
                  <a:schemeClr val="accent1"/>
                </a:solidFill>
              </a:rPr>
              <a:t>)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AA3D2-CAFC-A047-6D64-0745CF85845B}"/>
              </a:ext>
            </a:extLst>
          </p:cNvPr>
          <p:cNvSpPr txBox="1"/>
          <p:nvPr/>
        </p:nvSpPr>
        <p:spPr>
          <a:xfrm>
            <a:off x="940478" y="2090087"/>
            <a:ext cx="612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06\</a:t>
            </a:r>
            <a:r>
              <a:rPr kumimoji="1" lang="en-US" altLang="ko-KR" sz="1600" dirty="0"/>
              <a:t>keycode.html, 06\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\keycode.js 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C1955-E5B9-967A-273C-988EA9296210}"/>
              </a:ext>
            </a:extLst>
          </p:cNvPr>
          <p:cNvSpPr txBox="1"/>
          <p:nvPr/>
        </p:nvSpPr>
        <p:spPr>
          <a:xfrm>
            <a:off x="872089" y="2599565"/>
            <a:ext cx="5319706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body = document.body;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result = document.querySelector("#result");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body.addEventListener("keydown", (e)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result.innerText = `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code : ${e.code},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 : ${e.key}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B8274-F64F-32C4-8AC2-18D36ED34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6"/>
          <a:stretch/>
        </p:blipFill>
        <p:spPr bwMode="auto">
          <a:xfrm>
            <a:off x="6726180" y="2428641"/>
            <a:ext cx="3096680" cy="1770583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1BF6F-545E-F33F-BB53-32B4E0C29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87"/>
          <a:stretch/>
        </p:blipFill>
        <p:spPr bwMode="auto">
          <a:xfrm>
            <a:off x="6726180" y="4449518"/>
            <a:ext cx="3099139" cy="176843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809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1A31-7586-5792-E2ED-9FF374BB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캐러셀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13320-51BB-C706-CAF2-94A757B25807}"/>
              </a:ext>
            </a:extLst>
          </p:cNvPr>
          <p:cNvSpPr txBox="1"/>
          <p:nvPr/>
        </p:nvSpPr>
        <p:spPr>
          <a:xfrm>
            <a:off x="706435" y="1163156"/>
            <a:ext cx="1018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캐러셀</a:t>
            </a:r>
            <a:r>
              <a:rPr kumimoji="1" lang="en-US" altLang="ko-Kore-KR" sz="1600" dirty="0"/>
              <a:t>(carousel)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이미지나 콘텐츠를 슬라이드 쇼처럼 보여주는 요소</a:t>
            </a:r>
            <a:endParaRPr kumimoji="1" lang="en-US" altLang="ko-KR" sz="1600" dirty="0"/>
          </a:p>
          <a:p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2C083-E40E-A4D9-08DA-1137847A367E}"/>
              </a:ext>
            </a:extLst>
          </p:cNvPr>
          <p:cNvSpPr txBox="1"/>
          <p:nvPr/>
        </p:nvSpPr>
        <p:spPr>
          <a:xfrm>
            <a:off x="934279" y="1886901"/>
            <a:ext cx="671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carousel.html </a:t>
            </a:r>
            <a:r>
              <a:rPr kumimoji="1" lang="ko-KR" altLang="en-US" sz="1600" dirty="0"/>
              <a:t>에 작성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21DDC-C0FF-CBBB-28D0-CC49D7FD055E}"/>
              </a:ext>
            </a:extLst>
          </p:cNvPr>
          <p:cNvSpPr txBox="1"/>
          <p:nvPr/>
        </p:nvSpPr>
        <p:spPr>
          <a:xfrm>
            <a:off x="934279" y="2452446"/>
            <a:ext cx="5980043" cy="3050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&lt;p&gt;</a:t>
            </a: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좌우 화살표를 눌러 보세요</a:t>
            </a: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&lt;div id="container"&gt;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class="arrow" id="left"&gt;&amp;lang;&lt;/div&gt;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class="arrow" id="right"&gt;&amp;rang;&lt;/div&gt;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" altLang="ko-Kore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17891E-BE18-DC83-C681-A75034D2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145" y="2452446"/>
            <a:ext cx="3247611" cy="1475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41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D110-DC46-9DA6-6EAA-16CC0D3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캐러셀</a:t>
            </a:r>
            <a:r>
              <a:rPr kumimoji="1" lang="ko-KR" altLang="en-US" dirty="0"/>
              <a:t> 스타일 지정하기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21090-EAB5-D792-8A45-3DD054CA8B5D}"/>
              </a:ext>
            </a:extLst>
          </p:cNvPr>
          <p:cNvSpPr txBox="1"/>
          <p:nvPr/>
        </p:nvSpPr>
        <p:spPr>
          <a:xfrm>
            <a:off x="631885" y="1163156"/>
            <a:ext cx="6715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\carousel.css </a:t>
            </a:r>
            <a:r>
              <a:rPr kumimoji="1" lang="ko-KR" altLang="en-US" sz="1600" dirty="0"/>
              <a:t>파일을 만든 후  </a:t>
            </a:r>
            <a:r>
              <a:rPr kumimoji="1" lang="en-US" altLang="ko-KR" sz="1600" dirty="0"/>
              <a:t>carousel.html</a:t>
            </a:r>
            <a:r>
              <a:rPr kumimoji="1" lang="ko-KR" altLang="en-US" sz="1600" dirty="0"/>
              <a:t>에 연결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C5171-F32C-D674-3B77-EA0A91B90E68}"/>
              </a:ext>
            </a:extLst>
          </p:cNvPr>
          <p:cNvSpPr txBox="1"/>
          <p:nvPr/>
        </p:nvSpPr>
        <p:spPr>
          <a:xfrm>
            <a:off x="677049" y="2365568"/>
            <a:ext cx="3041512" cy="4144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*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margin:0;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padding:0;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box-sizing: border-box;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body {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display: flex;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flex-direction: column;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justify-content: center;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align-items: center;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min-height: 100vh;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5F337-5BE7-F3A0-4D67-ED5AF03AE7C8}"/>
              </a:ext>
            </a:extLst>
          </p:cNvPr>
          <p:cNvSpPr txBox="1"/>
          <p:nvPr/>
        </p:nvSpPr>
        <p:spPr>
          <a:xfrm>
            <a:off x="3992631" y="1716755"/>
            <a:ext cx="3531575" cy="47816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ko-Kore-KR" sz="1600" dirty="0"/>
              <a:t>p {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margin:20px;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  font-size:2em; </a:t>
            </a:r>
          </a:p>
          <a:p>
            <a:pPr>
              <a:lnSpc>
                <a:spcPct val="13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#container{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position:relative;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width:600px;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height:300px;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border:2px solid #ccc;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display: flex;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justify-content: space-between;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align-items: center;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5E7A4-EEE1-A17F-A50A-26D3808C20C0}"/>
              </a:ext>
            </a:extLst>
          </p:cNvPr>
          <p:cNvSpPr txBox="1"/>
          <p:nvPr/>
        </p:nvSpPr>
        <p:spPr>
          <a:xfrm>
            <a:off x="631885" y="1836452"/>
            <a:ext cx="26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 err="1"/>
              <a:t>css</a:t>
            </a:r>
            <a:r>
              <a:rPr kumimoji="1" lang="en-US" altLang="ko-KR" sz="1600" dirty="0"/>
              <a:t>\carousel.css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31494-3C6E-897C-2F9D-994BB3F77C82}"/>
              </a:ext>
            </a:extLst>
          </p:cNvPr>
          <p:cNvSpPr txBox="1"/>
          <p:nvPr/>
        </p:nvSpPr>
        <p:spPr>
          <a:xfrm>
            <a:off x="7798276" y="1716755"/>
            <a:ext cx="3531575" cy="45631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.arrow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z-index:100;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font-size:2em;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padding:10px;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background:#ddd;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color:#222;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opacity:0.2;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/>
            </a:br>
            <a:r>
              <a:rPr lang="en" altLang="ko-Kore-KR" sz="1600" dirty="0"/>
              <a:t>.arrow:hover {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  opacity:1;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1A31-7586-5792-E2ED-9FF374BB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캐러셀 만들기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B95C6-8CE8-A270-3349-F8BC81293BB0}"/>
              </a:ext>
            </a:extLst>
          </p:cNvPr>
          <p:cNvSpPr txBox="1"/>
          <p:nvPr/>
        </p:nvSpPr>
        <p:spPr>
          <a:xfrm>
            <a:off x="760108" y="1246551"/>
            <a:ext cx="6715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\carousel.js </a:t>
            </a:r>
            <a:r>
              <a:rPr kumimoji="1" lang="ko-KR" altLang="en-US" sz="1600" dirty="0"/>
              <a:t>파일을 만든 후 </a:t>
            </a:r>
            <a:r>
              <a:rPr kumimoji="1" lang="en-US" altLang="ko-KR" sz="1600" dirty="0"/>
              <a:t>carousel.html</a:t>
            </a:r>
            <a:r>
              <a:rPr kumimoji="1" lang="ko-KR" altLang="en-US" sz="1600" dirty="0"/>
              <a:t>에 연결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65D7F-8DFF-51B9-781E-6C5192F8E52B}"/>
              </a:ext>
            </a:extLst>
          </p:cNvPr>
          <p:cNvSpPr txBox="1"/>
          <p:nvPr/>
        </p:nvSpPr>
        <p:spPr>
          <a:xfrm>
            <a:off x="748936" y="1873568"/>
            <a:ext cx="10404567" cy="3094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캐러셀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영역의 크기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(600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300)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맞는 이미지 준비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여기에서는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images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폴더에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pic-1.jpg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pic-5.jpg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 모두 다섯 개의 이미지 준비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마크업과 분리해서 이미지를 언제든지 변경할 수 있도록 스크립트 파일에서 배열 형태로 저장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 첫 번째 이미지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캐러셀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영역에 보이도록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A6B43-CCFA-0424-0EB3-832D7D1E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10"/>
          <a:stretch/>
        </p:blipFill>
        <p:spPr>
          <a:xfrm>
            <a:off x="973908" y="2736162"/>
            <a:ext cx="8225601" cy="10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F351A-F778-F79C-7BE9-FE218AD5C2D5}"/>
              </a:ext>
            </a:extLst>
          </p:cNvPr>
          <p:cNvSpPr txBox="1"/>
          <p:nvPr/>
        </p:nvSpPr>
        <p:spPr>
          <a:xfrm>
            <a:off x="496389" y="1308777"/>
            <a:ext cx="10476411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container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("#container");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캐러셀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영역</a:t>
            </a:r>
            <a:endParaRPr lang="en-US" altLang="ko-KR" sz="1400" kern="100" dirty="0">
              <a:solidFill>
                <a:srgbClr val="80808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pics = [`pic-1.jpg`, "pic-2.jpg", "pic-3.jpg", "pic-4.jpg", "pic-5.jpg"];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이미지 배열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vl="0" indent="0" algn="l" defTabSz="9144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54000" algn="l"/>
              </a:tabLst>
              <a:defRPr/>
            </a:pP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vl="0" indent="0" algn="l" defTabSz="9144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254000" algn="l"/>
              </a:tabLst>
              <a:defRPr/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(images/${pics[0]})`;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kumimoji="0" lang="ko-KR" altLang="ko-KR" sz="1400" b="0" i="0" u="none" strike="noStrike" kern="1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첫 번째 이미지를 기본으로 표시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6C7898-12F4-E5EA-C375-2195A7E3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3"/>
          <a:stretch/>
        </p:blipFill>
        <p:spPr>
          <a:xfrm>
            <a:off x="496389" y="3762415"/>
            <a:ext cx="3648891" cy="23123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4B28D5-72E0-8619-AD03-FD6286E5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캐러셀 만들기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01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E3D3E1-9BE3-9A66-D3C4-5A694351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50" y="3158167"/>
            <a:ext cx="4836402" cy="30326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2F3A-3277-4F01-CCB6-5F599CAA70F5}"/>
              </a:ext>
            </a:extLst>
          </p:cNvPr>
          <p:cNvSpPr txBox="1"/>
          <p:nvPr/>
        </p:nvSpPr>
        <p:spPr>
          <a:xfrm>
            <a:off x="757581" y="1439713"/>
            <a:ext cx="10099830" cy="216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</a:t>
            </a:r>
            <a:r>
              <a:rPr lang="en-US" altLang="ko-KR" sz="1600" dirty="0">
                <a:effectLst/>
                <a:latin typeface="TDc_SSiMyungJo_120_OTF"/>
              </a:rPr>
              <a:t>(event)</a:t>
            </a:r>
            <a:r>
              <a:rPr lang="ko-KR" altLang="en-US" sz="1600" dirty="0">
                <a:effectLst/>
                <a:latin typeface="TDc_SSiMyungJo_120_OTF"/>
              </a:rPr>
              <a:t>란</a:t>
            </a:r>
            <a:r>
              <a:rPr lang="en-US" altLang="ko-KR" sz="1600" dirty="0">
                <a:effectLst/>
                <a:latin typeface="TDc_SSiMyungJo_120_OTF"/>
              </a:rPr>
              <a:t>, </a:t>
            </a:r>
            <a:r>
              <a:rPr lang="ko-KR" altLang="en-US" sz="1600" dirty="0">
                <a:effectLst/>
                <a:latin typeface="TDc_SSiMyungJo_120_OTF"/>
              </a:rPr>
              <a:t>웹 브라우저나 사용자가 실행하는 어떤 동작을 말한다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Dc_SSiMyungJo_120_OTF"/>
              </a:rPr>
              <a:t>(</a:t>
            </a:r>
            <a:r>
              <a:rPr lang="ko-KR" altLang="en-US" sz="1400" dirty="0">
                <a:latin typeface="TDc_SSiMyungJo_120_OTF"/>
              </a:rPr>
              <a:t>예</a:t>
            </a:r>
            <a:r>
              <a:rPr lang="en-US" altLang="ko-KR" sz="1400" dirty="0">
                <a:latin typeface="TDc_SSiMyungJo_120_OTF"/>
              </a:rPr>
              <a:t>)</a:t>
            </a:r>
            <a:r>
              <a:rPr lang="ko-KR" altLang="en-US" sz="1400" dirty="0">
                <a:latin typeface="TDc_SSiMyungJo_120_OTF"/>
              </a:rPr>
              <a:t> </a:t>
            </a:r>
            <a:r>
              <a:rPr lang="ko-KR" altLang="en-US" sz="1400" dirty="0">
                <a:effectLst/>
                <a:latin typeface="TDc_SSiMyungJo_120_OTF"/>
              </a:rPr>
              <a:t>웹 문서에서</a:t>
            </a:r>
            <a:r>
              <a:rPr lang="en-US" altLang="ko-KR" sz="1400" dirty="0">
                <a:effectLst/>
                <a:latin typeface="TDc_SSiMyungJo_120_OTF"/>
              </a:rPr>
              <a:t> </a:t>
            </a:r>
            <a:r>
              <a:rPr lang="ko-KR" altLang="en-US" sz="1400" dirty="0">
                <a:effectLst/>
                <a:latin typeface="TDc_SSiMyungJo_120_OTF"/>
              </a:rPr>
              <a:t>마우스 버튼을 클릭하는 것</a:t>
            </a:r>
            <a:r>
              <a:rPr lang="en-US" altLang="ko-KR" sz="1400" dirty="0">
                <a:effectLst/>
                <a:latin typeface="TDc_SSiMyungJo_120_OTF"/>
              </a:rPr>
              <a:t>,</a:t>
            </a:r>
            <a:r>
              <a:rPr lang="ko-KR" altLang="en-US" sz="1400" dirty="0">
                <a:effectLst/>
                <a:latin typeface="TDc_SSiMyungJo_120_OTF"/>
              </a:rPr>
              <a:t> </a:t>
            </a:r>
            <a:r>
              <a:rPr lang="ko-KR" altLang="en-US" sz="1400" dirty="0">
                <a:latin typeface="TDc_SSiMyungJo_120_OTF"/>
              </a:rPr>
              <a:t>  웹 브라우저가 웹 페이지를 불러오는 것</a:t>
            </a:r>
            <a:r>
              <a:rPr lang="en-US" altLang="ko-KR" sz="1400" dirty="0">
                <a:latin typeface="TDc_SSiMyungJo_120_OTF"/>
              </a:rPr>
              <a:t> </a:t>
            </a:r>
            <a:r>
              <a:rPr lang="ko-KR" altLang="en-US" sz="1400" dirty="0">
                <a:latin typeface="TDc_SSiMyungJo_120_OTF"/>
              </a:rPr>
              <a:t>등</a:t>
            </a:r>
            <a:endParaRPr lang="en-US" altLang="ko-KR" sz="1400" dirty="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사용자가 웹 문서 영역을 벗어나서 클릭하는 행위는 이벤트가 아니다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  <a:r>
              <a:rPr lang="ko-KR" altLang="en-US" sz="1400" dirty="0"/>
              <a:t> 브라우저 창의 제목 표시줄을 클릭하는 것은 이벤트가 아님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335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1A31-7586-5792-E2ED-9FF374BB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캐러셀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E84B-E729-487D-CA03-5EFEA36C360C}"/>
              </a:ext>
            </a:extLst>
          </p:cNvPr>
          <p:cNvSpPr txBox="1"/>
          <p:nvPr/>
        </p:nvSpPr>
        <p:spPr>
          <a:xfrm>
            <a:off x="731518" y="1307511"/>
            <a:ext cx="10404567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arrows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오른쪽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화살표인지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event.target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right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인지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라면 이전 이미지로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right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라면 다음 이미지로 이동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left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넘어가고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righ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첫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3ACF5-F57B-36A3-0D5F-FA589496AB86}"/>
              </a:ext>
            </a:extLst>
          </p:cNvPr>
          <p:cNvSpPr txBox="1"/>
          <p:nvPr/>
        </p:nvSpPr>
        <p:spPr>
          <a:xfrm>
            <a:off x="748936" y="1278763"/>
            <a:ext cx="9823269" cy="55840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arrows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(".arrow");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 arrow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if(e.target.id === "left") {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이전 이미지 표시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else if (e.target.id == "right")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다음 이미지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표시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]})`;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});</a:t>
            </a:r>
            <a:endParaRPr lang="ko-KR" altLang="en-US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BD6693-B2E8-2074-E0C6-419C2CCA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캐러셀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582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3ACF5-F57B-36A3-0D5F-FA589496AB86}"/>
              </a:ext>
            </a:extLst>
          </p:cNvPr>
          <p:cNvSpPr txBox="1"/>
          <p:nvPr/>
        </p:nvSpPr>
        <p:spPr>
          <a:xfrm>
            <a:off x="692331" y="1453728"/>
            <a:ext cx="7511143" cy="5178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 arrow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arrow.addEventListener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if(e.target.id === "left")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--;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if 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0) {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pics.length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- 1;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}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 else if (e.target.id == "right")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++;       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if (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pics.length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) {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                 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}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container.style.backgroundImage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(images/${pics[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]})`;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808A7A-8A0E-BBCD-E88C-3630CD6B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캐러셀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83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1A31-7586-5792-E2ED-9FF374BB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캐러셀 만들기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1E1F8-40B1-6CA6-2A2F-6C94FEDA6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6"/>
          <a:stretch/>
        </p:blipFill>
        <p:spPr>
          <a:xfrm>
            <a:off x="1148759" y="1690688"/>
            <a:ext cx="7011172" cy="4654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975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2ABAD-67FB-5C12-84F0-619E1C8B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전파</a:t>
            </a:r>
          </a:p>
        </p:txBody>
      </p:sp>
    </p:spTree>
    <p:extLst>
      <p:ext uri="{BB962C8B-B14F-4D97-AF65-F5344CB8AC3E}">
        <p14:creationId xmlns:p14="http://schemas.microsoft.com/office/powerpoint/2010/main" val="727584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이벤트가 전파된다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757644" y="1304379"/>
            <a:ext cx="9762310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요소에서 이벤트가 발생했을 때 해당 요소에서만 이벤트가 처리되는 것이 아니라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 요소를 감싸고 있는 부모 요소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그리고 그 요소의 부모 요소에서도 똑같이 이벤트가 처리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전파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‘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 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가지 형태가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8366F-1274-B69C-B45E-96FD230B82B0}"/>
              </a:ext>
            </a:extLst>
          </p:cNvPr>
          <p:cNvSpPr txBox="1"/>
          <p:nvPr/>
        </p:nvSpPr>
        <p:spPr>
          <a:xfrm>
            <a:off x="1051252" y="4008292"/>
            <a:ext cx="609765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addEventListener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이벤트</a:t>
            </a:r>
            <a:r>
              <a:rPr lang="en-US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</a:t>
            </a:r>
            <a:r>
              <a:rPr lang="en-US" altLang="ko-Kore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캡처 여부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81DB-1C4A-2B38-34BF-77C6E69360DB}"/>
              </a:ext>
            </a:extLst>
          </p:cNvPr>
          <p:cNvSpPr txBox="1"/>
          <p:nvPr/>
        </p:nvSpPr>
        <p:spPr>
          <a:xfrm>
            <a:off x="1051252" y="4512570"/>
            <a:ext cx="883837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캡처 여부</a:t>
            </a:r>
            <a:r>
              <a:rPr lang="en-US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이벤트를 </a:t>
            </a:r>
            <a:r>
              <a:rPr lang="ko-KR" altLang="ko-Kore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캡처링하는지의</a:t>
            </a:r>
            <a:r>
              <a:rPr lang="ko-KR" altLang="ko-Kore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여부를 지정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F9AEA-4511-6FB4-301A-F0C0BD70662B}"/>
              </a:ext>
            </a:extLst>
          </p:cNvPr>
          <p:cNvSpPr txBox="1"/>
          <p:nvPr/>
        </p:nvSpPr>
        <p:spPr>
          <a:xfrm>
            <a:off x="966651" y="3429000"/>
            <a:ext cx="703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리스너를</a:t>
            </a:r>
            <a:r>
              <a:rPr lang="ko-KR" altLang="en-US" sz="1600" dirty="0"/>
              <a:t> 사용할 때 이벤트 전파 방식을 지정할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6462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05DCBA-B3F0-351F-345A-03CEC60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버블링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705392" y="1163156"/>
            <a:ext cx="9762310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이름에서 알 수 있듯이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위로 버블버블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전달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 브라우저에서 대부분의 이벤트는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6684B-7941-2C1F-00A3-C8F89C775798}"/>
              </a:ext>
            </a:extLst>
          </p:cNvPr>
          <p:cNvSpPr txBox="1"/>
          <p:nvPr/>
        </p:nvSpPr>
        <p:spPr>
          <a:xfrm>
            <a:off x="853440" y="2745423"/>
            <a:ext cx="685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06\bubbling.html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F9836-7181-7F38-AE87-C6F9BB81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25" y="3609591"/>
            <a:ext cx="4284618" cy="2523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EFCEC-E314-B240-0C9E-F1BA83C21C12}"/>
              </a:ext>
            </a:extLst>
          </p:cNvPr>
          <p:cNvSpPr txBox="1"/>
          <p:nvPr/>
        </p:nvSpPr>
        <p:spPr>
          <a:xfrm>
            <a:off x="853440" y="3207020"/>
            <a:ext cx="6372497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BODY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onclick = "console.log('div')"&gt;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DIV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&lt;section onclick = "console.log('section')"&gt;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SECTION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 onclick = "console.log('p')"&gt;P&lt;/p&gt;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&lt;/section&gt;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330643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A4A92-3568-C1A2-0EA9-9DAE64096346}"/>
              </a:ext>
            </a:extLst>
          </p:cNvPr>
          <p:cNvSpPr txBox="1"/>
          <p:nvPr/>
        </p:nvSpPr>
        <p:spPr>
          <a:xfrm>
            <a:off x="583475" y="478861"/>
            <a:ext cx="9178834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06\bubbling.html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안쪽에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＇P＇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하고 콘솔 창을 확인해 보자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77573-E7AF-F5D1-8A23-D20E02C1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7" y="1741714"/>
            <a:ext cx="4246040" cy="36960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0AA21E-C8F8-C1E2-F8A7-FE4B92FB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339"/>
            <a:ext cx="3979816" cy="3442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711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AD2B-8CA0-8B3B-DCD5-2C8FD05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1" y="353914"/>
            <a:ext cx="10515600" cy="714382"/>
          </a:xfrm>
        </p:spPr>
        <p:txBody>
          <a:bodyPr/>
          <a:lstStyle/>
          <a:p>
            <a:r>
              <a:rPr lang="en-US" altLang="ko-KR" dirty="0" err="1"/>
              <a:t>event.target</a:t>
            </a:r>
            <a:r>
              <a:rPr lang="ko-KR" altLang="en-US" dirty="0"/>
              <a:t>과 </a:t>
            </a:r>
            <a:r>
              <a:rPr lang="en-US" altLang="ko-KR" dirty="0" err="1"/>
              <a:t>event.currentTarget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F89BE-1BD3-A4BB-6282-E20717570EEF}"/>
              </a:ext>
            </a:extLst>
          </p:cNvPr>
          <p:cNvSpPr txBox="1"/>
          <p:nvPr/>
        </p:nvSpPr>
        <p:spPr>
          <a:xfrm>
            <a:off x="724988" y="1118030"/>
            <a:ext cx="978843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이벤트가 발생하면 해당 이벤트와 관련된 정보는 </a:t>
            </a:r>
            <a:r>
              <a:rPr lang="en-US" altLang="ko-KR" sz="1600" dirty="0"/>
              <a:t>event </a:t>
            </a:r>
            <a:r>
              <a:rPr lang="ko-KR" altLang="en-US" sz="1600" dirty="0"/>
              <a:t>객체에 담겨진다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 전파와 관련이 있는 프로퍼티는 </a:t>
            </a:r>
            <a:r>
              <a:rPr lang="en-US" altLang="ko-KR" sz="1600" dirty="0"/>
              <a:t>target </a:t>
            </a:r>
            <a:r>
              <a:rPr lang="ko-KR" altLang="en-US" sz="1600" dirty="0"/>
              <a:t>프로퍼티와 </a:t>
            </a:r>
            <a:r>
              <a:rPr lang="en-US" altLang="ko-KR" sz="1600" dirty="0" err="1"/>
              <a:t>currentTarget</a:t>
            </a:r>
            <a:r>
              <a:rPr lang="en-US" altLang="ko-KR" sz="1600" dirty="0"/>
              <a:t> </a:t>
            </a:r>
            <a:r>
              <a:rPr lang="ko-KR" altLang="en-US" sz="1600" dirty="0"/>
              <a:t>프로퍼티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target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이벤트가 처음 발생한 요소</a:t>
            </a:r>
            <a:r>
              <a:rPr lang="en-US" altLang="ko-KR" sz="1600" dirty="0"/>
              <a:t>,  </a:t>
            </a:r>
            <a:r>
              <a:rPr lang="en-US" altLang="ko-KR" sz="1600" b="1" dirty="0" err="1"/>
              <a:t>currentTarget</a:t>
            </a:r>
            <a:r>
              <a:rPr lang="en-US" altLang="ko-KR" sz="1600" dirty="0"/>
              <a:t> : </a:t>
            </a:r>
            <a:r>
              <a:rPr lang="ko-KR" altLang="en-US" sz="1600" dirty="0"/>
              <a:t>이벤트가 전파된 현재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D16AB-4F47-53EF-5E16-DED4B289CFC8}"/>
              </a:ext>
            </a:extLst>
          </p:cNvPr>
          <p:cNvSpPr txBox="1"/>
          <p:nvPr/>
        </p:nvSpPr>
        <p:spPr>
          <a:xfrm>
            <a:off x="855617" y="2474414"/>
            <a:ext cx="323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\propagation.js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AD91A-F9C1-DAE8-AFCA-4F4E82300110}"/>
              </a:ext>
            </a:extLst>
          </p:cNvPr>
          <p:cNvSpPr txBox="1"/>
          <p:nvPr/>
        </p:nvSpPr>
        <p:spPr>
          <a:xfrm>
            <a:off x="855617" y="2853278"/>
            <a:ext cx="6372497" cy="36508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elements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('*');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element of elements)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element.addEventListener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e =&gt; </a:t>
            </a:r>
          </a:p>
          <a:p>
            <a:pPr>
              <a:lnSpc>
                <a:spcPct val="150000"/>
              </a:lnSpc>
            </a:pPr>
            <a:r>
              <a:rPr lang="en-US" altLang="ko-KR" sz="1600" b="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event.currentTarget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e.currentTarget.tagName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AB2FF-2EC4-2615-FFAF-E5F25C174243}"/>
              </a:ext>
            </a:extLst>
          </p:cNvPr>
          <p:cNvSpPr txBox="1"/>
          <p:nvPr/>
        </p:nvSpPr>
        <p:spPr>
          <a:xfrm>
            <a:off x="7776754" y="3254142"/>
            <a:ext cx="3559629" cy="703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이벤트 </a:t>
            </a:r>
            <a:r>
              <a:rPr lang="ko-KR" altLang="en-US" sz="1400" dirty="0" err="1">
                <a:solidFill>
                  <a:schemeClr val="accent1"/>
                </a:solidFill>
              </a:rPr>
              <a:t>리스너에</a:t>
            </a:r>
            <a:r>
              <a:rPr lang="ko-KR" altLang="en-US" sz="1400" dirty="0">
                <a:solidFill>
                  <a:schemeClr val="accent1"/>
                </a:solidFill>
              </a:rPr>
              <a:t> 전파 관련 옵션이 없으므로 기본값 </a:t>
            </a:r>
            <a:r>
              <a:rPr lang="en-US" altLang="ko-KR" sz="1400" dirty="0">
                <a:solidFill>
                  <a:schemeClr val="accent1"/>
                </a:solidFill>
              </a:rPr>
              <a:t>false </a:t>
            </a:r>
            <a:r>
              <a:rPr lang="ko-KR" altLang="en-US" sz="1400" dirty="0">
                <a:solidFill>
                  <a:schemeClr val="accent1"/>
                </a:solidFill>
              </a:rPr>
              <a:t>사용 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이벤트 </a:t>
            </a:r>
            <a:r>
              <a:rPr lang="ko-KR" altLang="en-US" sz="1400" dirty="0" err="1">
                <a:solidFill>
                  <a:schemeClr val="accent1"/>
                </a:solidFill>
              </a:rPr>
              <a:t>버블링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5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A207839-99FB-6377-3D34-D87D777A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7" b="9141"/>
          <a:stretch/>
        </p:blipFill>
        <p:spPr bwMode="auto">
          <a:xfrm>
            <a:off x="6026332" y="1494698"/>
            <a:ext cx="5758825" cy="4070077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4BE6A-AAE8-8AC0-BD61-98EC33CAC799}"/>
              </a:ext>
            </a:extLst>
          </p:cNvPr>
          <p:cNvSpPr txBox="1"/>
          <p:nvPr/>
        </p:nvSpPr>
        <p:spPr>
          <a:xfrm>
            <a:off x="714102" y="791547"/>
            <a:ext cx="8038012" cy="263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브라우저에서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06\propagation.html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안쪽의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최상위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전파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event.target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계속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'P'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event.currentTarget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'P'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'HTML'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버블링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22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로딩과 관련된 </a:t>
            </a:r>
            <a:r>
              <a:rPr lang="ko-Kore-KR" altLang="en-US" dirty="0"/>
              <a:t>이벤트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6FC47D2-6D64-0D18-6B32-2C4F4499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247609"/>
            <a:ext cx="7785636" cy="26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7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87824-1774-DF42-E38C-D0E2CFB0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캡처링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B7ADB-17B6-6CBE-FCAA-1E877875EB2A}"/>
              </a:ext>
            </a:extLst>
          </p:cNvPr>
          <p:cNvSpPr txBox="1"/>
          <p:nvPr/>
        </p:nvSpPr>
        <p:spPr>
          <a:xfrm>
            <a:off x="777239" y="1377518"/>
            <a:ext cx="1051559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최상위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시작해서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전파되는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캡처링을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사용하려면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옵션을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'true'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6C6C-5DDA-F636-5748-1C7B2423FEDD}"/>
              </a:ext>
            </a:extLst>
          </p:cNvPr>
          <p:cNvSpPr txBox="1"/>
          <p:nvPr/>
        </p:nvSpPr>
        <p:spPr>
          <a:xfrm>
            <a:off x="977536" y="3022526"/>
            <a:ext cx="7356567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elements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document.querySelectorAll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('*'); 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(let element of elements)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element.addEventListener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e =&gt;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event.currentTarget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e.currentTarget.tagName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}`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F4C47-C577-AB27-E1DA-CBAB1DFD5377}"/>
              </a:ext>
            </a:extLst>
          </p:cNvPr>
          <p:cNvSpPr txBox="1"/>
          <p:nvPr/>
        </p:nvSpPr>
        <p:spPr>
          <a:xfrm>
            <a:off x="977537" y="2564896"/>
            <a:ext cx="685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\capturing.js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2181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9DDE06C-4E91-0C57-7585-80E49539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0828"/>
          <a:stretch/>
        </p:blipFill>
        <p:spPr bwMode="auto">
          <a:xfrm>
            <a:off x="1065031" y="953192"/>
            <a:ext cx="7094901" cy="495161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D6C18-97EB-A232-6ACA-6CE03851615D}"/>
              </a:ext>
            </a:extLst>
          </p:cNvPr>
          <p:cNvSpPr txBox="1"/>
          <p:nvPr/>
        </p:nvSpPr>
        <p:spPr>
          <a:xfrm>
            <a:off x="2664823" y="3169920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408F9-49EB-D375-6543-EBE6772A13FE}"/>
              </a:ext>
            </a:extLst>
          </p:cNvPr>
          <p:cNvSpPr txBox="1"/>
          <p:nvPr/>
        </p:nvSpPr>
        <p:spPr>
          <a:xfrm>
            <a:off x="8647612" y="4937760"/>
            <a:ext cx="28632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target</a:t>
            </a:r>
            <a:r>
              <a:rPr lang="ko-KR" altLang="en-US" sz="1600" dirty="0"/>
              <a:t>과  </a:t>
            </a:r>
            <a:r>
              <a:rPr lang="en-US" altLang="ko-KR" sz="1600" dirty="0" err="1"/>
              <a:t>curretTarget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 달라지는지 확인</a:t>
            </a:r>
          </a:p>
        </p:txBody>
      </p:sp>
    </p:spTree>
    <p:extLst>
      <p:ext uri="{BB962C8B-B14F-4D97-AF65-F5344CB8AC3E}">
        <p14:creationId xmlns:p14="http://schemas.microsoft.com/office/powerpoint/2010/main" val="163204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마우스와 관련된 </a:t>
            </a:r>
            <a:r>
              <a:rPr lang="ko-Kore-KR" altLang="en-US"/>
              <a:t>이벤트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846908" y="1380528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마우스</a:t>
            </a:r>
            <a:r>
              <a:rPr kumimoji="1" lang="ko-KR" altLang="en-US" sz="1600"/>
              <a:t> 버튼이나 휠 버튼을 조작할 때 발생하는 이벤트 </a:t>
            </a:r>
            <a:endParaRPr kumimoji="1" lang="ko-Kore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ED57407-80A1-D90D-4DA4-319498ED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8" y="1813454"/>
            <a:ext cx="8945732" cy="34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키보드와 관련된 </a:t>
            </a:r>
            <a:r>
              <a:rPr lang="ko-Kore-KR" altLang="en-US" dirty="0"/>
              <a:t>이벤트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631885" y="1307510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키보드에서 특정 키를 조작할 때 발생하는 이벤트 </a:t>
            </a:r>
            <a:endParaRPr kumimoji="1" lang="ko-Kore-KR" altLang="en-US" sz="16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B64E746-879F-F117-8C4F-5073B5F1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790418"/>
            <a:ext cx="7300219" cy="14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폼과 관련된 </a:t>
            </a:r>
            <a:r>
              <a:rPr lang="ko-Kore-KR" altLang="en-US"/>
              <a:t>이벤트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C251F-F145-33B3-EE47-048266598DDC}"/>
              </a:ext>
            </a:extLst>
          </p:cNvPr>
          <p:cNvSpPr txBox="1"/>
          <p:nvPr/>
        </p:nvSpPr>
        <p:spPr>
          <a:xfrm>
            <a:off x="733697" y="1421559"/>
            <a:ext cx="712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폼 요소에 내용을 입력하면서 발생할 수 있는 이벤트</a:t>
            </a:r>
            <a:endParaRPr kumimoji="1" lang="ko-Kore-KR" altLang="en-US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765FAE0-65BC-CDE3-D421-7C1FAA24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2" y="1913758"/>
            <a:ext cx="8569972" cy="30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D0902-8F71-E8D2-3293-D905299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처리하기</a:t>
            </a:r>
          </a:p>
        </p:txBody>
      </p:sp>
    </p:spTree>
    <p:extLst>
      <p:ext uri="{BB962C8B-B14F-4D97-AF65-F5344CB8AC3E}">
        <p14:creationId xmlns:p14="http://schemas.microsoft.com/office/powerpoint/2010/main" val="272883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0C070-569E-290C-7380-4301C75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처리하기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4E4DB-1A3E-DFDC-0F7E-06AF8A577272}"/>
              </a:ext>
            </a:extLst>
          </p:cNvPr>
          <p:cNvSpPr txBox="1"/>
          <p:nvPr/>
        </p:nvSpPr>
        <p:spPr>
          <a:xfrm>
            <a:off x="701102" y="1548193"/>
            <a:ext cx="1032177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이벤트가 발생하면 그에 따른 연결 동작이 있어야 한다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이렇게 이벤트를 처리하는 것을 </a:t>
            </a:r>
            <a:r>
              <a:rPr lang="ko-KR" altLang="en-US" sz="1600" b="1" dirty="0">
                <a:effectLst/>
                <a:latin typeface="TDc_SSiMyungJo_120_OTF"/>
              </a:rPr>
              <a:t>이벤트 처리기</a:t>
            </a:r>
            <a:r>
              <a:rPr lang="en" altLang="ko-Kore-KR" sz="1600" dirty="0">
                <a:effectLst/>
                <a:latin typeface="+mn-ea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또는 </a:t>
            </a:r>
            <a:r>
              <a:rPr lang="ko-KR" altLang="en-US" sz="1600" b="1" dirty="0">
                <a:effectLst/>
                <a:latin typeface="TDc_SSiMyungJo_120_OTF"/>
              </a:rPr>
              <a:t>이벤트 </a:t>
            </a:r>
            <a:r>
              <a:rPr lang="ko-KR" altLang="en-US" sz="1600" b="1" dirty="0" err="1">
                <a:effectLst/>
                <a:latin typeface="TDc_SSiMyungJo_120_OTF"/>
              </a:rPr>
              <a:t>핸들러</a:t>
            </a:r>
            <a:r>
              <a:rPr lang="en-US" altLang="ko-KR" sz="1600" b="1" dirty="0">
                <a:effectLst/>
                <a:latin typeface="TDc_SSiMyungJo_120_OTF"/>
              </a:rPr>
              <a:t>(</a:t>
            </a:r>
            <a:r>
              <a:rPr lang="en-US" altLang="ko-KR" sz="1600" b="1" dirty="0">
                <a:latin typeface="TDc_SSiMyungJo_120_OTF"/>
              </a:rPr>
              <a:t>event handler)</a:t>
            </a:r>
            <a:r>
              <a:rPr lang="ko-KR" altLang="en-US" sz="1600" dirty="0">
                <a:effectLst/>
                <a:latin typeface="TDc_SSiMyungJo_120_OTF"/>
              </a:rPr>
              <a:t>라고 한다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F904E-962C-80D3-ED6B-6522C119995E}"/>
              </a:ext>
            </a:extLst>
          </p:cNvPr>
          <p:cNvSpPr txBox="1"/>
          <p:nvPr/>
        </p:nvSpPr>
        <p:spPr>
          <a:xfrm>
            <a:off x="824186" y="2862876"/>
            <a:ext cx="61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1)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HTML</a:t>
            </a:r>
            <a:r>
              <a:rPr kumimoji="1" lang="ko-KR" altLang="en-US" b="1" dirty="0"/>
              <a:t> 태그에 연결하기 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C5A3B-4A19-0B3B-DBDB-0E8DA01B7C93}"/>
              </a:ext>
            </a:extLst>
          </p:cNvPr>
          <p:cNvSpPr txBox="1"/>
          <p:nvPr/>
        </p:nvSpPr>
        <p:spPr>
          <a:xfrm>
            <a:off x="824186" y="3397756"/>
            <a:ext cx="6454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Dc_SSiMyungJo_120_OTF"/>
              </a:rPr>
              <a:t>이벤트가 발생한 </a:t>
            </a:r>
            <a:r>
              <a:rPr lang="en" altLang="ko-Kore-KR" sz="1600" dirty="0">
                <a:effectLst/>
                <a:latin typeface="TDc_SSiMyungJo_120_OTF"/>
              </a:rPr>
              <a:t>HTML </a:t>
            </a:r>
            <a:r>
              <a:rPr lang="ko-KR" altLang="en-US" sz="1600" dirty="0">
                <a:effectLst/>
                <a:latin typeface="TDc_SSiMyungJo_120_OTF"/>
              </a:rPr>
              <a:t>태그에 직접 함수를 연결한다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0D0C8-0E76-499A-5134-98FC45D656E4}"/>
              </a:ext>
            </a:extLst>
          </p:cNvPr>
          <p:cNvSpPr txBox="1"/>
          <p:nvPr/>
        </p:nvSpPr>
        <p:spPr>
          <a:xfrm>
            <a:off x="870794" y="4007187"/>
            <a:ext cx="364024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이벤트명</a:t>
            </a:r>
            <a:r>
              <a:rPr lang="ko-KR" altLang="en-US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"</a:t>
            </a:r>
            <a:r>
              <a:rPr lang="ko-KR" altLang="en-US" sz="1600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함수명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73B16-EE2E-5386-289B-FEFD31FE3BE9}"/>
              </a:ext>
            </a:extLst>
          </p:cNvPr>
          <p:cNvSpPr txBox="1"/>
          <p:nvPr/>
        </p:nvSpPr>
        <p:spPr>
          <a:xfrm>
            <a:off x="870794" y="5101768"/>
            <a:ext cx="609452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</a:t>
            </a:r>
            <a:r>
              <a:rPr lang="en" altLang="ko-Kore-KR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 = "alert('</a:t>
            </a:r>
            <a:r>
              <a:rPr lang="ko-KR" altLang="en-US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r>
              <a:rPr lang="en-US" altLang="ko-KR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!')"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Click&lt;/button&gt;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63DD-CF14-31DD-13ED-AF7F05132568}"/>
              </a:ext>
            </a:extLst>
          </p:cNvPr>
          <p:cNvSpPr txBox="1"/>
          <p:nvPr/>
        </p:nvSpPr>
        <p:spPr>
          <a:xfrm>
            <a:off x="7278252" y="4832030"/>
            <a:ext cx="4239831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solidFill>
                  <a:schemeClr val="accent1"/>
                </a:solidFill>
                <a:effectLst/>
                <a:latin typeface="TDc_SSiMyungJo_120_OTF"/>
              </a:rPr>
              <a:t>HTML 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TDc_SSiMyungJo_120_OTF"/>
              </a:rPr>
              <a:t>태그에 스크립트를 함께 사용하기 때문에 스크립트 소스에서 함수 이름이 바뀌거나 다른 변경 내용이 있을 경우 </a:t>
            </a:r>
            <a:r>
              <a:rPr lang="en" altLang="ko-Kore-KR" sz="1600" dirty="0">
                <a:solidFill>
                  <a:schemeClr val="accent1"/>
                </a:solidFill>
                <a:effectLst/>
                <a:latin typeface="TDc_SSiMyungJo_120_OTF"/>
              </a:rPr>
              <a:t>HTML 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TDc_SSiMyungJo_120_OTF"/>
              </a:rPr>
              <a:t>소스도 함께 수정해야 한다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1B7B7AD4320349B1BAA0CC686A5C73" ma:contentTypeVersion="14" ma:contentTypeDescription="새 문서를 만듭니다." ma:contentTypeScope="" ma:versionID="a2acb96679414adb11c34905ce60098e">
  <xsd:schema xmlns:xsd="http://www.w3.org/2001/XMLSchema" xmlns:xs="http://www.w3.org/2001/XMLSchema" xmlns:p="http://schemas.microsoft.com/office/2006/metadata/properties" xmlns:ns3="a143212d-df42-4e48-8b91-641ee50f6d94" xmlns:ns4="3c280dbd-b81f-4dfe-b99f-8db00e61bdfd" targetNamespace="http://schemas.microsoft.com/office/2006/metadata/properties" ma:root="true" ma:fieldsID="9f684cc4443c2dafe6c39debcdf1578c" ns3:_="" ns4:_="">
    <xsd:import namespace="a143212d-df42-4e48-8b91-641ee50f6d94"/>
    <xsd:import namespace="3c280dbd-b81f-4dfe-b99f-8db00e61bdf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3212d-df42-4e48-8b91-641ee50f6d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80dbd-b81f-4dfe-b99f-8db00e61b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1632B5-19CF-4591-86C0-0C2620ABBC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70EA3-388F-4612-AB76-DCF32DB7B41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3c280dbd-b81f-4dfe-b99f-8db00e61bdfd"/>
    <ds:schemaRef ds:uri="http://schemas.microsoft.com/office/2006/metadata/properties"/>
    <ds:schemaRef ds:uri="http://schemas.microsoft.com/office/infopath/2007/PartnerControls"/>
    <ds:schemaRef ds:uri="a143212d-df42-4e48-8b91-641ee50f6d94"/>
  </ds:schemaRefs>
</ds:datastoreItem>
</file>

<file path=customXml/itemProps3.xml><?xml version="1.0" encoding="utf-8"?>
<ds:datastoreItem xmlns:ds="http://schemas.openxmlformats.org/officeDocument/2006/customXml" ds:itemID="{7A210100-A513-4ED5-84B0-95AF26CE3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3212d-df42-4e48-8b91-641ee50f6d94"/>
    <ds:schemaRef ds:uri="3c280dbd-b81f-4dfe-b99f-8db00e61b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175</TotalTime>
  <Words>2432</Words>
  <Application>Microsoft Office PowerPoint</Application>
  <PresentationFormat>와이드스크린</PresentationFormat>
  <Paragraphs>334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D2Coding</vt:lpstr>
      <vt:lpstr>TDc_SSiMyungJo_120_OTF</vt:lpstr>
      <vt:lpstr>맑은 고딕</vt:lpstr>
      <vt:lpstr>Arial</vt:lpstr>
      <vt:lpstr>Calibri</vt:lpstr>
      <vt:lpstr>Office 테마</vt:lpstr>
      <vt:lpstr>06. 이벤트와 이벤트 처리기</vt:lpstr>
      <vt:lpstr>이벤트 알아보기</vt:lpstr>
      <vt:lpstr>이벤트</vt:lpstr>
      <vt:lpstr>문서 로딩과 관련된 이벤트</vt:lpstr>
      <vt:lpstr>마우스와 관련된 이벤트</vt:lpstr>
      <vt:lpstr>키보드와 관련된 이벤트</vt:lpstr>
      <vt:lpstr>폼과 관련된 이벤트</vt:lpstr>
      <vt:lpstr>이벤트 처리하기</vt:lpstr>
      <vt:lpstr>이벤트 처리하기</vt:lpstr>
      <vt:lpstr>PowerPoint 프레젠테이션</vt:lpstr>
      <vt:lpstr>PowerPoint 프레젠테이션</vt:lpstr>
      <vt:lpstr>PowerPoint 프레젠테이션</vt:lpstr>
      <vt:lpstr>PowerPoint 프레젠테이션</vt:lpstr>
      <vt:lpstr>(예) 텍스트 필드에 입력한 글자 수 체크</vt:lpstr>
      <vt:lpstr>(예) 텍스트 필드에 입력한 글자 수 체크</vt:lpstr>
      <vt:lpstr>(예) 텍스트 필드에 입력한 글자 수 체크</vt:lpstr>
      <vt:lpstr>[실습] 모달 박스 만들기</vt:lpstr>
      <vt:lpstr>[실습] 모달 박스 만들기</vt:lpstr>
      <vt:lpstr>PowerPoint 프레젠테이션</vt:lpstr>
      <vt:lpstr>PowerPoint 프레젠테이션</vt:lpstr>
      <vt:lpstr>PowerPoint 프레젠테이션</vt:lpstr>
      <vt:lpstr>event 객체</vt:lpstr>
      <vt:lpstr>event 객체</vt:lpstr>
      <vt:lpstr>(예) 마우스 클릭 위치 알아내기</vt:lpstr>
      <vt:lpstr>(예) 키보드 키를 눌렀을 때 키값 알아내기</vt:lpstr>
      <vt:lpstr>[실습] 캐러셀 만들기</vt:lpstr>
      <vt:lpstr>캐러셀 스타일 지정하기</vt:lpstr>
      <vt:lpstr>[실습] 캐러셀 만들기</vt:lpstr>
      <vt:lpstr>[실습] 캐러셀 만들기</vt:lpstr>
      <vt:lpstr>[실습] 캐러셀 만들기</vt:lpstr>
      <vt:lpstr>[실습] 캐러셀 만들기</vt:lpstr>
      <vt:lpstr>[실습] 캐러셀 만들기</vt:lpstr>
      <vt:lpstr>[실습] 캐러셀 만들기</vt:lpstr>
      <vt:lpstr>이벤트 전파</vt:lpstr>
      <vt:lpstr>이벤트가 전파된다?</vt:lpstr>
      <vt:lpstr>이벤트 버블링</vt:lpstr>
      <vt:lpstr>PowerPoint 프레젠테이션</vt:lpstr>
      <vt:lpstr>event.target과 event.currentTarget</vt:lpstr>
      <vt:lpstr>PowerPoint 프레젠테이션</vt:lpstr>
      <vt:lpstr>이벤트 캡처링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3</cp:revision>
  <dcterms:created xsi:type="dcterms:W3CDTF">2022-11-03T02:40:35Z</dcterms:created>
  <dcterms:modified xsi:type="dcterms:W3CDTF">2022-12-06T07:02:53Z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0x010100711B7B7AD4320349B1BAA0CC686A5C73</vt:lpwstr>
  </property>
</Properties>
</file>