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70" r:id="rId14"/>
    <p:sldId id="271" r:id="rId15"/>
    <p:sldId id="272" r:id="rId16"/>
    <p:sldId id="273" r:id="rId17"/>
    <p:sldId id="274" r:id="rId18"/>
    <p:sldId id="259" r:id="rId19"/>
    <p:sldId id="275" r:id="rId20"/>
    <p:sldId id="276" r:id="rId21"/>
    <p:sldId id="260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BB67-B42A-79E9-936E-AB5B15772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09. </a:t>
            </a:r>
            <a:r>
              <a:rPr lang="ko-KR" altLang="en-US" sz="4800" dirty="0"/>
              <a:t>자바스크립트 객체 만들기</a:t>
            </a:r>
          </a:p>
        </p:txBody>
      </p:sp>
    </p:spTree>
    <p:extLst>
      <p:ext uri="{BB962C8B-B14F-4D97-AF65-F5344CB8AC3E}">
        <p14:creationId xmlns:p14="http://schemas.microsoft.com/office/powerpoint/2010/main" val="366448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메서드와 </a:t>
            </a:r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DBF3D-9D91-52D6-C0B6-D4D3886649FB}"/>
              </a:ext>
            </a:extLst>
          </p:cNvPr>
          <p:cNvSpPr txBox="1"/>
          <p:nvPr/>
        </p:nvSpPr>
        <p:spPr>
          <a:xfrm>
            <a:off x="777496" y="1236546"/>
            <a:ext cx="890964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this: </a:t>
            </a:r>
            <a:r>
              <a:rPr lang="ko-KR" altLang="en-US" sz="1600" dirty="0"/>
              <a:t>메서드에서</a:t>
            </a:r>
            <a:r>
              <a:rPr lang="en-US" altLang="ko-KR" sz="1600" dirty="0"/>
              <a:t> </a:t>
            </a:r>
            <a:r>
              <a:rPr lang="ko-KR" altLang="en-US" sz="1600" dirty="0"/>
              <a:t>객체 안에 있는 </a:t>
            </a:r>
            <a:r>
              <a:rPr lang="ko-KR" altLang="en-US" sz="1600" dirty="0" err="1"/>
              <a:t>프로퍼티값을</a:t>
            </a:r>
            <a:r>
              <a:rPr lang="ko-KR" altLang="en-US" sz="1600" dirty="0"/>
              <a:t> 사용할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현재 객체를 가리키는 </a:t>
            </a:r>
            <a:r>
              <a:rPr lang="ko-KR" altLang="en-US" sz="1600" dirty="0" err="1"/>
              <a:t>예약어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AA60E-B535-2E10-B959-11C67C998403}"/>
              </a:ext>
            </a:extLst>
          </p:cNvPr>
          <p:cNvSpPr txBox="1"/>
          <p:nvPr/>
        </p:nvSpPr>
        <p:spPr>
          <a:xfrm>
            <a:off x="777495" y="2132652"/>
            <a:ext cx="7783031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book4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title :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pages : 500,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author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done : false,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finish :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=== false ?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읽는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 :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완독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book4.finish()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읽는 중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3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복사하기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DBF3D-9D91-52D6-C0B6-D4D3886649FB}"/>
              </a:ext>
            </a:extLst>
          </p:cNvPr>
          <p:cNvSpPr txBox="1"/>
          <p:nvPr/>
        </p:nvSpPr>
        <p:spPr>
          <a:xfrm>
            <a:off x="777496" y="1236546"/>
            <a:ext cx="5257544" cy="1246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원시 유형 자료 복사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en-US" sz="1600" dirty="0"/>
              <a:t>값</a:t>
            </a:r>
            <a:r>
              <a:rPr lang="en-US" altLang="ko-KR" sz="1600" dirty="0"/>
              <a:t>＇</a:t>
            </a:r>
            <a:r>
              <a:rPr lang="ko-KR" altLang="en-US" sz="1600" dirty="0"/>
              <a:t>을 복사한다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복사한 자료의 값을 변경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원래 자료의 값은 그대로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9963B-678D-7797-56DC-4CE1DFA5649E}"/>
              </a:ext>
            </a:extLst>
          </p:cNvPr>
          <p:cNvSpPr txBox="1"/>
          <p:nvPr/>
        </p:nvSpPr>
        <p:spPr>
          <a:xfrm>
            <a:off x="6455484" y="1236546"/>
            <a:ext cx="5257544" cy="1246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객체 복사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en-US" sz="1600" dirty="0"/>
              <a:t>주소</a:t>
            </a:r>
            <a:r>
              <a:rPr lang="en-US" altLang="ko-KR" sz="1600" dirty="0"/>
              <a:t>＇</a:t>
            </a:r>
            <a:r>
              <a:rPr lang="ko-KR" altLang="en-US" sz="1600" dirty="0"/>
              <a:t>를 복사한다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복사한 자료의 값 변경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원래 자료의 값도 바뀐다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65CAED-C7B3-36B8-CF8F-23F399C5B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9"/>
          <a:stretch/>
        </p:blipFill>
        <p:spPr>
          <a:xfrm>
            <a:off x="901850" y="2885914"/>
            <a:ext cx="4799926" cy="23053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E52E2F-BD7C-D080-738E-D643E0EF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89" y="2712906"/>
            <a:ext cx="516327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770FC-56F9-A1EE-2976-66F16E0B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함수와 클래스</a:t>
            </a:r>
          </a:p>
        </p:txBody>
      </p:sp>
    </p:spTree>
    <p:extLst>
      <p:ext uri="{BB962C8B-B14F-4D97-AF65-F5344CB8AC3E}">
        <p14:creationId xmlns:p14="http://schemas.microsoft.com/office/powerpoint/2010/main" val="63493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5FE3C-8194-A491-A3B2-7013BF8A5136}"/>
              </a:ext>
            </a:extLst>
          </p:cNvPr>
          <p:cNvSpPr txBox="1"/>
          <p:nvPr/>
        </p:nvSpPr>
        <p:spPr>
          <a:xfrm>
            <a:off x="940526" y="1474151"/>
            <a:ext cx="890964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객체마다 반복되는 프로퍼티와 메서드가 있다면 객체 틀을 미리 정의해 놓고 필요할 때마다 그 틀을 사용해서 객체를 만들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객체의 틀을 만들 때 사용하는 함수를 ‘생성자 </a:t>
            </a:r>
            <a:r>
              <a:rPr lang="ko-KR" altLang="en-US" sz="1600" dirty="0" err="1"/>
              <a:t>함수’라고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생성자 함수를 사용해서 찍어 내는 객체를 ‘인스턴스’ 또는 ‘인스턴스 </a:t>
            </a:r>
            <a:r>
              <a:rPr lang="ko-KR" altLang="en-US" sz="1600" dirty="0" err="1"/>
              <a:t>객체’라고</a:t>
            </a:r>
            <a:r>
              <a:rPr lang="ko-KR" altLang="en-US" sz="1600" dirty="0"/>
              <a:t> 부른다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7ECB62-2BBB-E0FB-BF2D-9FF3EAAE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12" y="3307166"/>
            <a:ext cx="405821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함수를 사용해 객체 정의하기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CD20D5-1EEB-1784-2FD3-440DC442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80" y="1275712"/>
            <a:ext cx="4039164" cy="2267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26BD34-13A2-D1F7-40C0-D4ABB42B9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5" y="4225690"/>
            <a:ext cx="4143953" cy="800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4268C-8B27-3797-662F-C6602A1A03EE}"/>
              </a:ext>
            </a:extLst>
          </p:cNvPr>
          <p:cNvSpPr txBox="1"/>
          <p:nvPr/>
        </p:nvSpPr>
        <p:spPr>
          <a:xfrm>
            <a:off x="7609966" y="3730445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또는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6A31D-4AFD-6A42-9123-0425919A9565}"/>
              </a:ext>
            </a:extLst>
          </p:cNvPr>
          <p:cNvSpPr txBox="1"/>
          <p:nvPr/>
        </p:nvSpPr>
        <p:spPr>
          <a:xfrm>
            <a:off x="984069" y="1256657"/>
            <a:ext cx="472004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생성자 함수는 일반적인 함수와 같은 형식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 이름의 첫 글자는 대문자로 사용한다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 내부에서 </a:t>
            </a:r>
            <a:r>
              <a:rPr lang="en-US" altLang="ko-KR" sz="1600" dirty="0"/>
              <a:t>this</a:t>
            </a:r>
            <a:r>
              <a:rPr lang="ko-KR" altLang="en-US" sz="1600" dirty="0"/>
              <a:t>를 사용한다</a:t>
            </a:r>
          </a:p>
        </p:txBody>
      </p:sp>
    </p:spTree>
    <p:extLst>
      <p:ext uri="{BB962C8B-B14F-4D97-AF65-F5344CB8AC3E}">
        <p14:creationId xmlns:p14="http://schemas.microsoft.com/office/powerpoint/2010/main" val="29484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예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생성자 함수를 사용해 객체 정의하기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7BFF0-3E48-1C3C-915C-3A97DD784779}"/>
              </a:ext>
            </a:extLst>
          </p:cNvPr>
          <p:cNvSpPr txBox="1"/>
          <p:nvPr/>
        </p:nvSpPr>
        <p:spPr>
          <a:xfrm>
            <a:off x="762513" y="1206768"/>
            <a:ext cx="6122125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Book(title, pages, done = false)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title;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this.pages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pages;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done;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this.finish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str = "";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=== false ? str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읽는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: str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완독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str;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71A9-D13C-2577-E150-335A299177CE}"/>
              </a:ext>
            </a:extLst>
          </p:cNvPr>
          <p:cNvSpPr txBox="1"/>
          <p:nvPr/>
        </p:nvSpPr>
        <p:spPr>
          <a:xfrm>
            <a:off x="4341736" y="4645312"/>
            <a:ext cx="7536755" cy="1531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book1 = new Book("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648, false);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book2 = new Book("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점프 투 파이썬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360, true);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console.log(`${book1.title} - ${book1.pages}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${book1.finish()}`);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console.log(`${book2.title} - ${book2.pages}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${book2.finish()}`);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FB8FC-637B-780E-51F1-A8DB9A18280E}"/>
              </a:ext>
            </a:extLst>
          </p:cNvPr>
          <p:cNvSpPr txBox="1"/>
          <p:nvPr/>
        </p:nvSpPr>
        <p:spPr>
          <a:xfrm>
            <a:off x="7372318" y="1340039"/>
            <a:ext cx="291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생성자 함수로 객체 정의하기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C014BD-9179-6931-E2EA-D84F8EAB418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806260" y="1509316"/>
            <a:ext cx="56605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BE888E-AB55-5CBB-5D11-2C165D78BF10}"/>
              </a:ext>
            </a:extLst>
          </p:cNvPr>
          <p:cNvSpPr txBox="1"/>
          <p:nvPr/>
        </p:nvSpPr>
        <p:spPr>
          <a:xfrm>
            <a:off x="7922879" y="3806577"/>
            <a:ext cx="291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인스턴스 객체 만들기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1D0138-9D76-69D2-F4D9-BBFCA97436F6}"/>
              </a:ext>
            </a:extLst>
          </p:cNvPr>
          <p:cNvCxnSpPr/>
          <p:nvPr/>
        </p:nvCxnSpPr>
        <p:spPr>
          <a:xfrm>
            <a:off x="9091749" y="4129875"/>
            <a:ext cx="0" cy="4718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5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클래스를 사용해 객체 정의하기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6A31D-4AFD-6A42-9123-0425919A9565}"/>
              </a:ext>
            </a:extLst>
          </p:cNvPr>
          <p:cNvSpPr txBox="1"/>
          <p:nvPr/>
        </p:nvSpPr>
        <p:spPr>
          <a:xfrm>
            <a:off x="984068" y="1256657"/>
            <a:ext cx="913529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자바스크립트의 클래스는 정확한 클래스 개념이 아니라 생성자 함수를 좀 더 표현하기 쉽게 바꾼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신택틱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슈거</a:t>
            </a:r>
            <a:r>
              <a:rPr lang="en-US" altLang="ko-KR" sz="1600" dirty="0"/>
              <a:t>(syntactic sugar)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C2FC37-773F-B02F-740D-A73F663F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8" y="2331616"/>
            <a:ext cx="3238952" cy="2486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38F769-5F7D-7D37-BF10-80644912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3631"/>
            <a:ext cx="3172268" cy="990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7F84C1-AF56-A5E1-28E4-B751D7A6FDD2}"/>
              </a:ext>
            </a:extLst>
          </p:cNvPr>
          <p:cNvSpPr txBox="1"/>
          <p:nvPr/>
        </p:nvSpPr>
        <p:spPr>
          <a:xfrm>
            <a:off x="4767624" y="3267025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또는</a:t>
            </a:r>
          </a:p>
        </p:txBody>
      </p:sp>
    </p:spTree>
    <p:extLst>
      <p:ext uri="{BB962C8B-B14F-4D97-AF65-F5344CB8AC3E}">
        <p14:creationId xmlns:p14="http://schemas.microsoft.com/office/powerpoint/2010/main" val="111753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예</a:t>
            </a:r>
            <a:r>
              <a:rPr lang="en-US" altLang="ko-KR" sz="3200" b="1" dirty="0"/>
              <a:t>) </a:t>
            </a:r>
            <a:r>
              <a:rPr lang="ko-KR" altLang="en-US" sz="3200" dirty="0"/>
              <a:t>클래스를 </a:t>
            </a:r>
            <a:r>
              <a:rPr lang="ko-KR" altLang="en-US" sz="3200" b="1" dirty="0"/>
              <a:t>사용해 객체 정의하기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7BFF0-3E48-1C3C-915C-3A97DD784779}"/>
              </a:ext>
            </a:extLst>
          </p:cNvPr>
          <p:cNvSpPr txBox="1"/>
          <p:nvPr/>
        </p:nvSpPr>
        <p:spPr>
          <a:xfrm>
            <a:off x="762513" y="1206768"/>
            <a:ext cx="6122125" cy="44864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class Book2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constructor(title, pages, done)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title;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this.pages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pages;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done;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finish()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let str = "";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=== false ? str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읽는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: str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완독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str;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71A9-D13C-2577-E150-335A299177CE}"/>
              </a:ext>
            </a:extLst>
          </p:cNvPr>
          <p:cNvSpPr txBox="1"/>
          <p:nvPr/>
        </p:nvSpPr>
        <p:spPr>
          <a:xfrm>
            <a:off x="4341736" y="4645312"/>
            <a:ext cx="7536755" cy="1531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book1 = new Book2("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648, false);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book2 = new Book2("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점프 투 파이썬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360, true);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console.log(`${book1.title} - ${book1.pages}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${book1.finish()}`);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console.log(`${book2.title} - ${book2.pages}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${book2.finish()}`);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FB8FC-637B-780E-51F1-A8DB9A18280E}"/>
              </a:ext>
            </a:extLst>
          </p:cNvPr>
          <p:cNvSpPr txBox="1"/>
          <p:nvPr/>
        </p:nvSpPr>
        <p:spPr>
          <a:xfrm>
            <a:off x="7372318" y="1340039"/>
            <a:ext cx="291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클래스로 객체 정의하기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C014BD-9179-6931-E2EA-D84F8EAB418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806260" y="1509316"/>
            <a:ext cx="56605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BE888E-AB55-5CBB-5D11-2C165D78BF10}"/>
              </a:ext>
            </a:extLst>
          </p:cNvPr>
          <p:cNvSpPr txBox="1"/>
          <p:nvPr/>
        </p:nvSpPr>
        <p:spPr>
          <a:xfrm>
            <a:off x="7922879" y="3806577"/>
            <a:ext cx="291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인스턴스 객체 만들기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1D0138-9D76-69D2-F4D9-BBFCA97436F6}"/>
              </a:ext>
            </a:extLst>
          </p:cNvPr>
          <p:cNvCxnSpPr/>
          <p:nvPr/>
        </p:nvCxnSpPr>
        <p:spPr>
          <a:xfrm>
            <a:off x="9091749" y="4129875"/>
            <a:ext cx="0" cy="4718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2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0F150-24DA-D7B3-F29C-E9C19C7E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키와 값에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723490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0DADDE-B5DE-FC6C-A2F0-892C91D7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for…in </a:t>
            </a:r>
            <a:r>
              <a:rPr lang="ko-KR" altLang="en-US" dirty="0"/>
              <a:t>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33EC4-F6D1-8594-FFB3-E91C02B5CA8A}"/>
              </a:ext>
            </a:extLst>
          </p:cNvPr>
          <p:cNvSpPr txBox="1"/>
          <p:nvPr/>
        </p:nvSpPr>
        <p:spPr>
          <a:xfrm>
            <a:off x="631885" y="126095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for...in </a:t>
            </a:r>
            <a:r>
              <a:rPr lang="ko-KR" altLang="en-US" sz="1600" dirty="0"/>
              <a:t>문을 사용하면 객체의 키만 가져올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3795C-78F0-9505-F04A-E46C07C6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8" y="1894083"/>
            <a:ext cx="2991267" cy="457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88BC1-07DF-5F1D-E1C9-449FD4602DB8}"/>
              </a:ext>
            </a:extLst>
          </p:cNvPr>
          <p:cNvSpPr txBox="1"/>
          <p:nvPr/>
        </p:nvSpPr>
        <p:spPr>
          <a:xfrm>
            <a:off x="6278880" y="1259635"/>
            <a:ext cx="404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bag </a:t>
            </a:r>
            <a:r>
              <a:rPr lang="ko-KR" altLang="en-US" sz="1600" dirty="0"/>
              <a:t>객체에서 키</a:t>
            </a:r>
            <a:r>
              <a:rPr lang="en-US" altLang="ko-KR" sz="1600" dirty="0"/>
              <a:t>(key)</a:t>
            </a:r>
            <a:r>
              <a:rPr lang="ko-KR" altLang="en-US" sz="1600" dirty="0"/>
              <a:t> 가져오기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C4C4E-1381-564A-F031-825E11CB4D7A}"/>
              </a:ext>
            </a:extLst>
          </p:cNvPr>
          <p:cNvSpPr txBox="1"/>
          <p:nvPr/>
        </p:nvSpPr>
        <p:spPr>
          <a:xfrm>
            <a:off x="6217919" y="1697312"/>
            <a:ext cx="5338355" cy="48558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bag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type : "backpack",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color : "blue",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size : 15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for(key in bag)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console.log(`${key}`); 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type, color, size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for(key in bag)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console.log(`${key} : ${bag[key]}`);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type : backpack, color : blue, size : 15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083D54-AB54-93CA-00E9-693CFFD1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8" y="3670438"/>
            <a:ext cx="4469115" cy="2866979"/>
          </a:xfrm>
          <a:prstGeom prst="rect">
            <a:avLst/>
          </a:prstGeom>
        </p:spPr>
      </p:pic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F3F2AC54-4619-FBE4-5CF5-51DDE3287B53}"/>
              </a:ext>
            </a:extLst>
          </p:cNvPr>
          <p:cNvSpPr/>
          <p:nvPr/>
        </p:nvSpPr>
        <p:spPr>
          <a:xfrm>
            <a:off x="5390606" y="4902926"/>
            <a:ext cx="322217" cy="33855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A88B61-97D8-5291-EF97-34FF1B19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알아보기</a:t>
            </a:r>
          </a:p>
        </p:txBody>
      </p:sp>
    </p:spTree>
    <p:extLst>
      <p:ext uri="{BB962C8B-B14F-4D97-AF65-F5344CB8AC3E}">
        <p14:creationId xmlns:p14="http://schemas.microsoft.com/office/powerpoint/2010/main" val="244503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93935-240C-C552-C381-B39059DD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279955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keys(),</a:t>
            </a:r>
            <a:r>
              <a:rPr lang="ko-KR" altLang="en-US" dirty="0"/>
              <a:t> </a:t>
            </a:r>
            <a:r>
              <a:rPr lang="en-US" altLang="ko-KR" dirty="0"/>
              <a:t>values(),</a:t>
            </a:r>
            <a:r>
              <a:rPr lang="ko-KR" altLang="en-US" dirty="0"/>
              <a:t> </a:t>
            </a:r>
            <a:r>
              <a:rPr lang="en-US" altLang="ko-KR" dirty="0"/>
              <a:t>entries()</a:t>
            </a:r>
            <a:r>
              <a:rPr lang="ko-KR" altLang="en-US" dirty="0"/>
              <a:t> 메서드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BAE9F6-BF56-D8F3-E4CE-C3DEA2D4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392334"/>
            <a:ext cx="5348492" cy="872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5FAF8-1830-52CC-17F1-CF12FDFA024B}"/>
              </a:ext>
            </a:extLst>
          </p:cNvPr>
          <p:cNvSpPr txBox="1"/>
          <p:nvPr/>
        </p:nvSpPr>
        <p:spPr>
          <a:xfrm>
            <a:off x="522514" y="2632391"/>
            <a:ext cx="3727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book1 </a:t>
            </a:r>
            <a:r>
              <a:rPr lang="ko-KR" altLang="en-US" sz="1600" dirty="0"/>
              <a:t>객체의 키와 값 가져오기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83D41-0EE2-ED8F-6B7F-6B02BB5480EE}"/>
              </a:ext>
            </a:extLst>
          </p:cNvPr>
          <p:cNvSpPr txBox="1"/>
          <p:nvPr/>
        </p:nvSpPr>
        <p:spPr>
          <a:xfrm>
            <a:off x="4371703" y="2632391"/>
            <a:ext cx="6827520" cy="3293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book1 =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title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pages : 648,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buy : function ()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 책을 구입했습니다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keys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Object.keys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(book1);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키만 가져오기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console.log(keys);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values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Object.values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(book1);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값만 가져오기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console.log(values);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entries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Object.entries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(book1);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키와 값 함께 가져오기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console.log(entries);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243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74A56-1DA4-D6A5-70F9-DAE166E9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/>
              <a:t>프로토타입과 클래스에서의 상속</a:t>
            </a:r>
          </a:p>
        </p:txBody>
      </p:sp>
    </p:spTree>
    <p:extLst>
      <p:ext uri="{BB962C8B-B14F-4D97-AF65-F5344CB8AC3E}">
        <p14:creationId xmlns:p14="http://schemas.microsoft.com/office/powerpoint/2010/main" val="140574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D0EAF-8E44-5EEB-25A0-A9935FB37D1C}"/>
              </a:ext>
            </a:extLst>
          </p:cNvPr>
          <p:cNvSpPr txBox="1"/>
          <p:nvPr/>
        </p:nvSpPr>
        <p:spPr>
          <a:xfrm>
            <a:off x="722811" y="1307013"/>
            <a:ext cx="95010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 객체에서 프로토타입은 객체를 만들어 내는 원형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객체는 프로토타입을 가지고 있고 프로토타입으로 부터 프로퍼티와 메서드를 상속받는다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CA7B4-6419-65FC-0144-A950B3E2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2358205"/>
            <a:ext cx="5225143" cy="1619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762AFD-7200-ED01-E59F-1CDE5B5715AB}"/>
              </a:ext>
            </a:extLst>
          </p:cNvPr>
          <p:cNvSpPr txBox="1"/>
          <p:nvPr/>
        </p:nvSpPr>
        <p:spPr>
          <a:xfrm>
            <a:off x="2020388" y="4245489"/>
            <a:ext cx="8670677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[[Prototype]]</a:t>
            </a:r>
            <a:r>
              <a:rPr lang="ko-KR" altLang="en-US" sz="1600" dirty="0"/>
              <a:t> 속성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</a:t>
            </a:r>
            <a:r>
              <a:rPr lang="ko-KR" altLang="en-US" sz="1600" dirty="0"/>
              <a:t>객체가 어디에서부터 온 것인지 알려 주는 속성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arr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프로토타입은 </a:t>
            </a:r>
            <a:r>
              <a:rPr lang="en-US" altLang="ko-KR" sz="1600" dirty="0"/>
              <a:t>Array </a:t>
            </a:r>
            <a:r>
              <a:rPr lang="ko-KR" altLang="en-US" sz="1600" dirty="0"/>
              <a:t>객체이고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</a:t>
            </a:r>
            <a:r>
              <a:rPr lang="ko-KR" altLang="en-US" sz="1600" dirty="0"/>
              <a:t>배열은 </a:t>
            </a:r>
            <a:r>
              <a:rPr lang="en-US" altLang="ko-KR" sz="1600" dirty="0"/>
              <a:t>Array </a:t>
            </a:r>
            <a:r>
              <a:rPr lang="ko-KR" altLang="en-US" sz="1600" dirty="0"/>
              <a:t>객체의 프로퍼티와 메서드를 상속받는다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이때 </a:t>
            </a:r>
            <a:r>
              <a:rPr lang="en-US" altLang="ko-KR" sz="1600" dirty="0"/>
              <a:t>Array 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프로토타입</a:t>
            </a:r>
            <a:r>
              <a:rPr lang="en-US" altLang="ko-KR" sz="1600" dirty="0"/>
              <a:t>(prototype)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4C560C2-27B6-471D-447D-CB04A679E375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1019368" y="4005478"/>
            <a:ext cx="1287939" cy="714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91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함수와 프로토타입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D0EAF-8E44-5EEB-25A0-A9935FB37D1C}"/>
              </a:ext>
            </a:extLst>
          </p:cNvPr>
          <p:cNvSpPr txBox="1"/>
          <p:nvPr/>
        </p:nvSpPr>
        <p:spPr>
          <a:xfrm>
            <a:off x="722811" y="1307013"/>
            <a:ext cx="950105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생성자 함수를 선언하는 순간</a:t>
            </a:r>
            <a:r>
              <a:rPr lang="en-US" altLang="ko-KR" sz="1600" dirty="0"/>
              <a:t> </a:t>
            </a:r>
            <a:r>
              <a:rPr lang="ko-KR" altLang="en-US" sz="1600" dirty="0"/>
              <a:t>자동으로 프로토타입 객체가 만들어진다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690CD-1CE2-B1F1-66B7-070A8D76DE1D}"/>
              </a:ext>
            </a:extLst>
          </p:cNvPr>
          <p:cNvSpPr txBox="1"/>
          <p:nvPr/>
        </p:nvSpPr>
        <p:spPr>
          <a:xfrm>
            <a:off x="722811" y="1849973"/>
            <a:ext cx="6244046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Book = function (title, pages, done)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book1 = new Book("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648, false);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81926A-D13C-3776-4422-F0B42E506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9"/>
          <a:stretch/>
        </p:blipFill>
        <p:spPr>
          <a:xfrm>
            <a:off x="525773" y="4660507"/>
            <a:ext cx="6638121" cy="17809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9851E7-06AF-4C1B-8404-7D10C7D0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592" y="1572654"/>
            <a:ext cx="3067478" cy="42201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856DF3-2AB6-7ABD-A73D-9D6A8100A78F}"/>
              </a:ext>
            </a:extLst>
          </p:cNvPr>
          <p:cNvSpPr txBox="1"/>
          <p:nvPr/>
        </p:nvSpPr>
        <p:spPr>
          <a:xfrm>
            <a:off x="722811" y="3578016"/>
            <a:ext cx="442395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Book </a:t>
            </a:r>
            <a:r>
              <a:rPr lang="ko-KR" altLang="en-US" sz="1600" dirty="0"/>
              <a:t>객체의 프로토타입을 확인해 보자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3BB40-BC93-6FF2-2F74-C7074C2E354A}"/>
              </a:ext>
            </a:extLst>
          </p:cNvPr>
          <p:cNvSpPr txBox="1"/>
          <p:nvPr/>
        </p:nvSpPr>
        <p:spPr>
          <a:xfrm>
            <a:off x="722811" y="4188253"/>
            <a:ext cx="464166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Book.prototype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183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함수와 프로토타입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D0EAF-8E44-5EEB-25A0-A9935FB37D1C}"/>
              </a:ext>
            </a:extLst>
          </p:cNvPr>
          <p:cNvSpPr txBox="1"/>
          <p:nvPr/>
        </p:nvSpPr>
        <p:spPr>
          <a:xfrm>
            <a:off x="722811" y="1307013"/>
            <a:ext cx="950105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인스턴스 객체 </a:t>
            </a:r>
            <a:r>
              <a:rPr lang="en-US" altLang="ko-KR" sz="1600" dirty="0"/>
              <a:t>book1</a:t>
            </a:r>
            <a:r>
              <a:rPr lang="ko-KR" altLang="en-US" sz="1600" dirty="0"/>
              <a:t>의 프로토타입은 무엇일까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690CD-1CE2-B1F1-66B7-070A8D76DE1D}"/>
              </a:ext>
            </a:extLst>
          </p:cNvPr>
          <p:cNvSpPr txBox="1"/>
          <p:nvPr/>
        </p:nvSpPr>
        <p:spPr>
          <a:xfrm>
            <a:off x="722811" y="1913114"/>
            <a:ext cx="1375955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B3D89-F20B-00F2-070E-A5ECCC0A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455063"/>
            <a:ext cx="5836877" cy="2299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2D432-907B-C243-9274-2CAA0EC878BD}"/>
              </a:ext>
            </a:extLst>
          </p:cNvPr>
          <p:cNvSpPr txBox="1"/>
          <p:nvPr/>
        </p:nvSpPr>
        <p:spPr>
          <a:xfrm>
            <a:off x="722811" y="4888741"/>
            <a:ext cx="864761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book1 </a:t>
            </a:r>
            <a:r>
              <a:rPr lang="ko-KR" altLang="en-US" sz="1600" dirty="0"/>
              <a:t>의 프로토타입은 객체인데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객체는 생성자 함수 </a:t>
            </a:r>
            <a:r>
              <a:rPr lang="en-US" altLang="ko-KR" sz="1600" dirty="0"/>
              <a:t>Book()</a:t>
            </a:r>
            <a:r>
              <a:rPr lang="ko-KR" altLang="en-US" sz="1600" dirty="0"/>
              <a:t>을 통해 만들어진 객체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/>
              <a:t>book1 </a:t>
            </a:r>
            <a:r>
              <a:rPr lang="ko-KR" altLang="en-US" sz="1600" dirty="0"/>
              <a:t>객체의 프로토타입은 </a:t>
            </a:r>
            <a:r>
              <a:rPr lang="en-US" altLang="ko-KR" sz="1600" dirty="0"/>
              <a:t>Book </a:t>
            </a:r>
            <a:r>
              <a:rPr lang="ko-KR" altLang="en-US" sz="1600" dirty="0"/>
              <a:t>프로토타입 객체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/>
              <a:t>book1 </a:t>
            </a:r>
            <a:r>
              <a:rPr lang="ko-KR" altLang="en-US" sz="1600" dirty="0"/>
              <a:t>객체에서는 </a:t>
            </a:r>
            <a:r>
              <a:rPr lang="en-US" altLang="ko-KR" sz="1600" dirty="0"/>
              <a:t>Book() </a:t>
            </a:r>
            <a:r>
              <a:rPr lang="ko-KR" altLang="en-US" sz="1600" dirty="0"/>
              <a:t>함수에 있는 </a:t>
            </a:r>
            <a:r>
              <a:rPr lang="en-US" altLang="ko-KR" sz="1600" dirty="0"/>
              <a:t>pages </a:t>
            </a:r>
            <a:r>
              <a:rPr lang="ko-KR" altLang="en-US" sz="1600" dirty="0"/>
              <a:t>프로퍼티를 사용할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4D4349-6A83-E790-C371-74ACEA8C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56" y="2215085"/>
            <a:ext cx="4891659" cy="33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6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en-US" altLang="ko-KR" dirty="0"/>
              <a:t>proto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ko-KR" altLang="en-US" dirty="0"/>
              <a:t>와 </a:t>
            </a:r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14C22-2DD6-2EC3-4B0E-FBA3D4C45333}"/>
              </a:ext>
            </a:extLst>
          </p:cNvPr>
          <p:cNvSpPr txBox="1"/>
          <p:nvPr/>
        </p:nvSpPr>
        <p:spPr>
          <a:xfrm>
            <a:off x="631885" y="1419497"/>
            <a:ext cx="5603452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en-US" altLang="ko-KR" sz="2000" b="1" dirty="0">
                <a:latin typeface="+mn-ea"/>
              </a:rPr>
              <a:t>proto</a:t>
            </a: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b="1" dirty="0">
                <a:latin typeface="+mn-ea"/>
              </a:rPr>
              <a:t>프로퍼티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객체가 가지고 있는 프로퍼티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인스턴스 객체에서 자신에게 연결된 </a:t>
            </a:r>
            <a:br>
              <a:rPr lang="en-US" altLang="ko-KR" sz="1600" dirty="0"/>
            </a:br>
            <a:r>
              <a:rPr lang="ko-KR" altLang="en-US" sz="1600" dirty="0"/>
              <a:t>프로토타입 객체를 확인할 때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F33B7-B6DF-F3AE-026E-925D0C59A583}"/>
              </a:ext>
            </a:extLst>
          </p:cNvPr>
          <p:cNvSpPr txBox="1"/>
          <p:nvPr/>
        </p:nvSpPr>
        <p:spPr>
          <a:xfrm>
            <a:off x="5956662" y="1419497"/>
            <a:ext cx="623533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prototype</a:t>
            </a:r>
            <a:r>
              <a:rPr lang="ko-KR" altLang="en-US" sz="2000" b="1" dirty="0"/>
              <a:t> 프로퍼티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객체가 가지고 있는 프로퍼티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프토토타입</a:t>
            </a:r>
            <a:r>
              <a:rPr lang="ko-KR" altLang="en-US" sz="1600" dirty="0"/>
              <a:t> 객체에서 자기 자신을 확인할 때 사용한다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객체가 어떤 생성자 함수를 사용했는지</a:t>
            </a:r>
            <a:r>
              <a:rPr lang="en-US" altLang="ko-KR" sz="1600" dirty="0"/>
              <a:t>, </a:t>
            </a:r>
            <a:r>
              <a:rPr lang="ko-KR" altLang="en-US" sz="1600" dirty="0"/>
              <a:t>어떤 프로퍼티와 메서드를 가지는지 등의 정보를 확인할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75711-11EF-8466-1ECE-BF73D90A343B}"/>
              </a:ext>
            </a:extLst>
          </p:cNvPr>
          <p:cNvSpPr txBox="1"/>
          <p:nvPr/>
        </p:nvSpPr>
        <p:spPr>
          <a:xfrm>
            <a:off x="631885" y="4038990"/>
            <a:ext cx="231648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book1.__proto__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7CF82D-7FC6-EDBE-B0D7-B8F0EAAB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4526279"/>
            <a:ext cx="4601217" cy="10383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6F5387-26DB-2055-1F50-1B71CA3ECAC6}"/>
              </a:ext>
            </a:extLst>
          </p:cNvPr>
          <p:cNvSpPr txBox="1"/>
          <p:nvPr/>
        </p:nvSpPr>
        <p:spPr>
          <a:xfrm>
            <a:off x="518674" y="5889451"/>
            <a:ext cx="5159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book1</a:t>
            </a:r>
            <a:r>
              <a:rPr lang="ko-KR" altLang="en-US" sz="1600" dirty="0"/>
              <a:t>에 연결된 프로퍼티 객체는</a:t>
            </a:r>
            <a:r>
              <a:rPr lang="en-US" altLang="ko-KR" sz="1600" dirty="0"/>
              <a:t> Book </a:t>
            </a:r>
            <a:r>
              <a:rPr lang="ko-KR" altLang="en-US" sz="1600" dirty="0"/>
              <a:t>객체임을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A9FCE-41D0-6C26-64BA-DC28F4A98602}"/>
              </a:ext>
            </a:extLst>
          </p:cNvPr>
          <p:cNvSpPr txBox="1"/>
          <p:nvPr/>
        </p:nvSpPr>
        <p:spPr>
          <a:xfrm>
            <a:off x="631885" y="3560318"/>
            <a:ext cx="296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인스턴스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 </a:t>
            </a:r>
            <a:r>
              <a:rPr lang="en-US" altLang="ko-KR" sz="1600" b="1" dirty="0"/>
              <a:t>book1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C4438-F92D-5D60-214B-51EB1C655353}"/>
              </a:ext>
            </a:extLst>
          </p:cNvPr>
          <p:cNvSpPr txBox="1"/>
          <p:nvPr/>
        </p:nvSpPr>
        <p:spPr>
          <a:xfrm>
            <a:off x="6096000" y="3574228"/>
            <a:ext cx="231648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Book.prototype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377B6C-1925-C4CC-D756-3E4DE32F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04" y="3659523"/>
            <a:ext cx="3939559" cy="30235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EE006-36DF-067B-823D-D81A9A48E4C4}"/>
              </a:ext>
            </a:extLst>
          </p:cNvPr>
          <p:cNvCxnSpPr/>
          <p:nvPr/>
        </p:nvCxnSpPr>
        <p:spPr>
          <a:xfrm>
            <a:off x="5669280" y="1541417"/>
            <a:ext cx="0" cy="51416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069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프로토타입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메서드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14C22-2DD6-2EC3-4B0E-FBA3D4C45333}"/>
              </a:ext>
            </a:extLst>
          </p:cNvPr>
          <p:cNvSpPr txBox="1"/>
          <p:nvPr/>
        </p:nvSpPr>
        <p:spPr>
          <a:xfrm>
            <a:off x="631885" y="1236617"/>
            <a:ext cx="104889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생성자 함수 밖에서 프로토타입을 사용해 새로운 메서드를 정의할 수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0DDDB-CDDB-28D0-2EAB-EA7EBD9409B5}"/>
              </a:ext>
            </a:extLst>
          </p:cNvPr>
          <p:cNvSpPr txBox="1"/>
          <p:nvPr/>
        </p:nvSpPr>
        <p:spPr>
          <a:xfrm>
            <a:off x="631885" y="1976846"/>
            <a:ext cx="470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) </a:t>
            </a:r>
            <a:r>
              <a:rPr lang="en-US" altLang="ko-KR" sz="1600" b="1" dirty="0" err="1"/>
              <a:t>newBook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 생성자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80687-1A70-26E8-9241-CE40A5E557B3}"/>
              </a:ext>
            </a:extLst>
          </p:cNvPr>
          <p:cNvSpPr txBox="1"/>
          <p:nvPr/>
        </p:nvSpPr>
        <p:spPr>
          <a:xfrm>
            <a:off x="731520" y="2518342"/>
            <a:ext cx="6096000" cy="41171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newBook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(title, pages, done)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title;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this.pages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pages;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done;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newBook.prototype.finish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=== false ? str = 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읽는 중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: str = 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완독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str;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nBook1 = new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newBook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648, false);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nBook2 = new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newBook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점프 투 파이썬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360, true);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EBDDBD-0674-3EC8-EE37-4CC18E36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59" y="2518342"/>
            <a:ext cx="4538021" cy="30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70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프로토타입 상속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C3925-3325-7F3D-DDDB-4F5CE04C1EFB}"/>
              </a:ext>
            </a:extLst>
          </p:cNvPr>
          <p:cNvSpPr txBox="1"/>
          <p:nvPr/>
        </p:nvSpPr>
        <p:spPr>
          <a:xfrm>
            <a:off x="5603965" y="907085"/>
            <a:ext cx="442395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600" i="1" dirty="0"/>
              <a:t>기존 </a:t>
            </a:r>
            <a:r>
              <a:rPr lang="ko-KR" altLang="en-US" sz="1600" i="1" dirty="0" err="1"/>
              <a:t>객체명</a:t>
            </a:r>
            <a:r>
              <a:rPr lang="en-US" altLang="ko-KR" sz="1600" dirty="0"/>
              <a:t>.call(this, </a:t>
            </a:r>
            <a:r>
              <a:rPr lang="ko-KR" altLang="en-US" sz="1600" i="1" dirty="0"/>
              <a:t>프로퍼티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6F10E-C164-33DB-E9F4-744441CC8D80}"/>
              </a:ext>
            </a:extLst>
          </p:cNvPr>
          <p:cNvSpPr txBox="1"/>
          <p:nvPr/>
        </p:nvSpPr>
        <p:spPr>
          <a:xfrm>
            <a:off x="775064" y="2689767"/>
            <a:ext cx="4650378" cy="29993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Book (title, price)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title;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this.price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price;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Book.prototype.buy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function() {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this.price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원에 구매하였습니다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.`);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1BEBD-0712-0779-9BA6-8105B35C4E21}"/>
              </a:ext>
            </a:extLst>
          </p:cNvPr>
          <p:cNvSpPr txBox="1"/>
          <p:nvPr/>
        </p:nvSpPr>
        <p:spPr>
          <a:xfrm>
            <a:off x="5876365" y="2678695"/>
            <a:ext cx="6002126" cy="33686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Textbook(title, price, major)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Book.call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(this, title, price);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Book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 재사용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this.major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major;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새로운 프로퍼티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Textbook.prototype.buyTextbook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this.major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전공 서적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을 구매했습니다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Object.setPrototypeOf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Textbook.prototype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Book.prototype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7675A-7F06-6F6F-BE6F-D032E624DFC4}"/>
              </a:ext>
            </a:extLst>
          </p:cNvPr>
          <p:cNvSpPr txBox="1"/>
          <p:nvPr/>
        </p:nvSpPr>
        <p:spPr>
          <a:xfrm>
            <a:off x="5603965" y="1372463"/>
            <a:ext cx="442395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Object.setPrototypeOf</a:t>
            </a:r>
            <a:r>
              <a:rPr lang="en-US" altLang="ko-KR" sz="1600" dirty="0"/>
              <a:t>(</a:t>
            </a:r>
            <a:r>
              <a:rPr lang="ko-KR" altLang="en-US" sz="1600" i="1" dirty="0"/>
              <a:t>하위 객체</a:t>
            </a:r>
            <a:r>
              <a:rPr lang="en-US" altLang="ko-KR" sz="1600" dirty="0"/>
              <a:t>, </a:t>
            </a:r>
            <a:r>
              <a:rPr lang="ko-KR" altLang="en-US" sz="1600" i="1" dirty="0"/>
              <a:t>상위 객체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28D908-D3C5-CC90-957E-86072EEB0E87}"/>
              </a:ext>
            </a:extLst>
          </p:cNvPr>
          <p:cNvSpPr txBox="1"/>
          <p:nvPr/>
        </p:nvSpPr>
        <p:spPr>
          <a:xfrm>
            <a:off x="5829428" y="208649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Book </a:t>
            </a:r>
            <a:r>
              <a:rPr lang="ko-KR" altLang="en-US" sz="1600" b="1" dirty="0"/>
              <a:t>객체를 상속하는 </a:t>
            </a:r>
            <a:r>
              <a:rPr lang="en-US" altLang="ko-KR" sz="1600" b="1" dirty="0"/>
              <a:t>Textbook </a:t>
            </a:r>
            <a:r>
              <a:rPr lang="ko-KR" altLang="en-US" sz="1600" b="1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41732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클래스 상속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6F10E-C164-33DB-E9F4-744441CC8D80}"/>
              </a:ext>
            </a:extLst>
          </p:cNvPr>
          <p:cNvSpPr txBox="1"/>
          <p:nvPr/>
        </p:nvSpPr>
        <p:spPr>
          <a:xfrm>
            <a:off x="631885" y="1314925"/>
            <a:ext cx="4650378" cy="44766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class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constructor(title, price)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title;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this.price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price;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buy()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console.log(`${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this.price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원에 구매하였습니다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.`);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book1 = new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자료 구조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15000);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book1.buy();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1BEBD-0712-0779-9BA6-8105B35C4E21}"/>
              </a:ext>
            </a:extLst>
          </p:cNvPr>
          <p:cNvSpPr txBox="1"/>
          <p:nvPr/>
        </p:nvSpPr>
        <p:spPr>
          <a:xfrm>
            <a:off x="5876365" y="2678695"/>
            <a:ext cx="6002126" cy="37380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class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TextbookC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BookC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constructor(title, price, major)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super(title, price);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기존 클래스의 프로퍼티 재사용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this.major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major;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새로운 프로퍼티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buyTextbook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() {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새로운 메서드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console.log(`${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this.major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전공 서적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을 구매했습니다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372-0FEC-21C5-2E91-41E45553FBAB}"/>
              </a:ext>
            </a:extLst>
          </p:cNvPr>
          <p:cNvSpPr txBox="1"/>
          <p:nvPr/>
        </p:nvSpPr>
        <p:spPr>
          <a:xfrm>
            <a:off x="5829428" y="208649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BookC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클래스를 상속하는 </a:t>
            </a:r>
            <a:r>
              <a:rPr lang="en-US" altLang="ko-KR" sz="1600" b="1" dirty="0" err="1"/>
              <a:t>TextbookC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클래스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32B97-33DB-BCA5-336D-A835F38B03F6}"/>
              </a:ext>
            </a:extLst>
          </p:cNvPr>
          <p:cNvSpPr txBox="1"/>
          <p:nvPr/>
        </p:nvSpPr>
        <p:spPr>
          <a:xfrm>
            <a:off x="5876365" y="951427"/>
            <a:ext cx="410173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ko-KR" altLang="en-US" sz="1600" i="1" dirty="0"/>
              <a:t>새 클래스명</a:t>
            </a:r>
            <a:r>
              <a:rPr lang="ko-KR" altLang="en-US" sz="1600" dirty="0"/>
              <a:t> </a:t>
            </a:r>
            <a:r>
              <a:rPr lang="en-US" altLang="ko-KR" sz="1600" dirty="0"/>
              <a:t>extends </a:t>
            </a:r>
            <a:r>
              <a:rPr lang="ko-KR" altLang="en-US" sz="1600" i="1" dirty="0"/>
              <a:t>기존 클래스명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6CC88-155C-F6BC-7CDC-588A1739E0EB}"/>
              </a:ext>
            </a:extLst>
          </p:cNvPr>
          <p:cNvSpPr txBox="1"/>
          <p:nvPr/>
        </p:nvSpPr>
        <p:spPr>
          <a:xfrm>
            <a:off x="5876365" y="1482568"/>
            <a:ext cx="410173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super(</a:t>
            </a:r>
            <a:r>
              <a:rPr lang="ko-KR" altLang="en-US" sz="1600" i="1" dirty="0"/>
              <a:t>프로퍼티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820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833E152-E3AB-42F3-38DC-077B26CD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객체란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947F-7737-D5A5-39FC-19CAD88F2FBC}"/>
              </a:ext>
            </a:extLst>
          </p:cNvPr>
          <p:cNvSpPr txBox="1"/>
          <p:nvPr/>
        </p:nvSpPr>
        <p:spPr>
          <a:xfrm>
            <a:off x="827313" y="1383715"/>
            <a:ext cx="802930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프로그래밍에서 ‘</a:t>
            </a:r>
            <a:r>
              <a:rPr lang="ko-KR" altLang="en-US" sz="1600" dirty="0" err="1"/>
              <a:t>객체’는</a:t>
            </a:r>
            <a:r>
              <a:rPr lang="ko-KR" altLang="en-US" sz="1600" dirty="0"/>
              <a:t> 데이터를 저장하고 처리하는 기본 단위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자바스크립트에서 객체는 관련된 정보와 동작을 함께 모아 놓은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BB40F-766E-CCB6-D1E8-BBA5F0CE5F6D}"/>
              </a:ext>
            </a:extLst>
          </p:cNvPr>
          <p:cNvSpPr txBox="1"/>
          <p:nvPr/>
        </p:nvSpPr>
        <p:spPr>
          <a:xfrm>
            <a:off x="827313" y="2664714"/>
            <a:ext cx="103632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내장 객체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프로그래밍을 할 때 자주 사용하는 요소들을 자바스크립트에서 미리 정의해 놓은 객체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문서 객체 모델</a:t>
            </a:r>
            <a:r>
              <a:rPr lang="en-US" altLang="ko-KR" sz="1600" dirty="0"/>
              <a:t>(DOM) : </a:t>
            </a:r>
            <a:r>
              <a:rPr lang="ko-KR" altLang="en-US" sz="1600" dirty="0"/>
              <a:t>웹 문서 자체도 객체이고 웹 문서에 포함된 이미지와 링크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필드 등은 모두 이미지 객체</a:t>
            </a:r>
            <a:r>
              <a:rPr lang="en-US" altLang="ko-KR" sz="1600" dirty="0"/>
              <a:t>, </a:t>
            </a:r>
            <a:r>
              <a:rPr lang="ko-KR" altLang="en-US" sz="1600" dirty="0"/>
              <a:t>링크 객체</a:t>
            </a:r>
            <a:r>
              <a:rPr lang="en-US" altLang="ko-KR" sz="1600" dirty="0"/>
              <a:t>, </a:t>
            </a:r>
            <a:r>
              <a:rPr lang="ko-KR" altLang="en-US" sz="1600" dirty="0"/>
              <a:t>폼 객체처럼 각각 별도의 객체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브라우저 객체 모델 </a:t>
            </a:r>
            <a:r>
              <a:rPr lang="en-US" altLang="ko-KR" sz="1600" dirty="0"/>
              <a:t>: </a:t>
            </a:r>
            <a:r>
              <a:rPr lang="ko-KR" altLang="en-US" sz="1600" dirty="0"/>
              <a:t>웹 브라우저에서 사용하는 정보도 객체로 지정되어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 정의 객체 </a:t>
            </a:r>
            <a:r>
              <a:rPr lang="en-US" altLang="ko-KR" sz="1600" dirty="0"/>
              <a:t>:</a:t>
            </a:r>
            <a:r>
              <a:rPr lang="ko-KR" altLang="en-US" sz="1600" dirty="0"/>
              <a:t> 필요할 때마다 사용자가 만들어 사용하는 객체</a:t>
            </a:r>
          </a:p>
        </p:txBody>
      </p:sp>
    </p:spTree>
    <p:extLst>
      <p:ext uri="{BB962C8B-B14F-4D97-AF65-F5344CB8AC3E}">
        <p14:creationId xmlns:p14="http://schemas.microsoft.com/office/powerpoint/2010/main" val="263113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객체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60359-89AE-CD58-13B6-4746B8EF78D6}"/>
              </a:ext>
            </a:extLst>
          </p:cNvPr>
          <p:cNvSpPr txBox="1"/>
          <p:nvPr/>
        </p:nvSpPr>
        <p:spPr>
          <a:xfrm>
            <a:off x="701553" y="1163156"/>
            <a:ext cx="9600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객체는 여러 개의 프로퍼티로 구성되어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프로퍼티는 ‘키 </a:t>
            </a:r>
            <a:r>
              <a:rPr lang="en-US" altLang="ko-KR" sz="1600" dirty="0"/>
              <a:t>: </a:t>
            </a:r>
            <a:r>
              <a:rPr lang="ko-KR" altLang="en-US" sz="1600" dirty="0"/>
              <a:t>값’ 형태를 가지고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1632B-71D5-9E93-CCC0-DC3BA08EC982}"/>
              </a:ext>
            </a:extLst>
          </p:cNvPr>
          <p:cNvSpPr txBox="1"/>
          <p:nvPr/>
        </p:nvSpPr>
        <p:spPr>
          <a:xfrm>
            <a:off x="701553" y="1812948"/>
            <a:ext cx="7458378" cy="193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키와 값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객체를 만들 때는 객체 이름 다음에 중괄호</a:t>
            </a:r>
            <a:r>
              <a:rPr lang="en-US" altLang="ko-KR" sz="1600" dirty="0"/>
              <a:t>({})</a:t>
            </a:r>
            <a:r>
              <a:rPr lang="ko-KR" altLang="en-US" sz="1600" dirty="0"/>
              <a:t>를 사용하고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중괄호 사이에 ‘키 </a:t>
            </a:r>
            <a:r>
              <a:rPr lang="en-US" altLang="ko-KR" sz="1600" dirty="0"/>
              <a:t>: </a:t>
            </a:r>
            <a:r>
              <a:rPr lang="ko-KR" altLang="en-US" sz="1600" dirty="0"/>
              <a:t>값’ 형식으로 필요한 프로퍼티를 나열한다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객체의 키는 문자열이나 숫자</a:t>
            </a:r>
            <a:r>
              <a:rPr lang="en-US" altLang="ko-KR" sz="1600" dirty="0"/>
              <a:t>, </a:t>
            </a:r>
            <a:r>
              <a:rPr lang="ko-KR" altLang="en-US" sz="1600" dirty="0"/>
              <a:t>심벌만 사용할 수 있고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프로퍼티는 쉼표</a:t>
            </a:r>
            <a:r>
              <a:rPr lang="en-US" altLang="ko-KR" sz="1600" dirty="0"/>
              <a:t>(,)</a:t>
            </a:r>
            <a:r>
              <a:rPr lang="ko-KR" altLang="en-US" sz="1600" dirty="0"/>
              <a:t>를 넣어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4AC6D-A481-0A11-9308-8B71AA281940}"/>
              </a:ext>
            </a:extLst>
          </p:cNvPr>
          <p:cNvSpPr txBox="1"/>
          <p:nvPr/>
        </p:nvSpPr>
        <p:spPr>
          <a:xfrm>
            <a:off x="931817" y="3986739"/>
            <a:ext cx="2351314" cy="18913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객체명</a:t>
            </a:r>
            <a:r>
              <a:rPr lang="ko-KR" altLang="en-US" sz="1600" dirty="0"/>
              <a:t> </a:t>
            </a:r>
            <a:r>
              <a:rPr lang="en-US" altLang="ko-KR" sz="1600" dirty="0"/>
              <a:t>{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키</a:t>
            </a:r>
            <a:r>
              <a:rPr lang="en-US" altLang="ko-KR" sz="1600" dirty="0"/>
              <a:t>1 : </a:t>
            </a:r>
            <a:r>
              <a:rPr lang="ko-KR" altLang="en-US" sz="1600" dirty="0"/>
              <a:t>값</a:t>
            </a:r>
            <a:r>
              <a:rPr lang="en-US" altLang="ko-KR" sz="1600" dirty="0"/>
              <a:t>1,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키</a:t>
            </a:r>
            <a:r>
              <a:rPr lang="en-US" altLang="ko-KR" sz="1600" dirty="0"/>
              <a:t>2 : </a:t>
            </a:r>
            <a:r>
              <a:rPr lang="ko-KR" altLang="en-US" sz="1600" dirty="0"/>
              <a:t>값</a:t>
            </a:r>
            <a:r>
              <a:rPr lang="en-US" altLang="ko-KR" sz="1600" dirty="0"/>
              <a:t>2,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……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294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객체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1632B-71D5-9E93-CCC0-DC3BA08EC982}"/>
              </a:ext>
            </a:extLst>
          </p:cNvPr>
          <p:cNvSpPr txBox="1"/>
          <p:nvPr/>
        </p:nvSpPr>
        <p:spPr>
          <a:xfrm>
            <a:off x="718970" y="1307851"/>
            <a:ext cx="745837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선언하기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88207-61A2-4395-AED0-3E405C66D12E}"/>
              </a:ext>
            </a:extLst>
          </p:cNvPr>
          <p:cNvSpPr txBox="1"/>
          <p:nvPr/>
        </p:nvSpPr>
        <p:spPr>
          <a:xfrm>
            <a:off x="862149" y="19768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책 정보를 담고 있는 </a:t>
            </a:r>
            <a:r>
              <a:rPr lang="en-US" altLang="ko-KR" sz="1600" dirty="0"/>
              <a:t>book1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14528-248D-E267-9829-AD90281A53D7}"/>
              </a:ext>
            </a:extLst>
          </p:cNvPr>
          <p:cNvSpPr txBox="1"/>
          <p:nvPr/>
        </p:nvSpPr>
        <p:spPr>
          <a:xfrm>
            <a:off x="862149" y="2538404"/>
            <a:ext cx="5651862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title : “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“,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pages : 648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 : 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표준의 정석“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pages : 648 }</a:t>
            </a:r>
          </a:p>
          <a:p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8F9C10A-D49C-85DD-5B5F-90233D78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5" y="2315400"/>
            <a:ext cx="4033449" cy="2314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413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객체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AF61F-DC31-84F4-49AC-87BD2327F7C0}"/>
              </a:ext>
            </a:extLst>
          </p:cNvPr>
          <p:cNvSpPr txBox="1"/>
          <p:nvPr/>
        </p:nvSpPr>
        <p:spPr>
          <a:xfrm>
            <a:off x="760079" y="1400295"/>
            <a:ext cx="363531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프로퍼티에 접근하기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D1CC-1951-FA6D-0264-3A769E65EF3F}"/>
              </a:ext>
            </a:extLst>
          </p:cNvPr>
          <p:cNvSpPr txBox="1"/>
          <p:nvPr/>
        </p:nvSpPr>
        <p:spPr>
          <a:xfrm>
            <a:off x="760078" y="4239050"/>
            <a:ext cx="438425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프로퍼티 수정하기 및 추가하기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AAD38-C933-AF75-6F46-1AA188F094CB}"/>
              </a:ext>
            </a:extLst>
          </p:cNvPr>
          <p:cNvSpPr txBox="1"/>
          <p:nvPr/>
        </p:nvSpPr>
        <p:spPr>
          <a:xfrm>
            <a:off x="760078" y="1994263"/>
            <a:ext cx="734760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점</a:t>
            </a:r>
            <a:r>
              <a:rPr lang="en-US" altLang="ko-KR" sz="1600" dirty="0"/>
              <a:t> </a:t>
            </a:r>
            <a:r>
              <a:rPr lang="ko-KR" altLang="en-US" sz="1600" dirty="0"/>
              <a:t>표기법이나 괄호 표기법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괄호 표기법을 사용할 경우 프로퍼티 키의 문자열에는 큰따옴표를 붙여야 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A271E-4E0C-BD60-AC34-0B6320722A71}"/>
              </a:ext>
            </a:extLst>
          </p:cNvPr>
          <p:cNvSpPr txBox="1"/>
          <p:nvPr/>
        </p:nvSpPr>
        <p:spPr>
          <a:xfrm>
            <a:off x="801187" y="3067925"/>
            <a:ext cx="7585167" cy="880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book1.title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 표기법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프로퍼티키에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큰따옴표 없음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book1["title"]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괄호 표기법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프로퍼티키에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큰따옴표 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2F555-65C2-331F-A9F6-CC6F70278333}"/>
              </a:ext>
            </a:extLst>
          </p:cNvPr>
          <p:cNvSpPr txBox="1"/>
          <p:nvPr/>
        </p:nvSpPr>
        <p:spPr>
          <a:xfrm>
            <a:off x="801187" y="4875014"/>
            <a:ext cx="242969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600"/>
              <a:t>객체명</a:t>
            </a:r>
            <a:r>
              <a:rPr lang="en-US" altLang="ko-KR" sz="1600" dirty="0"/>
              <a:t>.</a:t>
            </a:r>
            <a:r>
              <a:rPr lang="ko-KR" altLang="en-US" sz="1600" dirty="0"/>
              <a:t>키 </a:t>
            </a:r>
            <a:r>
              <a:rPr lang="en-US" altLang="ko-KR" sz="1600" dirty="0"/>
              <a:t>= </a:t>
            </a:r>
            <a:r>
              <a:rPr lang="ko-KR" altLang="en-US" sz="1600" dirty="0"/>
              <a:t>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278B3-95FF-683B-57DE-56C805F7428D}"/>
              </a:ext>
            </a:extLst>
          </p:cNvPr>
          <p:cNvSpPr txBox="1"/>
          <p:nvPr/>
        </p:nvSpPr>
        <p:spPr>
          <a:xfrm>
            <a:off x="760078" y="5447210"/>
            <a:ext cx="4384253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book1.pages = 50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pages: 50 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6CBE6-C618-FA5F-D2AB-1DC698E24FFE}"/>
              </a:ext>
            </a:extLst>
          </p:cNvPr>
          <p:cNvSpPr txBox="1"/>
          <p:nvPr/>
        </p:nvSpPr>
        <p:spPr>
          <a:xfrm>
            <a:off x="5410456" y="5447210"/>
            <a:ext cx="6259030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book1.author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pages: 50, author: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6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객체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AF61F-DC31-84F4-49AC-87BD2327F7C0}"/>
              </a:ext>
            </a:extLst>
          </p:cNvPr>
          <p:cNvSpPr txBox="1"/>
          <p:nvPr/>
        </p:nvSpPr>
        <p:spPr>
          <a:xfrm>
            <a:off x="827314" y="1788034"/>
            <a:ext cx="559717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빈 객체 만들기</a:t>
            </a:r>
            <a:r>
              <a:rPr lang="en-US" altLang="ko-KR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A271E-4E0C-BD60-AC34-0B6320722A71}"/>
              </a:ext>
            </a:extLst>
          </p:cNvPr>
          <p:cNvSpPr txBox="1"/>
          <p:nvPr/>
        </p:nvSpPr>
        <p:spPr>
          <a:xfrm>
            <a:off x="999051" y="2307487"/>
            <a:ext cx="2429693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F373C-4CEC-9A45-9E69-E80103B80325}"/>
              </a:ext>
            </a:extLst>
          </p:cNvPr>
          <p:cNvSpPr txBox="1"/>
          <p:nvPr/>
        </p:nvSpPr>
        <p:spPr>
          <a:xfrm>
            <a:off x="4726321" y="2324162"/>
            <a:ext cx="3039293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new Object()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7F367-725B-9A22-7ECB-451190F0ECA7}"/>
              </a:ext>
            </a:extLst>
          </p:cNvPr>
          <p:cNvSpPr txBox="1"/>
          <p:nvPr/>
        </p:nvSpPr>
        <p:spPr>
          <a:xfrm>
            <a:off x="3838046" y="2387545"/>
            <a:ext cx="687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또는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12E5A-F587-ABC5-EC42-67DA297FAA59}"/>
              </a:ext>
            </a:extLst>
          </p:cNvPr>
          <p:cNvSpPr txBox="1"/>
          <p:nvPr/>
        </p:nvSpPr>
        <p:spPr>
          <a:xfrm>
            <a:off x="777496" y="2991388"/>
            <a:ext cx="27233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프로퍼티 추가하기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25066-3564-D3BD-B378-3F7493AE28E2}"/>
              </a:ext>
            </a:extLst>
          </p:cNvPr>
          <p:cNvSpPr txBox="1"/>
          <p:nvPr/>
        </p:nvSpPr>
        <p:spPr>
          <a:xfrm>
            <a:off x="949233" y="3600716"/>
            <a:ext cx="4990013" cy="18598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book2.title =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book2.pages = 500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book2.author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{title: "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pages: 500, author: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DBF3D-9D91-52D6-C0B6-D4D3886649FB}"/>
              </a:ext>
            </a:extLst>
          </p:cNvPr>
          <p:cNvSpPr txBox="1"/>
          <p:nvPr/>
        </p:nvSpPr>
        <p:spPr>
          <a:xfrm>
            <a:off x="777496" y="1236546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빈 객체를 만든 후 프로퍼티를 추가하면서 객체를 만들 수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05850-DAF4-ACE8-BD71-CF5ADC799A76}"/>
              </a:ext>
            </a:extLst>
          </p:cNvPr>
          <p:cNvSpPr txBox="1"/>
          <p:nvPr/>
        </p:nvSpPr>
        <p:spPr>
          <a:xfrm>
            <a:off x="6252754" y="2991388"/>
            <a:ext cx="27233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프로퍼티 삭제하기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9897C-C9C3-F513-1923-595DF7D9769B}"/>
              </a:ext>
            </a:extLst>
          </p:cNvPr>
          <p:cNvSpPr txBox="1"/>
          <p:nvPr/>
        </p:nvSpPr>
        <p:spPr>
          <a:xfrm>
            <a:off x="6424491" y="3600716"/>
            <a:ext cx="5303521" cy="1121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delete book2.pages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{title: "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author: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6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중첩하기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DBF3D-9D91-52D6-C0B6-D4D3886649FB}"/>
              </a:ext>
            </a:extLst>
          </p:cNvPr>
          <p:cNvSpPr txBox="1"/>
          <p:nvPr/>
        </p:nvSpPr>
        <p:spPr>
          <a:xfrm>
            <a:off x="777496" y="1236546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안에 또다른 객체를 넣을 수 있다</a:t>
            </a:r>
            <a:r>
              <a:rPr lang="en-US" altLang="ko-KR" sz="1600" dirty="0"/>
              <a:t>. – </a:t>
            </a:r>
            <a:r>
              <a:rPr lang="ko-KR" altLang="en-US" sz="1600" dirty="0"/>
              <a:t>둘 이상의 객체 중첩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39E47-8162-C426-6768-AE606B13F067}"/>
              </a:ext>
            </a:extLst>
          </p:cNvPr>
          <p:cNvSpPr txBox="1"/>
          <p:nvPr/>
        </p:nvSpPr>
        <p:spPr>
          <a:xfrm>
            <a:off x="777496" y="1783977"/>
            <a:ext cx="6096000" cy="48558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student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 :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Doremi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score :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history : 85,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science : 94,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average :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return 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this.history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this.science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/ 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student.score.history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// 85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student.score.average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// 89.5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54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메서드 정의하기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DBF3D-9D91-52D6-C0B6-D4D3886649FB}"/>
              </a:ext>
            </a:extLst>
          </p:cNvPr>
          <p:cNvSpPr txBox="1"/>
          <p:nvPr/>
        </p:nvSpPr>
        <p:spPr>
          <a:xfrm>
            <a:off x="777496" y="1236546"/>
            <a:ext cx="713232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메서드</a:t>
            </a:r>
            <a:r>
              <a:rPr lang="en-US" altLang="ko-KR" sz="1600" dirty="0"/>
              <a:t>(method) : </a:t>
            </a:r>
            <a:r>
              <a:rPr lang="ko-KR" altLang="en-US" sz="1600" dirty="0"/>
              <a:t>객체의 프로퍼티 중 객체의 동작을 지정하는 함수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메서드를 선언하는 방법은 일반적인 함수를 선언하는 것과 비슷하다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67E57-0347-122A-8238-5E8770236378}"/>
              </a:ext>
            </a:extLst>
          </p:cNvPr>
          <p:cNvSpPr txBox="1"/>
          <p:nvPr/>
        </p:nvSpPr>
        <p:spPr>
          <a:xfrm>
            <a:off x="992777" y="2262443"/>
            <a:ext cx="3709852" cy="11526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메서드명</a:t>
            </a:r>
            <a:r>
              <a:rPr lang="ko-KR" altLang="en-US" sz="1600" dirty="0"/>
              <a:t> </a:t>
            </a:r>
            <a:r>
              <a:rPr lang="en-US" altLang="ko-KR" sz="1600" dirty="0"/>
              <a:t>: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……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}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6111C-EF50-8517-400F-5945AE3350DB}"/>
              </a:ext>
            </a:extLst>
          </p:cNvPr>
          <p:cNvSpPr txBox="1"/>
          <p:nvPr/>
        </p:nvSpPr>
        <p:spPr>
          <a:xfrm>
            <a:off x="992777" y="3822436"/>
            <a:ext cx="4920343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book3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title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점프 투 파이썬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pages : 360,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buy :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책을 구입했습니다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1E5B1-1010-76BB-876B-ECD3ADD6B786}"/>
              </a:ext>
            </a:extLst>
          </p:cNvPr>
          <p:cNvSpPr txBox="1"/>
          <p:nvPr/>
        </p:nvSpPr>
        <p:spPr>
          <a:xfrm>
            <a:off x="6278882" y="3822435"/>
            <a:ext cx="4920343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book3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title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점프 투 파이썬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pages : 360,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buy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책을 구입했습니다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5715E-02B1-7833-670A-E941329789FF}"/>
              </a:ext>
            </a:extLst>
          </p:cNvPr>
          <p:cNvSpPr txBox="1"/>
          <p:nvPr/>
        </p:nvSpPr>
        <p:spPr>
          <a:xfrm>
            <a:off x="6342273" y="3464894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ES6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084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877</TotalTime>
  <Words>1993</Words>
  <Application>Microsoft Office PowerPoint</Application>
  <PresentationFormat>와이드스크린</PresentationFormat>
  <Paragraphs>283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D2Coding</vt:lpstr>
      <vt:lpstr>맑은 고딕</vt:lpstr>
      <vt:lpstr>Arial</vt:lpstr>
      <vt:lpstr>Wingdings</vt:lpstr>
      <vt:lpstr>Office 테마</vt:lpstr>
      <vt:lpstr>09. 자바스크립트 객체 만들기</vt:lpstr>
      <vt:lpstr>객체 알아보기</vt:lpstr>
      <vt:lpstr>객체란</vt:lpstr>
      <vt:lpstr>사용자 정의 객체 만들기</vt:lpstr>
      <vt:lpstr>사용자 정의 객체 만들기</vt:lpstr>
      <vt:lpstr>사용자 정의 객체 만들기</vt:lpstr>
      <vt:lpstr>사용자 정의 객체 만들기</vt:lpstr>
      <vt:lpstr>객체 중첩하기 </vt:lpstr>
      <vt:lpstr>객체 메서드 정의하기</vt:lpstr>
      <vt:lpstr>메서드와 this</vt:lpstr>
      <vt:lpstr>객체 복사하기</vt:lpstr>
      <vt:lpstr>생성자 함수와 클래스</vt:lpstr>
      <vt:lpstr>생성자 함수</vt:lpstr>
      <vt:lpstr>생성자 함수를 사용해 객체 정의하기</vt:lpstr>
      <vt:lpstr>예) 생성자 함수를 사용해 객체 정의하기</vt:lpstr>
      <vt:lpstr>클래스를 사용해 객체 정의하기</vt:lpstr>
      <vt:lpstr>예) 클래스를 사용해 객체 정의하기</vt:lpstr>
      <vt:lpstr>객체의 키와 값에 접근하기</vt:lpstr>
      <vt:lpstr>for…in 사용하기</vt:lpstr>
      <vt:lpstr>keys(), values(), entries() 메서드 사용하기</vt:lpstr>
      <vt:lpstr>프로토타입과 클래스에서의 상속</vt:lpstr>
      <vt:lpstr>프로토타입</vt:lpstr>
      <vt:lpstr>생성자 함수와 프로토타입 객체</vt:lpstr>
      <vt:lpstr>생성자 함수와 프로토타입 객체</vt:lpstr>
      <vt:lpstr>__proto__와 prototype</vt:lpstr>
      <vt:lpstr>프로토타입 메서드</vt:lpstr>
      <vt:lpstr>프로토타입 상속</vt:lpstr>
      <vt:lpstr>클래스 상속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 객체 만들기</dc:title>
  <dc:creator>KoKyunghee</dc:creator>
  <cp:lastModifiedBy>sgwoo</cp:lastModifiedBy>
  <cp:revision>20</cp:revision>
  <dcterms:created xsi:type="dcterms:W3CDTF">2022-11-04T05:29:25Z</dcterms:created>
  <dcterms:modified xsi:type="dcterms:W3CDTF">2022-12-06T07:03:36Z</dcterms:modified>
</cp:coreProperties>
</file>