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3055" r:id="rId3"/>
    <p:sldId id="23056" r:id="rId4"/>
    <p:sldId id="23058" r:id="rId5"/>
    <p:sldId id="23057" r:id="rId6"/>
    <p:sldId id="23147" r:id="rId7"/>
    <p:sldId id="23150" r:id="rId8"/>
    <p:sldId id="23152" r:id="rId9"/>
    <p:sldId id="22829" r:id="rId10"/>
    <p:sldId id="22994" r:id="rId11"/>
    <p:sldId id="23154" r:id="rId12"/>
    <p:sldId id="23155" r:id="rId13"/>
    <p:sldId id="22995" r:id="rId14"/>
    <p:sldId id="22997" r:id="rId15"/>
    <p:sldId id="23157" r:id="rId16"/>
    <p:sldId id="23001" r:id="rId17"/>
    <p:sldId id="23159" r:id="rId18"/>
    <p:sldId id="23002" r:id="rId19"/>
    <p:sldId id="23161" r:id="rId20"/>
    <p:sldId id="23003" r:id="rId21"/>
    <p:sldId id="23162" r:id="rId22"/>
    <p:sldId id="23163" r:id="rId23"/>
    <p:sldId id="23004" r:id="rId24"/>
    <p:sldId id="23166" r:id="rId25"/>
    <p:sldId id="23005" r:id="rId26"/>
    <p:sldId id="23171" r:id="rId27"/>
    <p:sldId id="23174" r:id="rId28"/>
    <p:sldId id="23176" r:id="rId29"/>
    <p:sldId id="23240" r:id="rId30"/>
    <p:sldId id="23241" r:id="rId31"/>
    <p:sldId id="23242" r:id="rId32"/>
    <p:sldId id="23243" r:id="rId33"/>
    <p:sldId id="23244" r:id="rId34"/>
    <p:sldId id="23245" r:id="rId35"/>
    <p:sldId id="23246" r:id="rId36"/>
    <p:sldId id="23248" r:id="rId37"/>
    <p:sldId id="23249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396A9-88C6-8086-FF97-E48FBC36A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C2DB77-D8DA-DAA7-19CA-C91670BD8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9A9F5-AF6D-DC73-3077-DE45F411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F3C42-3196-0365-DCC1-B4132642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8A15E-1744-0CFF-B215-C5235968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15F4D981-625A-400E-8482-2F50A4F866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4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98F05-6C33-4FA6-4D47-7E7E34EA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DCC37C-2867-BF6A-28D6-F261A5959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E6601E-2388-ACCD-CFF1-238390C0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011A45-E569-C116-97AA-52B8E777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832CDA-81ED-08F4-0F4F-34385BD4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9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5DA2C0-7C63-85B9-9A0B-6F39E65DA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8097D-5846-B59C-A85A-77FB9229D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7D1CF-DD0C-BD54-AC30-E126F717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20388-70D0-E8CA-7FC9-097A29B7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8B5C4-CC87-AADB-19BF-A60D7C80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486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42155-0432-8687-8C91-E2CDEDE8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DB55C3-9A76-484F-1F90-849085BE1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361EF-6EF1-7A6D-811A-7E29B80B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FFF1-0D20-1A48-9326-6A496DB15915}" type="datetimeFigureOut">
              <a:t>2022-12-06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544C6-52C8-856C-BF6C-C68982F8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F53024-42DD-25F2-D4F0-9DD4614F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B762-79CA-524D-9D6D-0079E18E5A9D}" type="slidenum">
              <a:t>‹#›</a:t>
            </a:fld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C2DD460D-EF20-B76D-802F-4920C657DBDD}"/>
              </a:ext>
            </a:extLst>
          </p:cNvPr>
          <p:cNvCxnSpPr/>
          <p:nvPr userDrawn="1"/>
        </p:nvCxnSpPr>
        <p:spPr>
          <a:xfrm>
            <a:off x="831850" y="3288324"/>
            <a:ext cx="1058886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B60D8623-EEAA-7A43-F894-7C27DAF54F05}"/>
              </a:ext>
            </a:extLst>
          </p:cNvPr>
          <p:cNvCxnSpPr/>
          <p:nvPr userDrawn="1"/>
        </p:nvCxnSpPr>
        <p:spPr>
          <a:xfrm>
            <a:off x="801565" y="4897316"/>
            <a:ext cx="1058886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50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D8749-8CCA-95DA-863E-93F65DE6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5C756-F327-053A-DDA8-C2E0E4F2E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4BA94-8F01-65FE-B4DD-7F9BC4AA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DB427-0A66-846D-A76D-6BE5C4F5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2B878-33BE-A6BE-6F75-5C5A7F06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5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2DF59-7CFF-3CA6-9BB3-831C6249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0BCD9-4E92-2CFC-2701-8D00EBFC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9DFC6-64DB-E5F9-0AB4-B4E83EAE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E354D-15B4-E250-0326-8D6B4C7A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9EF6FAF-831F-F757-B0DB-9DC9F4E7EE1F}"/>
              </a:ext>
            </a:extLst>
          </p:cNvPr>
          <p:cNvCxnSpPr>
            <a:cxnSpLocks/>
          </p:cNvCxnSpPr>
          <p:nvPr userDrawn="1"/>
        </p:nvCxnSpPr>
        <p:spPr>
          <a:xfrm>
            <a:off x="838200" y="4631483"/>
            <a:ext cx="10521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568D8A-8174-09A4-2B88-136158136A1D}"/>
              </a:ext>
            </a:extLst>
          </p:cNvPr>
          <p:cNvCxnSpPr>
            <a:cxnSpLocks/>
          </p:cNvCxnSpPr>
          <p:nvPr userDrawn="1"/>
        </p:nvCxnSpPr>
        <p:spPr>
          <a:xfrm>
            <a:off x="838200" y="3429000"/>
            <a:ext cx="10521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5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E690F-9B31-2B86-9726-EC5DCF26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9E021-E5FC-C074-F48E-790CB26C0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97C9C6-EFD2-9B18-72A6-9F5A9741E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101E1-C833-8963-24DC-B1380A88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F8EFC2-312D-CAB5-DE25-A069B883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7DC779-16DA-3CDE-07EB-B0C9DBE2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90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4BB8B-996B-7084-D82B-C8C4F70A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F207CC-0868-7804-0BAB-4EC1F8761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AD4DA5-B424-46F3-A409-3B775EAD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3CFB55-6B8C-EC92-1ED8-8EC0EC127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EFFD35-CC3E-95D1-EAF3-464A8CD21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6CC89F-65F1-9374-C103-31B2A938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727342-8F8C-3D68-D086-C00C0F28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DF8849-8171-B97A-3270-22FBDD5A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5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51DAA-FA47-5EF2-2A30-BA690992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8909649" cy="84257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3C525E-F3F0-050E-7FA0-61EB74B0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EA6AA8-1165-B90E-6000-C039ADF1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21C15F-7189-E210-E7CA-BF7DD762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1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51FD3B-0937-8F96-B6DD-CDD9886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0A4597-64DB-94BD-10DD-4A685234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8E1C7F-054C-C877-96E9-4CB4F001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47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54622-A205-4A78-03CE-037A1127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881F4-91CE-076C-CB18-34EC8890C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3A74EC-D9FE-57B9-8551-482D813E1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F8433-CEED-9E0F-FC94-C66774D1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954E93-9BAA-E3A2-F136-1087A47A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760A9E-7FC8-D62A-6CDC-ECA50836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1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1C08E-2CF2-0316-E374-EC239955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73947F-05DB-8777-960E-38C8E53EA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5A9AD4-5816-62D1-3AFD-0D42CFAC4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90DA7D-BE3D-A71D-5211-0D95B189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73369A-EEE4-7D0B-63CD-9692D56F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11B3B2-A533-9496-F621-A92A7C6C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97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56B5DC-0864-0824-2DD0-6CD9AC09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38C277-5367-E62E-EA79-86CF0E171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8468"/>
            <a:ext cx="10515600" cy="4848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4A79A-5B33-7E9A-3A65-B2B99DADF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1BB3D-5930-B947-A966-649373F8D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18D12-5693-5131-0E39-31589B1AA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4D981-625A-400E-8482-2F50A4F866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91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9FCCB-F5CA-A4F4-2B3B-528477382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195" y="1313952"/>
            <a:ext cx="10032274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14. </a:t>
            </a:r>
            <a:r>
              <a:rPr lang="ko-KR" altLang="en-US" dirty="0"/>
              <a:t>캔버스로 </a:t>
            </a:r>
            <a:br>
              <a:rPr lang="en-US" altLang="ko-KR" dirty="0"/>
            </a:br>
            <a:r>
              <a:rPr lang="ko-KR" altLang="en-US" dirty="0"/>
              <a:t>웹 브라우저 창에 그림 그리기</a:t>
            </a:r>
          </a:p>
        </p:txBody>
      </p:sp>
    </p:spTree>
    <p:extLst>
      <p:ext uri="{BB962C8B-B14F-4D97-AF65-F5344CB8AC3E}">
        <p14:creationId xmlns:p14="http://schemas.microsoft.com/office/powerpoint/2010/main" val="1742189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205DCBA-B3F0-351F-345A-03CEC601F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사각형을 그리는 </a:t>
            </a:r>
            <a:r>
              <a:rPr lang="en-US" altLang="ko-KR" dirty="0"/>
              <a:t>3</a:t>
            </a:r>
            <a:r>
              <a:rPr lang="ko-KR" altLang="en-US" dirty="0"/>
              <a:t>가지 메서드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7A26611-790E-C745-4BAB-55A4BF570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473061"/>
              </p:ext>
            </p:extLst>
          </p:nvPr>
        </p:nvGraphicFramePr>
        <p:xfrm>
          <a:off x="631885" y="2550327"/>
          <a:ext cx="11197046" cy="2509353"/>
        </p:xfrm>
        <a:graphic>
          <a:graphicData uri="http://schemas.openxmlformats.org/drawingml/2006/table">
            <a:tbl>
              <a:tblPr firstRow="1" firstCol="1" bandRow="1"/>
              <a:tblGrid>
                <a:gridCol w="3080657">
                  <a:extLst>
                    <a:ext uri="{9D8B030D-6E8A-4147-A177-3AD203B41FA5}">
                      <a16:colId xmlns:a16="http://schemas.microsoft.com/office/drawing/2014/main" val="1683325935"/>
                    </a:ext>
                  </a:extLst>
                </a:gridCol>
                <a:gridCol w="8116389">
                  <a:extLst>
                    <a:ext uri="{9D8B030D-6E8A-4147-A177-3AD203B41FA5}">
                      <a16:colId xmlns:a16="http://schemas.microsoft.com/office/drawing/2014/main" val="840483904"/>
                    </a:ext>
                  </a:extLst>
                </a:gridCol>
              </a:tblGrid>
              <a:tr h="352938">
                <a:tc>
                  <a:txBody>
                    <a:bodyPr/>
                    <a:lstStyle/>
                    <a:p>
                      <a:pPr algn="l"/>
                      <a:r>
                        <a:rPr lang="ko-KR" sz="1600" kern="100" dirty="0">
                          <a:effectLst/>
                          <a:latin typeface="+mn-ea"/>
                          <a:ea typeface="+mn-ea"/>
                        </a:rPr>
                        <a:t>메서드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sz="1600" kern="100" dirty="0">
                          <a:effectLst/>
                          <a:latin typeface="+mn-ea"/>
                          <a:ea typeface="+mn-ea"/>
                        </a:rPr>
                        <a:t>기능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368690"/>
                  </a:ext>
                </a:extLst>
              </a:tr>
              <a:tr h="771752">
                <a:tc>
                  <a:txBody>
                    <a:bodyPr/>
                    <a:lstStyle/>
                    <a:p>
                      <a:pPr algn="l"/>
                      <a:r>
                        <a:rPr lang="en-US" sz="1600" kern="100" dirty="0" err="1">
                          <a:effectLst/>
                          <a:latin typeface="+mn-ea"/>
                          <a:ea typeface="+mn-ea"/>
                        </a:rPr>
                        <a:t>fillRect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(x, y, width, height)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sz="1600" kern="100" dirty="0">
                          <a:effectLst/>
                          <a:latin typeface="+mn-ea"/>
                          <a:ea typeface="+mn-ea"/>
                        </a:rPr>
                        <a:t>· 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(x, y) </a:t>
                      </a:r>
                      <a:r>
                        <a:rPr lang="ko-KR" sz="1600" kern="100" dirty="0">
                          <a:effectLst/>
                          <a:latin typeface="+mn-ea"/>
                          <a:ea typeface="+mn-ea"/>
                        </a:rPr>
                        <a:t>위치부터 시작해서 지정한 너비와 높이만큼 </a:t>
                      </a:r>
                      <a:r>
                        <a:rPr lang="ko-KR" sz="1600" b="1" kern="100" dirty="0">
                          <a:effectLst/>
                          <a:latin typeface="+mn-ea"/>
                          <a:ea typeface="+mn-ea"/>
                        </a:rPr>
                        <a:t>색이 채워진 사각형</a:t>
                      </a:r>
                      <a:r>
                        <a:rPr lang="ko-KR" sz="1600" kern="100" dirty="0">
                          <a:effectLst/>
                          <a:latin typeface="+mn-ea"/>
                          <a:ea typeface="+mn-ea"/>
                        </a:rPr>
                        <a:t>을 그</a:t>
                      </a:r>
                      <a:r>
                        <a:rPr lang="ko-KR" altLang="en-US" sz="1600" kern="100" dirty="0">
                          <a:effectLst/>
                          <a:latin typeface="+mn-ea"/>
                          <a:ea typeface="+mn-ea"/>
                        </a:rPr>
                        <a:t>린</a:t>
                      </a:r>
                      <a:r>
                        <a:rPr lang="ko-KR" sz="1600" kern="100" dirty="0">
                          <a:effectLst/>
                          <a:latin typeface="+mn-ea"/>
                          <a:ea typeface="+mn-ea"/>
                        </a:rPr>
                        <a:t>다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sz="1600" kern="100" dirty="0">
                          <a:effectLst/>
                          <a:latin typeface="+mn-ea"/>
                          <a:ea typeface="+mn-ea"/>
                        </a:rPr>
                        <a:t>· 색상을 지정하지 않으면 검은색으로 </a:t>
                      </a:r>
                      <a:r>
                        <a:rPr lang="ko-KR" sz="1600" kern="100" dirty="0" err="1">
                          <a:effectLst/>
                          <a:latin typeface="+mn-ea"/>
                          <a:ea typeface="+mn-ea"/>
                        </a:rPr>
                        <a:t>채</a:t>
                      </a:r>
                      <a:r>
                        <a:rPr lang="ko-KR" altLang="en-US" sz="1600" kern="100" dirty="0" err="1">
                          <a:effectLst/>
                          <a:latin typeface="+mn-ea"/>
                          <a:ea typeface="+mn-ea"/>
                        </a:rPr>
                        <a:t>운</a:t>
                      </a:r>
                      <a:r>
                        <a:rPr lang="ko-KR" sz="1600" kern="100" dirty="0" err="1">
                          <a:effectLst/>
                          <a:latin typeface="+mn-ea"/>
                          <a:ea typeface="+mn-ea"/>
                        </a:rPr>
                        <a:t>니다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0857535"/>
                  </a:ext>
                </a:extLst>
              </a:tr>
              <a:tr h="896983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strokeRect(x, y, width, height)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sz="1600" kern="100" dirty="0">
                          <a:effectLst/>
                          <a:latin typeface="+mn-ea"/>
                          <a:ea typeface="+mn-ea"/>
                        </a:rPr>
                        <a:t>· 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(x, y) </a:t>
                      </a:r>
                      <a:r>
                        <a:rPr lang="ko-KR" sz="1600" kern="100" dirty="0">
                          <a:effectLst/>
                          <a:latin typeface="+mn-ea"/>
                          <a:ea typeface="+mn-ea"/>
                        </a:rPr>
                        <a:t>위치부터 시작해서 지정한 너비와 높이만큼 </a:t>
                      </a:r>
                      <a:r>
                        <a:rPr lang="ko-KR" sz="1600" b="1" kern="100" dirty="0">
                          <a:effectLst/>
                          <a:latin typeface="+mn-ea"/>
                          <a:ea typeface="+mn-ea"/>
                        </a:rPr>
                        <a:t>테두리만 있는 사각형</a:t>
                      </a:r>
                      <a:r>
                        <a:rPr lang="ko-KR" sz="1600" kern="100" dirty="0">
                          <a:effectLst/>
                          <a:latin typeface="+mn-ea"/>
                          <a:ea typeface="+mn-ea"/>
                        </a:rPr>
                        <a:t>을 그</a:t>
                      </a:r>
                      <a:r>
                        <a:rPr lang="ko-KR" altLang="en-US" sz="1600" kern="100" dirty="0">
                          <a:effectLst/>
                          <a:latin typeface="+mn-ea"/>
                          <a:ea typeface="+mn-ea"/>
                        </a:rPr>
                        <a:t>린다</a:t>
                      </a:r>
                      <a:r>
                        <a:rPr lang="en-US" altLang="ko-KR" sz="1600" kern="1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sz="1600" kern="100" dirty="0">
                          <a:effectLst/>
                          <a:latin typeface="+mn-ea"/>
                          <a:ea typeface="+mn-ea"/>
                        </a:rPr>
                        <a:t>· 선 색을 지정하지 않으면 검은색 선을 사용</a:t>
                      </a:r>
                      <a:r>
                        <a:rPr lang="ko-KR" altLang="en-US" sz="1600" kern="100" dirty="0">
                          <a:effectLst/>
                          <a:latin typeface="+mn-ea"/>
                          <a:ea typeface="+mn-ea"/>
                        </a:rPr>
                        <a:t>한다</a:t>
                      </a:r>
                      <a:r>
                        <a:rPr lang="en-US" altLang="ko-KR" sz="1600" kern="1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5192858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l"/>
                      <a:r>
                        <a:rPr lang="en-US" sz="1600" kern="100" dirty="0" err="1">
                          <a:effectLst/>
                          <a:latin typeface="+mn-ea"/>
                          <a:ea typeface="+mn-ea"/>
                        </a:rPr>
                        <a:t>clearRect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(x, y, width, height)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(x, y) </a:t>
                      </a:r>
                      <a:r>
                        <a:rPr lang="ko-KR" sz="1600" kern="100" dirty="0">
                          <a:effectLst/>
                          <a:latin typeface="+mn-ea"/>
                          <a:ea typeface="+mn-ea"/>
                        </a:rPr>
                        <a:t>위치부터 시작해서 지정한 너비와 높이만큼 </a:t>
                      </a:r>
                      <a:r>
                        <a:rPr lang="ko-KR" sz="1600" b="1" kern="100" dirty="0">
                          <a:effectLst/>
                          <a:latin typeface="+mn-ea"/>
                          <a:ea typeface="+mn-ea"/>
                        </a:rPr>
                        <a:t>사각 영역을 지웁니다</a:t>
                      </a:r>
                      <a:r>
                        <a:rPr lang="en-US" sz="1600" b="1" kern="100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sz="16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96842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9EBEEF1-0E2A-7E92-701D-E6669C2B286C}"/>
              </a:ext>
            </a:extLst>
          </p:cNvPr>
          <p:cNvSpPr txBox="1"/>
          <p:nvPr/>
        </p:nvSpPr>
        <p:spPr>
          <a:xfrm>
            <a:off x="631885" y="1281724"/>
            <a:ext cx="9762310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캔버스에서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기본으로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제공하는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도형은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사각형뿐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삼각형이나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원을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비롯한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도형들은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경로를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이용해서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직접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해당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형태를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그려야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445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205DCBA-B3F0-351F-345A-03CEC601F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채우기 색과 선 색 지정하기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87D49E-2C0C-BBCE-A28C-3317B44B727B}"/>
              </a:ext>
            </a:extLst>
          </p:cNvPr>
          <p:cNvSpPr txBox="1"/>
          <p:nvPr/>
        </p:nvSpPr>
        <p:spPr>
          <a:xfrm>
            <a:off x="631885" y="1237843"/>
            <a:ext cx="10515600" cy="190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도형을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채울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색이나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색을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지정하는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속성</a:t>
            </a:r>
            <a:endParaRPr lang="en-US" altLang="ko-KR" sz="16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8411C64-FDEC-7DA8-5F97-86195AF00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645435"/>
              </p:ext>
            </p:extLst>
          </p:nvPr>
        </p:nvGraphicFramePr>
        <p:xfrm>
          <a:off x="1044515" y="1809205"/>
          <a:ext cx="5832206" cy="1134292"/>
        </p:xfrm>
        <a:graphic>
          <a:graphicData uri="http://schemas.openxmlformats.org/drawingml/2006/table">
            <a:tbl>
              <a:tblPr firstRow="1" firstCol="1" bandRow="1"/>
              <a:tblGrid>
                <a:gridCol w="2139772">
                  <a:extLst>
                    <a:ext uri="{9D8B030D-6E8A-4147-A177-3AD203B41FA5}">
                      <a16:colId xmlns:a16="http://schemas.microsoft.com/office/drawing/2014/main" val="2074103171"/>
                    </a:ext>
                  </a:extLst>
                </a:gridCol>
                <a:gridCol w="3692434">
                  <a:extLst>
                    <a:ext uri="{9D8B030D-6E8A-4147-A177-3AD203B41FA5}">
                      <a16:colId xmlns:a16="http://schemas.microsoft.com/office/drawing/2014/main" val="2935070767"/>
                    </a:ext>
                  </a:extLst>
                </a:gridCol>
              </a:tblGrid>
              <a:tr h="359229">
                <a:tc>
                  <a:txBody>
                    <a:bodyPr/>
                    <a:lstStyle/>
                    <a:p>
                      <a:pPr algn="l"/>
                      <a:r>
                        <a:rPr lang="ko-KR" sz="1600" kern="100" dirty="0">
                          <a:effectLst/>
                          <a:latin typeface="+mn-ea"/>
                          <a:ea typeface="+mn-ea"/>
                        </a:rPr>
                        <a:t>속성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600" kern="100" dirty="0">
                          <a:effectLst/>
                          <a:latin typeface="+mn-ea"/>
                          <a:ea typeface="+mn-ea"/>
                        </a:rPr>
                        <a:t>기능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36548"/>
                  </a:ext>
                </a:extLst>
              </a:tr>
              <a:tr h="383178">
                <a:tc>
                  <a:txBody>
                    <a:bodyPr/>
                    <a:lstStyle/>
                    <a:p>
                      <a:pPr algn="l"/>
                      <a:r>
                        <a:rPr lang="en-US" sz="1600" kern="100" dirty="0" err="1">
                          <a:effectLst/>
                          <a:latin typeface="+mn-ea"/>
                          <a:ea typeface="+mn-ea"/>
                        </a:rPr>
                        <a:t>fillStyle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 = "</a:t>
                      </a:r>
                      <a:r>
                        <a:rPr lang="ko-KR" sz="1600" kern="100" dirty="0">
                          <a:effectLst/>
                          <a:latin typeface="+mn-ea"/>
                          <a:ea typeface="+mn-ea"/>
                        </a:rPr>
                        <a:t>색상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"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600" kern="100" dirty="0">
                          <a:effectLst/>
                          <a:latin typeface="+mn-ea"/>
                          <a:ea typeface="+mn-ea"/>
                        </a:rPr>
                        <a:t>도형을 채우는 색상을 지정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1445519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 algn="l"/>
                      <a:r>
                        <a:rPr lang="en-US" sz="1600" kern="100" dirty="0" err="1">
                          <a:effectLst/>
                          <a:latin typeface="+mn-ea"/>
                          <a:ea typeface="+mn-ea"/>
                        </a:rPr>
                        <a:t>strokeStyle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 = "</a:t>
                      </a:r>
                      <a:r>
                        <a:rPr lang="ko-KR" sz="1600" kern="100" dirty="0">
                          <a:effectLst/>
                          <a:latin typeface="+mn-ea"/>
                          <a:ea typeface="+mn-ea"/>
                        </a:rPr>
                        <a:t>색상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"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600" kern="100" dirty="0">
                          <a:effectLst/>
                          <a:latin typeface="+mn-ea"/>
                          <a:ea typeface="+mn-ea"/>
                        </a:rPr>
                        <a:t>도형의 선 색상을 지정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493405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B8F9B93-A3F1-B775-DF7A-C134E9CAA472}"/>
              </a:ext>
            </a:extLst>
          </p:cNvPr>
          <p:cNvSpPr txBox="1"/>
          <p:nvPr/>
        </p:nvSpPr>
        <p:spPr>
          <a:xfrm>
            <a:off x="1044515" y="3347996"/>
            <a:ext cx="8882743" cy="1529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 속성은 사각형 뿐만 아니라 캔버스에서 모든 도형에 사용할 수 있다</a:t>
            </a:r>
            <a:r>
              <a:rPr lang="en-US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색상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색상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이름이나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rgb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altLang="ko-KR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rgba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16</a:t>
            </a:r>
            <a:r>
              <a:rPr lang="ko-KR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진숫값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등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모두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채우기 색이나 선 색은 스타일을 지정하면 해당 소스의 뒤에 오는 모든 도형에 똑같이 적용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도형마다 다른 색을 채우거나 선을 사용하려면 도형마다 스타일을 각각 다르게 지정해야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853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789CC-7DA0-4BCF-4692-EDB865F4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사각형 그리기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B5A1C-E5A7-2F22-7662-020B7C16482E}"/>
              </a:ext>
            </a:extLst>
          </p:cNvPr>
          <p:cNvSpPr txBox="1"/>
          <p:nvPr/>
        </p:nvSpPr>
        <p:spPr>
          <a:xfrm>
            <a:off x="757645" y="1497207"/>
            <a:ext cx="6418218" cy="44403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canvas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('canvas');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canvas.getContext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("2d"); 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rgb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(200, 0, 0)";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채우기 색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-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빨강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ctx.storkeStyle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"black";   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선 색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-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검정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ctx.fillRect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(10, 10, 200, 100);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빨간색으로 채운 사각형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ctx.strokeRect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(10, 10, 200, 100);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선이 검은색인 사각형</a:t>
            </a:r>
            <a:endParaRPr lang="en-US" altLang="ko-KR" sz="1400" kern="100" dirty="0">
              <a:solidFill>
                <a:srgbClr val="80808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"blue";     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채우기 색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-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파랑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ctx.fillRect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(50, 50, 120, 100);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파란색으로 채운 사각형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ctx.clearRect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(70, 80, 80, 45);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사각형 지</a:t>
            </a:r>
            <a:r>
              <a:rPr lang="ko-KR" altLang="en-US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우기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56F308-E82F-E4C4-47AB-E060746C235F}"/>
              </a:ext>
            </a:extLst>
          </p:cNvPr>
          <p:cNvSpPr/>
          <p:nvPr/>
        </p:nvSpPr>
        <p:spPr>
          <a:xfrm>
            <a:off x="8532759" y="433078"/>
            <a:ext cx="3659241" cy="41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25\result\</a:t>
            </a:r>
            <a:r>
              <a:rPr kumimoji="1" lang="en-US" altLang="ko-KR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</a:t>
            </a:r>
            <a:r>
              <a:rPr kumimoji="1"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\canvas-3.js</a:t>
            </a:r>
            <a:endParaRPr kumimoji="1" lang="ko-Kore-KR" altLang="en-US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A470EC-5CE8-BB29-5793-58E2AA49B5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216"/>
          <a:stretch/>
        </p:blipFill>
        <p:spPr>
          <a:xfrm>
            <a:off x="7444170" y="2965315"/>
            <a:ext cx="4194728" cy="180169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58199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631E1-D0DD-49CD-68F7-5F65C96E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사각형 외의 도형 그리기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1424E3-E4AB-B3BE-4466-2A8C21892583}"/>
              </a:ext>
            </a:extLst>
          </p:cNvPr>
          <p:cNvSpPr txBox="1"/>
          <p:nvPr/>
        </p:nvSpPr>
        <p:spPr>
          <a:xfrm>
            <a:off x="631885" y="1163156"/>
            <a:ext cx="10928230" cy="1529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① </a:t>
            </a:r>
            <a:r>
              <a:rPr lang="en-US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beginPath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메서드를 이용해 경로가 시작되는 것을 알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린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②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직선이든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호든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원하는 경로를 그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린다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경로에 따라 사용하는 메서드가 달라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진다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③ </a:t>
            </a:r>
            <a:r>
              <a:rPr lang="en-US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closePath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메서드를 이용해서 경로의 시작점부터 끝나는 점까지 선을 그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린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 (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도형을 채울 경우에는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생략 가능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④ stroke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메서드로 테두리를 그리거나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fill()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메서드로 도형을 채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운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46EE90-3515-9108-AC2C-8CDA1C56CB8F}"/>
              </a:ext>
            </a:extLst>
          </p:cNvPr>
          <p:cNvSpPr txBox="1"/>
          <p:nvPr/>
        </p:nvSpPr>
        <p:spPr>
          <a:xfrm>
            <a:off x="1027611" y="2932671"/>
            <a:ext cx="9492343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beginPath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경로가 시작되는 것을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알린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closePath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 :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경로 그리기가 끝났다고 알린다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742B9-C1DB-D111-CFDA-CFF9F8F23E5E}"/>
              </a:ext>
            </a:extLst>
          </p:cNvPr>
          <p:cNvSpPr txBox="1"/>
          <p:nvPr/>
        </p:nvSpPr>
        <p:spPr>
          <a:xfrm>
            <a:off x="1027612" y="3835053"/>
            <a:ext cx="5477692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moveTo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경로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시작점을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(x, y)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로 옮긴다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lineTo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 : </a:t>
            </a:r>
            <a:r>
              <a:rPr lang="ko-KR" altLang="en-US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지정한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위치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x,</a:t>
            </a:r>
            <a:r>
              <a:rPr lang="ko-KR" altLang="en-US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y)</a:t>
            </a:r>
            <a:r>
              <a:rPr lang="ko-KR" altLang="en-US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까지 경로를 만든다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F6B08D-FBAF-27A1-BA2F-2D396FD4D2B2}"/>
              </a:ext>
            </a:extLst>
          </p:cNvPr>
          <p:cNvSpPr txBox="1"/>
          <p:nvPr/>
        </p:nvSpPr>
        <p:spPr>
          <a:xfrm>
            <a:off x="1027611" y="4737435"/>
            <a:ext cx="7210697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stroke(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경로를 선으로 그린다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fill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 : </a:t>
            </a:r>
            <a:r>
              <a:rPr lang="ko-KR" altLang="en-US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경로를 사용해 채운 도형을 만들었을 때 지정한 색으로 채운다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7E8FCA-13C8-66AF-D90F-806F489530FF}"/>
              </a:ext>
            </a:extLst>
          </p:cNvPr>
          <p:cNvSpPr txBox="1"/>
          <p:nvPr/>
        </p:nvSpPr>
        <p:spPr>
          <a:xfrm>
            <a:off x="7785464" y="2886012"/>
            <a:ext cx="2081348" cy="87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beginPath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closePath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D25BF0-AA8C-69C5-ADBD-C619B4599B94}"/>
              </a:ext>
            </a:extLst>
          </p:cNvPr>
          <p:cNvSpPr txBox="1"/>
          <p:nvPr/>
        </p:nvSpPr>
        <p:spPr>
          <a:xfrm>
            <a:off x="7785464" y="3835053"/>
            <a:ext cx="2081348" cy="87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moveTo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(x, y)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lineTo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(x, y)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E18731-DD76-8BCD-4E4A-8F4A4EC06240}"/>
              </a:ext>
            </a:extLst>
          </p:cNvPr>
          <p:cNvSpPr txBox="1"/>
          <p:nvPr/>
        </p:nvSpPr>
        <p:spPr>
          <a:xfrm>
            <a:off x="7785464" y="4782585"/>
            <a:ext cx="2081348" cy="87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stroke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fill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828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705E4-375C-199B-D943-68F7AE91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직선 그리기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F4DED9-2FA2-41F4-8E62-44422D2BD46C}"/>
              </a:ext>
            </a:extLst>
          </p:cNvPr>
          <p:cNvSpPr txBox="1"/>
          <p:nvPr/>
        </p:nvSpPr>
        <p:spPr>
          <a:xfrm>
            <a:off x="849989" y="1386741"/>
            <a:ext cx="6334582" cy="35477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canvas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('canvas');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canvas.getContext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("2d"); 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ctx.beginPath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    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경로 시작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ctx.moveTo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(50, 50); 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경로 시작 위치 지정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ctx.lineTo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(200, 200);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(200, 200)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까지 경로를 만</a:t>
            </a:r>
            <a:r>
              <a:rPr lang="ko-KR" altLang="en-US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들기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ctx.closePath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    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경로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ko-KR" altLang="en-US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닫기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ctx.stroke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       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만든 경로를 선으로 그</a:t>
            </a:r>
            <a:r>
              <a:rPr lang="ko-KR" altLang="en-US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린다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5B4D2E-A796-0B2F-CD46-717A388EE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165" y="1940389"/>
            <a:ext cx="4061503" cy="313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84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705E4-375C-199B-D943-68F7AE91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삼각형 그리기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F4DED9-2FA2-41F4-8E62-44422D2BD46C}"/>
              </a:ext>
            </a:extLst>
          </p:cNvPr>
          <p:cNvSpPr txBox="1"/>
          <p:nvPr/>
        </p:nvSpPr>
        <p:spPr>
          <a:xfrm>
            <a:off x="731520" y="2208601"/>
            <a:ext cx="5364480" cy="39940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canvas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('canvas');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canvas.getContext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("2d"); 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ctx.beginPath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    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ctx.moveTo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(50, 50); 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ctx.lineTo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(150, 100); 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ctx.lineTo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(50, 150);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ctx.closePath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ctx.stroke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066D9-4EA8-EB85-383F-9B4AEBD286FC}"/>
              </a:ext>
            </a:extLst>
          </p:cNvPr>
          <p:cNvSpPr txBox="1"/>
          <p:nvPr/>
        </p:nvSpPr>
        <p:spPr>
          <a:xfrm>
            <a:off x="731520" y="1245215"/>
            <a:ext cx="9692640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처음에 그린 직선의 끝점은 다음 직선의 시작점이 되고 그 직선의 끝점은 다시 다음 직선의 시작점이 된다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.</a:t>
            </a:r>
            <a:b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</a:b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이런 같은 방식으로 직선을 연결해서 도형을 그린다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.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9195A-D870-2BC5-086C-6D0C9B6D35BB}"/>
              </a:ext>
            </a:extLst>
          </p:cNvPr>
          <p:cNvSpPr txBox="1"/>
          <p:nvPr/>
        </p:nvSpPr>
        <p:spPr>
          <a:xfrm>
            <a:off x="3897086" y="3564933"/>
            <a:ext cx="4397828" cy="26377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ctx.beginPath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endParaRPr lang="en-US" altLang="ko-KR" sz="1600" b="0" i="0" u="none" strike="noStrike" baseline="0" dirty="0">
              <a:solidFill>
                <a:srgbClr val="93969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ctx.moveTo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(150, 100);</a:t>
            </a:r>
            <a:endParaRPr lang="en-US" altLang="ko-KR" sz="1600" b="0" i="0" u="none" strike="noStrike" baseline="0" dirty="0">
              <a:solidFill>
                <a:srgbClr val="93969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ctx.lineTo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(250, 50);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ctx.lineTo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(250, 150); </a:t>
            </a:r>
            <a:endParaRPr lang="en-US" altLang="ko-KR" sz="1600" b="0" i="0" u="none" strike="noStrike" baseline="0" dirty="0">
              <a:solidFill>
                <a:srgbClr val="93969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ctx.closePath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endParaRPr lang="en-US" altLang="ko-KR" sz="1600" b="0" i="0" u="none" strike="noStrike" baseline="0" dirty="0">
              <a:solidFill>
                <a:srgbClr val="93969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ctx.fillStyle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rgb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(0, 200, 0)';</a:t>
            </a:r>
            <a:endParaRPr lang="en-US" altLang="ko-KR" sz="1600" b="0" i="0" u="none" strike="noStrike" baseline="0" dirty="0">
              <a:solidFill>
                <a:srgbClr val="93969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ctx.fill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endParaRPr lang="ko-KR" altLang="en-US" sz="1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2A78EBE-7399-B3C5-DCA6-C22DCFB01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545" y="3729025"/>
            <a:ext cx="3016524" cy="230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25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8F72C-93E9-4191-ADA3-EAB8F858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원이나 호 그리기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C3839-6FA6-D42F-D8B2-B7AB9C057F90}"/>
              </a:ext>
            </a:extLst>
          </p:cNvPr>
          <p:cNvSpPr txBox="1"/>
          <p:nvPr/>
        </p:nvSpPr>
        <p:spPr>
          <a:xfrm>
            <a:off x="716280" y="1407133"/>
            <a:ext cx="9943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원이나 호를 그릴 때는 </a:t>
            </a:r>
            <a:r>
              <a:rPr lang="en-US" altLang="ko-KR" sz="1600" dirty="0"/>
              <a:t>arc() </a:t>
            </a:r>
            <a:r>
              <a:rPr lang="ko-KR" altLang="en-US" sz="1600" dirty="0"/>
              <a:t>메서드 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0D29B-015F-43D2-2A7D-C3BAD33BFDAE}"/>
              </a:ext>
            </a:extLst>
          </p:cNvPr>
          <p:cNvSpPr txBox="1"/>
          <p:nvPr/>
        </p:nvSpPr>
        <p:spPr>
          <a:xfrm>
            <a:off x="812075" y="2027281"/>
            <a:ext cx="6668588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arc(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y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startAngle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endAngle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[, </a:t>
            </a:r>
            <a:r>
              <a:rPr lang="en-US" altLang="ko-KR" sz="1600" i="1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counterClockwise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]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64A813-EEF1-483D-EFFC-9BCDC2CB4934}"/>
              </a:ext>
            </a:extLst>
          </p:cNvPr>
          <p:cNvSpPr txBox="1"/>
          <p:nvPr/>
        </p:nvSpPr>
        <p:spPr>
          <a:xfrm>
            <a:off x="888274" y="2647429"/>
            <a:ext cx="8490858" cy="263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 x, y: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원의 중점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r: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원의 반지름 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startAngle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원이나 호의 시작점을 라디안으로 표시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endAngle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원이나 호의 끝점을 라디안으로 표시</a:t>
            </a:r>
            <a:endParaRPr lang="en-US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counterClockwise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반시계 방향으로 그릴지의 여부를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true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나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false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지정</a:t>
            </a:r>
            <a:b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따로 지정하지 않으면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true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로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인식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903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8F72C-93E9-4191-ADA3-EAB8F858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원 그리기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E189D-21B9-EE96-5640-81A98BD41A26}"/>
              </a:ext>
            </a:extLst>
          </p:cNvPr>
          <p:cNvSpPr txBox="1"/>
          <p:nvPr/>
        </p:nvSpPr>
        <p:spPr>
          <a:xfrm>
            <a:off x="809897" y="1459627"/>
            <a:ext cx="9274629" cy="357020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canvas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('canvas');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canvas.getContext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("2d"); 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"yellow";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채우기 색상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ctx.strokeStyle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"red";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선 색상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ctx.beginPath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ctx.arc(200, 150, 100, 0,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Math.PI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* 2, true);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0~360°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까지 경로를 만</a:t>
            </a:r>
            <a:r>
              <a:rPr lang="ko-KR" altLang="en-US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들기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ctx.closePath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경로 닫</a:t>
            </a:r>
            <a:r>
              <a:rPr lang="ko-KR" altLang="en-US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기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 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색상 채</a:t>
            </a:r>
            <a:r>
              <a:rPr lang="ko-KR" altLang="en-US" sz="1600" kern="1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우기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ctx.stroke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선 그</a:t>
            </a:r>
            <a:r>
              <a:rPr lang="ko-KR" altLang="en-US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리기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5540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8F72C-93E9-4191-ADA3-EAB8F8588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444" y="365125"/>
            <a:ext cx="11101251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4000" dirty="0"/>
              <a:t>반원</a:t>
            </a:r>
            <a:r>
              <a:rPr lang="en-US" altLang="ko-KR" sz="4000" dirty="0"/>
              <a:t>/</a:t>
            </a:r>
            <a:r>
              <a:rPr lang="ko-KR" altLang="en-US" sz="4000" dirty="0"/>
              <a:t>호 그리기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C3839-6FA6-D42F-D8B2-B7AB9C057F90}"/>
              </a:ext>
            </a:extLst>
          </p:cNvPr>
          <p:cNvSpPr txBox="1"/>
          <p:nvPr/>
        </p:nvSpPr>
        <p:spPr>
          <a:xfrm>
            <a:off x="838200" y="1660967"/>
            <a:ext cx="9943011" cy="79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반원 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시작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각도와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끝나는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각도의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차이가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180°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만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되면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호 </a:t>
            </a:r>
            <a:r>
              <a:rPr lang="en-US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시작 각도와 끝 각도를 지정한 후 회전 방향이 지정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.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 회전 방향에 따라 다른 모양의 호가 그려진다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.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830E3D-8F51-D4A2-55B5-C032F72D267E}"/>
              </a:ext>
            </a:extLst>
          </p:cNvPr>
          <p:cNvSpPr txBox="1"/>
          <p:nvPr/>
        </p:nvSpPr>
        <p:spPr>
          <a:xfrm>
            <a:off x="878744" y="2797022"/>
            <a:ext cx="9483635" cy="19011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ctx.fillStyle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"red";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ctx.beginPath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ctx.arc(420, 150, 80, 0, (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Math.PI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/ 180 ) * 180, true);   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반시계 방향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ctx.arc(600, 150, 80, 0, (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Math.PI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/ 180 ) * 180, false);  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시계 방향  </a:t>
            </a:r>
            <a:endParaRPr lang="ko-KR" altLang="en-US" sz="1600" b="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ctx.fill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4331C53-DFF8-6807-A9DA-D5DBDDB15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05147"/>
            <a:ext cx="2601969" cy="157619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7D2383-CDD8-3E66-8540-6B5037721E65}"/>
              </a:ext>
            </a:extLst>
          </p:cNvPr>
          <p:cNvSpPr/>
          <p:nvPr/>
        </p:nvSpPr>
        <p:spPr>
          <a:xfrm>
            <a:off x="8532759" y="433078"/>
            <a:ext cx="3659241" cy="41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25\result\</a:t>
            </a:r>
            <a:r>
              <a:rPr kumimoji="1" lang="en-US" altLang="ko-KR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</a:t>
            </a:r>
            <a:r>
              <a:rPr kumimoji="1"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\arc.js</a:t>
            </a:r>
            <a:endParaRPr kumimoji="1" lang="ko-Kore-KR" altLang="en-US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8624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B955D-4F55-0273-B792-D2A49BCAD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반원</a:t>
            </a:r>
            <a:r>
              <a:rPr lang="en-US" altLang="ko-KR" dirty="0"/>
              <a:t>/</a:t>
            </a:r>
            <a:r>
              <a:rPr lang="ko-KR" altLang="en-US" dirty="0"/>
              <a:t>호 그리기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EAA28-F40B-28AB-3FD3-E92E58CBE494}"/>
              </a:ext>
            </a:extLst>
          </p:cNvPr>
          <p:cNvSpPr txBox="1"/>
          <p:nvPr/>
        </p:nvSpPr>
        <p:spPr>
          <a:xfrm>
            <a:off x="698864" y="1490016"/>
            <a:ext cx="9483635" cy="34661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ctx.beginPath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ctx.moveTo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(120, 200);</a:t>
            </a:r>
            <a:endParaRPr lang="en-US" altLang="ko-KR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ctx.arc(120, 200, 50, (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Math.PI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/ 180) * 90, (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Math.PI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/ 180) * 270, false);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ctx.stroke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ctx.strokeStyle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"blue";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ctx.moveTo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(200, 100);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ctx.beginPath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ctx.arc(200, 200, 50, 0, (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Math.PI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/ 180) * 60, false); 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ctx.stroke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20BAC6-8DB4-D9B0-2C80-D0E4F1C24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961" y="3969341"/>
            <a:ext cx="3781210" cy="159208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FAFEC4A-8C94-9E11-D0F2-398FAB067F5A}"/>
              </a:ext>
            </a:extLst>
          </p:cNvPr>
          <p:cNvSpPr/>
          <p:nvPr/>
        </p:nvSpPr>
        <p:spPr>
          <a:xfrm>
            <a:off x="8532759" y="433078"/>
            <a:ext cx="3659241" cy="41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25\result\</a:t>
            </a:r>
            <a:r>
              <a:rPr kumimoji="1" lang="en-US" altLang="ko-KR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</a:t>
            </a:r>
            <a:r>
              <a:rPr kumimoji="1"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\arc.js</a:t>
            </a:r>
            <a:endParaRPr kumimoji="1" lang="ko-Kore-KR" altLang="en-US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753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EFE193C-89C2-1BF4-405F-E91425A59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캔버스</a:t>
            </a:r>
            <a:r>
              <a:rPr lang="en-US" altLang="ko-KR" dirty="0"/>
              <a:t>(canvas)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40635E-3A07-AE53-7FB3-5C29FF6909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58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8F72C-93E9-4191-ADA3-EAB8F8588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444" y="365125"/>
            <a:ext cx="11101251" cy="7931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4000" dirty="0"/>
              <a:t>타원 그리기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C3839-6FA6-D42F-D8B2-B7AB9C057F90}"/>
              </a:ext>
            </a:extLst>
          </p:cNvPr>
          <p:cNvSpPr txBox="1"/>
          <p:nvPr/>
        </p:nvSpPr>
        <p:spPr>
          <a:xfrm>
            <a:off x="649877" y="1271340"/>
            <a:ext cx="9943011" cy="79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캔버스에는 타원을 그릴 수 있는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ellipse()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메서드가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타원은 가로 반지름과 세로 반지름의 길이를 따로 지정하기 때문에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arc()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 기본형과 조금 다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르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C8F9C-7D2A-8D9A-402C-56D4EBE4BD61}"/>
              </a:ext>
            </a:extLst>
          </p:cNvPr>
          <p:cNvSpPr txBox="1"/>
          <p:nvPr/>
        </p:nvSpPr>
        <p:spPr>
          <a:xfrm>
            <a:off x="794658" y="2457013"/>
            <a:ext cx="10326189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ellipse(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y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radiusX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radiusY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rotation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startAngle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endAngle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[,</a:t>
            </a:r>
            <a:r>
              <a:rPr lang="en-US" altLang="ko-KR" sz="1600" i="1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counterClockwise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])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B72BA8-D6B1-B8F8-EA22-3D6F6D5CA5D7}"/>
              </a:ext>
            </a:extLst>
          </p:cNvPr>
          <p:cNvSpPr txBox="1"/>
          <p:nvPr/>
        </p:nvSpPr>
        <p:spPr>
          <a:xfrm>
            <a:off x="931818" y="3075951"/>
            <a:ext cx="9292046" cy="2319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x, y: </a:t>
            </a:r>
            <a:r>
              <a:rPr lang="ko-KR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타원의 중점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radiusX</a:t>
            </a:r>
            <a:r>
              <a:rPr lang="en-US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타원의 가로 반지름 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radiusY</a:t>
            </a:r>
            <a:r>
              <a:rPr lang="en-US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타원의 세로 반지름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rotation: </a:t>
            </a:r>
            <a:r>
              <a:rPr lang="ko-KR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타원 회전 크기</a:t>
            </a:r>
            <a:r>
              <a:rPr lang="en-US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라디안 값</a:t>
            </a:r>
            <a:r>
              <a:rPr lang="en-US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startAngle</a:t>
            </a:r>
            <a:r>
              <a:rPr lang="en-US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타원의 시작점을 라디안</a:t>
            </a:r>
            <a:r>
              <a:rPr lang="ko-KR" altLang="en-US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으로 표시</a:t>
            </a:r>
            <a:r>
              <a:rPr lang="en-US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endAngle</a:t>
            </a:r>
            <a:r>
              <a:rPr lang="en-US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타원의 끝점을 라디안으로 표시</a:t>
            </a:r>
            <a:r>
              <a:rPr lang="en-US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counterClockwise</a:t>
            </a:r>
            <a:r>
              <a:rPr lang="en-US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반시계 방향으로 그릴지의 여부</a:t>
            </a:r>
            <a:r>
              <a:rPr lang="en-US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기본값 </a:t>
            </a:r>
            <a:r>
              <a:rPr lang="en-US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true</a:t>
            </a:r>
            <a:endParaRPr lang="ko-KR" altLang="ko-KR" sz="14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678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6C3E1-EA7A-6EED-16EE-28AAF614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타원 그리기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77856-2A8A-FAA0-D59F-B31F4A315533}"/>
              </a:ext>
            </a:extLst>
          </p:cNvPr>
          <p:cNvSpPr txBox="1"/>
          <p:nvPr/>
        </p:nvSpPr>
        <p:spPr>
          <a:xfrm>
            <a:off x="737205" y="1657478"/>
            <a:ext cx="8723811" cy="38933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canvas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('canvas');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canvas.getContext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("2d"); 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ctx.strokeStyle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"red";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ctx.beginPath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ctx.ellipse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(200, 70, 80, 50, 0, 0,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Math.PI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* 2);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ctx.stroke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ctx.strokeStyle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"blue";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ctx.beginPath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ctx.ellipse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(150, 200, 80, 50, 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Math.PI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/ 180) * -30, 0,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Math.PI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* 2);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ctx.stroke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44FC38-7F1A-2C83-4F54-07C4A1747AD2}"/>
              </a:ext>
            </a:extLst>
          </p:cNvPr>
          <p:cNvSpPr txBox="1"/>
          <p:nvPr/>
        </p:nvSpPr>
        <p:spPr>
          <a:xfrm>
            <a:off x="4845474" y="2819658"/>
            <a:ext cx="2447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1"/>
                </a:solidFill>
              </a:rPr>
              <a:t>회전</a:t>
            </a:r>
            <a:r>
              <a:rPr lang="en-US" altLang="ko-KR" sz="1400" dirty="0">
                <a:solidFill>
                  <a:schemeClr val="accent1"/>
                </a:solidFill>
              </a:rPr>
              <a:t> </a:t>
            </a:r>
            <a:r>
              <a:rPr lang="ko-KR" altLang="en-US" sz="1400" dirty="0">
                <a:solidFill>
                  <a:schemeClr val="accent1"/>
                </a:solidFill>
              </a:rPr>
              <a:t>안함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AA86995-D1CB-BAAC-5F46-C2F19EA07870}"/>
              </a:ext>
            </a:extLst>
          </p:cNvPr>
          <p:cNvCxnSpPr>
            <a:cxnSpLocks/>
          </p:cNvCxnSpPr>
          <p:nvPr/>
        </p:nvCxnSpPr>
        <p:spPr>
          <a:xfrm flipH="1">
            <a:off x="4250024" y="2973546"/>
            <a:ext cx="595450" cy="31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2669EC-61AD-F28E-FABD-EEF37F5BFBEE}"/>
              </a:ext>
            </a:extLst>
          </p:cNvPr>
          <p:cNvSpPr txBox="1"/>
          <p:nvPr/>
        </p:nvSpPr>
        <p:spPr>
          <a:xfrm>
            <a:off x="4479713" y="4201728"/>
            <a:ext cx="2447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-30</a:t>
            </a:r>
            <a:r>
              <a:rPr lang="ko-KR" altLang="en-US" sz="1400" dirty="0">
                <a:solidFill>
                  <a:schemeClr val="accent1"/>
                </a:solidFill>
              </a:rPr>
              <a:t>도 회전</a:t>
            </a: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B334C333-12DB-EF70-5723-52B3E57BBE6E}"/>
              </a:ext>
            </a:extLst>
          </p:cNvPr>
          <p:cNvSpPr/>
          <p:nvPr/>
        </p:nvSpPr>
        <p:spPr>
          <a:xfrm rot="16200000">
            <a:off x="4893553" y="3725070"/>
            <a:ext cx="339634" cy="19085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008EC55-1E06-0B79-22DA-23F111601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884" y="2637210"/>
            <a:ext cx="3371911" cy="260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84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8F72C-93E9-4191-ADA3-EAB8F8588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444" y="365126"/>
            <a:ext cx="11101251" cy="72344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4000" dirty="0"/>
              <a:t>원을 변형해서 타원 그리기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C3839-6FA6-D42F-D8B2-B7AB9C057F90}"/>
              </a:ext>
            </a:extLst>
          </p:cNvPr>
          <p:cNvSpPr txBox="1"/>
          <p:nvPr/>
        </p:nvSpPr>
        <p:spPr>
          <a:xfrm>
            <a:off x="742406" y="1105558"/>
            <a:ext cx="9943011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원을 그린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후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scale()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메서드를 사용해서 원을 변경할 수 있다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C8F9C-7D2A-8D9A-402C-56D4EBE4BD61}"/>
              </a:ext>
            </a:extLst>
          </p:cNvPr>
          <p:cNvSpPr txBox="1"/>
          <p:nvPr/>
        </p:nvSpPr>
        <p:spPr>
          <a:xfrm>
            <a:off x="862148" y="1629203"/>
            <a:ext cx="1871255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scale(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y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B72BA8-D6B1-B8F8-EA22-3D6F6D5CA5D7}"/>
              </a:ext>
            </a:extLst>
          </p:cNvPr>
          <p:cNvSpPr txBox="1"/>
          <p:nvPr/>
        </p:nvSpPr>
        <p:spPr>
          <a:xfrm>
            <a:off x="2943496" y="1478163"/>
            <a:ext cx="4441371" cy="703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 : </a:t>
            </a:r>
            <a:r>
              <a:rPr lang="ko-KR" altLang="en-US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가로 방향으로 얼마나 확대</a:t>
            </a:r>
            <a:r>
              <a:rPr lang="en-US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축소할지 지정</a:t>
            </a:r>
            <a:endParaRPr lang="en-US" altLang="ko-KR" sz="14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y: </a:t>
            </a:r>
            <a:r>
              <a:rPr lang="ko-KR" altLang="en-US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세로 방향으로 얼마나 확대</a:t>
            </a:r>
            <a:r>
              <a:rPr lang="en-US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축소할지 지정</a:t>
            </a:r>
            <a:endParaRPr lang="en-US" altLang="ko-KR" sz="14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1DF0C2-ABA0-E2B1-E46F-F927EE8832EC}"/>
              </a:ext>
            </a:extLst>
          </p:cNvPr>
          <p:cNvSpPr txBox="1"/>
          <p:nvPr/>
        </p:nvSpPr>
        <p:spPr>
          <a:xfrm>
            <a:off x="862148" y="2330179"/>
            <a:ext cx="9144000" cy="42165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canvas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('canvas');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canvas.getContext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("2d"); 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ctx.strokeStyle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"blue";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ctx.scale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(1, 0.7);  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가로 길이는 그대로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세로 길이는 축소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ctx.beginPath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ctx.arc(200, 150, 80, 0,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Math.PI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* 2, true);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바깥쪽 원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ctx.stroke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ctx.beginPath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ctx.arc(200, 150, 30, 0,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Math.PI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* 2, false);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안쪽 원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ctx.stroke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ctx.closePath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054B86-2166-9E03-38ED-A01043F4D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719" y="3616688"/>
            <a:ext cx="3630976" cy="276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16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8F72C-93E9-4191-ADA3-EAB8F8588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444" y="365125"/>
            <a:ext cx="11101251" cy="7888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4000" dirty="0"/>
              <a:t>2</a:t>
            </a:r>
            <a:r>
              <a:rPr lang="ko-KR" altLang="en-US" sz="4000" dirty="0"/>
              <a:t>차 </a:t>
            </a:r>
            <a:r>
              <a:rPr lang="ko-KR" altLang="en-US" sz="4000" dirty="0" err="1"/>
              <a:t>베지에</a:t>
            </a:r>
            <a:r>
              <a:rPr lang="ko-KR" altLang="en-US" sz="4000" dirty="0"/>
              <a:t> 곡선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E3D21A-754D-FFBE-467E-F12549F0CF27}"/>
              </a:ext>
            </a:extLst>
          </p:cNvPr>
          <p:cNvSpPr txBox="1"/>
          <p:nvPr/>
        </p:nvSpPr>
        <p:spPr>
          <a:xfrm>
            <a:off x="703939" y="1256141"/>
            <a:ext cx="11101251" cy="10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베지에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곡선은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조절점을 이용해서 부드러운 곡선을 그릴 수 있다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현재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좌표에서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끝점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좌표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(x, y)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사이에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경로를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그리는데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조절점을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통해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경로를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구부러지게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해서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곡선의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형태를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만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든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조절점이 하나면 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‘2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차 </a:t>
            </a:r>
            <a:r>
              <a:rPr lang="ko-KR" altLang="en-US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베지에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곡선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＇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이라고 한다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2B515-1627-6E93-0BC2-2604475B9FA7}"/>
              </a:ext>
            </a:extLst>
          </p:cNvPr>
          <p:cNvSpPr txBox="1"/>
          <p:nvPr/>
        </p:nvSpPr>
        <p:spPr>
          <a:xfrm>
            <a:off x="846909" y="2594187"/>
            <a:ext cx="4360817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quadraticCurveTo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i="1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cpx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cpy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y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A1BBC0-406E-F968-620D-53BA7B5CA731}"/>
              </a:ext>
            </a:extLst>
          </p:cNvPr>
          <p:cNvSpPr txBox="1"/>
          <p:nvPr/>
        </p:nvSpPr>
        <p:spPr>
          <a:xfrm>
            <a:off x="846909" y="3235583"/>
            <a:ext cx="4073434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cpx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cpy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조절점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좌표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x, y.: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곡선이 끝나는 점의 좌표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01AD61D-F9D6-9EC8-F381-79B64D37A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436" y="2459632"/>
            <a:ext cx="3535679" cy="1473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AFCB91-7C7B-F395-FE1F-E379A58471A5}"/>
              </a:ext>
            </a:extLst>
          </p:cNvPr>
          <p:cNvSpPr txBox="1"/>
          <p:nvPr/>
        </p:nvSpPr>
        <p:spPr>
          <a:xfrm>
            <a:off x="7628708" y="2121078"/>
            <a:ext cx="1184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en-US" altLang="ko-KR" sz="1600" dirty="0" err="1"/>
              <a:t>cpx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cpy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D4A4A1-4483-0D42-13FA-839D9406D2C1}"/>
              </a:ext>
            </a:extLst>
          </p:cNvPr>
          <p:cNvSpPr txBox="1"/>
          <p:nvPr/>
        </p:nvSpPr>
        <p:spPr>
          <a:xfrm>
            <a:off x="9495242" y="3390525"/>
            <a:ext cx="1184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(x, y)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69034-E4B2-947C-FA47-B1832C1116EB}"/>
              </a:ext>
            </a:extLst>
          </p:cNvPr>
          <p:cNvSpPr txBox="1"/>
          <p:nvPr/>
        </p:nvSpPr>
        <p:spPr>
          <a:xfrm>
            <a:off x="6444342" y="3531637"/>
            <a:ext cx="905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현재 좌표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7DE0A-C2C8-3C46-6DAD-DF55F4F9D4CC}"/>
              </a:ext>
            </a:extLst>
          </p:cNvPr>
          <p:cNvSpPr txBox="1"/>
          <p:nvPr/>
        </p:nvSpPr>
        <p:spPr>
          <a:xfrm>
            <a:off x="846909" y="4309722"/>
            <a:ext cx="5667102" cy="23391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canvas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('canvas');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canvas.getContext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("2d"); 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ctx.beginPath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ctx.moveTo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(50, 200);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ctx.quadraticCurveTo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(200, 50, 350, 200);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ctx.stroke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75D43E-5464-7931-99C4-34EA03818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829" y="4389335"/>
            <a:ext cx="4054779" cy="217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37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3CC9A-1BE2-3F8C-ED4F-BE015186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 </a:t>
            </a:r>
            <a:r>
              <a:rPr lang="ko-KR" altLang="en-US" dirty="0" err="1"/>
              <a:t>베지에</a:t>
            </a:r>
            <a:r>
              <a:rPr lang="ko-KR" altLang="en-US" dirty="0"/>
              <a:t> 곡선</a:t>
            </a:r>
          </a:p>
        </p:txBody>
      </p:sp>
      <p:pic>
        <p:nvPicPr>
          <p:cNvPr id="4" name="그림 3" descr="잔디깎는기계이(가) 표시된 사진&#10;&#10;자동 생성된 설명">
            <a:extLst>
              <a:ext uri="{FF2B5EF4-FFF2-40B4-BE49-F238E27FC236}">
                <a16:creationId xmlns:a16="http://schemas.microsoft.com/office/drawing/2014/main" id="{20B7DDFE-11D8-A12F-AE60-1C93C1EC0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542" y="1662526"/>
            <a:ext cx="2941458" cy="12045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63A0FE-C1CC-1A2B-0299-039BB1531F16}"/>
              </a:ext>
            </a:extLst>
          </p:cNvPr>
          <p:cNvSpPr txBox="1"/>
          <p:nvPr/>
        </p:nvSpPr>
        <p:spPr>
          <a:xfrm>
            <a:off x="732880" y="1343839"/>
            <a:ext cx="79147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두 개의 조절점을 사용해서 그리는 곡선을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차 </a:t>
            </a:r>
            <a:r>
              <a:rPr lang="ko-KR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베지에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곡선이라고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2E5CE-5FFD-80CD-FA42-6A5173E2ACBA}"/>
              </a:ext>
            </a:extLst>
          </p:cNvPr>
          <p:cNvSpPr txBox="1"/>
          <p:nvPr/>
        </p:nvSpPr>
        <p:spPr>
          <a:xfrm>
            <a:off x="732880" y="1917476"/>
            <a:ext cx="5206368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bezierCurveTo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cp1x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cp1y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cp2x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cp2y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y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6F42C-110B-A569-ADFD-5994344132B5}"/>
              </a:ext>
            </a:extLst>
          </p:cNvPr>
          <p:cNvSpPr txBox="1"/>
          <p:nvPr/>
        </p:nvSpPr>
        <p:spPr>
          <a:xfrm>
            <a:off x="6131515" y="1662526"/>
            <a:ext cx="4074251" cy="1026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cp1x, cp1y: </a:t>
            </a:r>
            <a:r>
              <a:rPr lang="ko-KR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첫 번째 </a:t>
            </a:r>
            <a:r>
              <a:rPr lang="ko-KR" altLang="ko-KR" sz="14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조절점</a:t>
            </a:r>
            <a:r>
              <a:rPr lang="ko-KR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좌표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cp2x, cp2y: </a:t>
            </a:r>
            <a:r>
              <a:rPr lang="ko-KR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두 번째 </a:t>
            </a:r>
            <a:r>
              <a:rPr lang="ko-KR" altLang="ko-KR" sz="14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조절점</a:t>
            </a:r>
            <a:r>
              <a:rPr lang="ko-KR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좌표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x, y.: </a:t>
            </a:r>
            <a:r>
              <a:rPr lang="ko-KR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곡선이 끝나는 점의 좌표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1A7E7A-54E7-1B31-8910-E60ADECD8E7B}"/>
              </a:ext>
            </a:extLst>
          </p:cNvPr>
          <p:cNvSpPr txBox="1"/>
          <p:nvPr/>
        </p:nvSpPr>
        <p:spPr>
          <a:xfrm>
            <a:off x="586672" y="3116752"/>
            <a:ext cx="5498783" cy="26930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canvas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('canvas');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canvas.getContext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("2d");    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endParaRPr lang="en-US" altLang="ko-KR" sz="1600" kern="100" dirty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ctx.beginPath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ctx.moveTo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(50, 100);   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en-US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곡선의 시작 위치</a:t>
            </a:r>
            <a:endParaRPr lang="ko-KR" altLang="en-US" sz="1600" kern="10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ctx.bezierCurveTo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(90, 250, 310, 10, 350, 100); 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ctx.strokeStyle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"green";    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ctx.stroke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19F1AC-DB06-E285-4CA7-DDBA0885A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41" y="3366493"/>
            <a:ext cx="3535797" cy="244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45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8F72C-93E9-4191-ADA3-EAB8F8588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444" y="365125"/>
            <a:ext cx="11101251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4000" dirty="0"/>
              <a:t>path2D </a:t>
            </a:r>
            <a:r>
              <a:rPr lang="ko-KR" altLang="en-US" sz="4000" dirty="0"/>
              <a:t>객체 사용하기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136A4-592C-EC7C-2114-88C2040D6958}"/>
              </a:ext>
            </a:extLst>
          </p:cNvPr>
          <p:cNvSpPr txBox="1"/>
          <p:nvPr/>
        </p:nvSpPr>
        <p:spPr>
          <a:xfrm>
            <a:off x="681444" y="1690688"/>
            <a:ext cx="9995265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경로도 많이 복잡할 뿐만 아니라 같은 경로를 반복해서 사용해야 할 경우도 있다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캔버스에는 같은 경로를 반복하지 않기 위해 경로를 저장해 두는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Path2D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객체가 있다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8F0919-1927-7750-6C55-7A5CEE2A8A6C}"/>
              </a:ext>
            </a:extLst>
          </p:cNvPr>
          <p:cNvSpPr txBox="1"/>
          <p:nvPr/>
        </p:nvSpPr>
        <p:spPr>
          <a:xfrm>
            <a:off x="8863150" y="1611372"/>
            <a:ext cx="2647406" cy="87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new Path2D()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new Path2D(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경로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7DD30-1C82-163F-81CD-196BFBF7F0CE}"/>
              </a:ext>
            </a:extLst>
          </p:cNvPr>
          <p:cNvSpPr txBox="1"/>
          <p:nvPr/>
        </p:nvSpPr>
        <p:spPr>
          <a:xfrm>
            <a:off x="866503" y="2603880"/>
            <a:ext cx="5734594" cy="38933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triangle = new Path2D(); 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triangle.moveTo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(100, 100);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triangle.lineTo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(300, 100);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triangle.lineTo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(200, 260);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triangle.closePath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endParaRPr lang="en-US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circle = new Path2D(); 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circle.arc(200, 155, 50, 0,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Math.PI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* 2);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"green";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ctx.stroke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(triangle);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(circle);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0CC246-0533-CA96-8A96-2DBD25F6B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97" y="2936935"/>
            <a:ext cx="4288200" cy="323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99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29281-BEB2-5143-28DA-570E2D95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개구리 얼굴 그리고 저장하기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AAFF8F-9EC4-3A6F-80CB-DC68EA5AB56E}"/>
              </a:ext>
            </a:extLst>
          </p:cNvPr>
          <p:cNvSpPr txBox="1"/>
          <p:nvPr/>
        </p:nvSpPr>
        <p:spPr>
          <a:xfrm>
            <a:off x="724988" y="1308735"/>
            <a:ext cx="980585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타원과 원 그리기를 활용해 개구리 얼굴을 그리기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69FF4E-9E12-F94D-28B4-9BA62C0F73DB}"/>
              </a:ext>
            </a:extLst>
          </p:cNvPr>
          <p:cNvSpPr txBox="1"/>
          <p:nvPr/>
        </p:nvSpPr>
        <p:spPr>
          <a:xfrm>
            <a:off x="724988" y="2048459"/>
            <a:ext cx="798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1) </a:t>
            </a:r>
            <a:r>
              <a:rPr lang="ko-KR" altLang="en-US" sz="1600" dirty="0"/>
              <a:t>캔버스 영역을 가져와서 </a:t>
            </a:r>
            <a:r>
              <a:rPr lang="en-US" altLang="ko-KR" sz="1600" dirty="0"/>
              <a:t>2</a:t>
            </a:r>
            <a:r>
              <a:rPr lang="ko-KR" altLang="en-US" sz="1600" dirty="0"/>
              <a:t>차원 </a:t>
            </a:r>
            <a:r>
              <a:rPr lang="ko-KR" altLang="en-US" sz="1600" dirty="0" err="1"/>
              <a:t>콘텍스트를</a:t>
            </a:r>
            <a:r>
              <a:rPr lang="ko-KR" altLang="en-US" sz="1600" dirty="0"/>
              <a:t> 만든다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66C2BE-091D-EB0F-DD69-215F56CF02EE}"/>
              </a:ext>
            </a:extLst>
          </p:cNvPr>
          <p:cNvSpPr txBox="1"/>
          <p:nvPr/>
        </p:nvSpPr>
        <p:spPr>
          <a:xfrm>
            <a:off x="724988" y="2705725"/>
            <a:ext cx="6096000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canvas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('canvas');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canvas.getContext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("2d");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6EF1E-886C-48B2-43B5-B55BF2DE67B1}"/>
              </a:ext>
            </a:extLst>
          </p:cNvPr>
          <p:cNvSpPr txBox="1"/>
          <p:nvPr/>
        </p:nvSpPr>
        <p:spPr>
          <a:xfrm>
            <a:off x="724988" y="3720506"/>
            <a:ext cx="5860869" cy="79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2)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개구리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얼굴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과 눈은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타원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형태로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려야 한다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전체적으로 타원으로 바뀌도록 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scale() </a:t>
            </a:r>
            <a:r>
              <a:rPr lang="ko-KR" altLang="en-US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함수를 사용한다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B01C4A-7C99-85F2-26FC-A2CE637AF62F}"/>
              </a:ext>
            </a:extLst>
          </p:cNvPr>
          <p:cNvSpPr txBox="1"/>
          <p:nvPr/>
        </p:nvSpPr>
        <p:spPr>
          <a:xfrm>
            <a:off x="724988" y="4695084"/>
            <a:ext cx="609600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ctx.scale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(1, 0.7);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세로 길이 줄이기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8988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752EA2-6332-F304-11C9-8D83644BC4F8}"/>
              </a:ext>
            </a:extLst>
          </p:cNvPr>
          <p:cNvSpPr txBox="1"/>
          <p:nvPr/>
        </p:nvSpPr>
        <p:spPr>
          <a:xfrm>
            <a:off x="844731" y="404857"/>
            <a:ext cx="9562012" cy="79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4)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눈은 흰색으로 채우고 테두리는 초록색으로 그린 후 눈동자는 검은색으로 칠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5)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 </a:t>
            </a:r>
            <a:r>
              <a:rPr lang="ko-KR" altLang="en-US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좌표값만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바꾸면 반대쪽 눈과 눈동자도 그릴 수 있다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53440-1430-5F70-0858-1D8EDA4F5B23}"/>
              </a:ext>
            </a:extLst>
          </p:cNvPr>
          <p:cNvSpPr txBox="1"/>
          <p:nvPr/>
        </p:nvSpPr>
        <p:spPr>
          <a:xfrm>
            <a:off x="844731" y="1195651"/>
            <a:ext cx="6096000" cy="55092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눈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ctx.beginPath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ctx.arc(120, 80, 20, 0, </a:t>
            </a:r>
            <a:r>
              <a:rPr lang="en-US" altLang="ko-KR" sz="1600" kern="1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Math.PI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* 2, false);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ctx.moveTo</a:t>
            </a:r>
            <a:r>
              <a:rPr lang="en-US" altLang="ko-KR" sz="1600" kern="100" dirty="0"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(200, 80);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ctx.arc(180, 80, 20, 0, </a:t>
            </a:r>
            <a:r>
              <a:rPr lang="en-US" altLang="ko-KR" sz="1600" kern="1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Math.PI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* 2, false);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ctx.fillStyle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"white";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ctx.strokeStyle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"green"; 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ctx.stroke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눈동자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ctx.beginPath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ctx.arc(120, 80, 5, 0, </a:t>
            </a:r>
            <a:r>
              <a:rPr lang="en-US" altLang="ko-KR" sz="1600" kern="1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Math.PI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* 2, false);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ctx.moveTo</a:t>
            </a:r>
            <a:r>
              <a:rPr lang="en-US" altLang="ko-KR" sz="1600" kern="100" dirty="0"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(200, 80)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ctx.arc(180, 80, 5, 0, </a:t>
            </a:r>
            <a:r>
              <a:rPr lang="en-US" altLang="ko-KR" sz="1600" kern="1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Math.PI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* 2, false);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ctx.fillStyle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"black";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39C181-5E40-4FF8-C9AE-64B24B14F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080" y="1559585"/>
            <a:ext cx="3312160" cy="256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74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752EA2-6332-F304-11C9-8D83644BC4F8}"/>
              </a:ext>
            </a:extLst>
          </p:cNvPr>
          <p:cNvSpPr txBox="1"/>
          <p:nvPr/>
        </p:nvSpPr>
        <p:spPr>
          <a:xfrm>
            <a:off x="844731" y="809897"/>
            <a:ext cx="9562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6)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입은 반원 형태로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선으로만 그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린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BD7022-351B-ABD9-1AAE-B5C0A6DDE37E}"/>
              </a:ext>
            </a:extLst>
          </p:cNvPr>
          <p:cNvSpPr txBox="1"/>
          <p:nvPr/>
        </p:nvSpPr>
        <p:spPr>
          <a:xfrm>
            <a:off x="844731" y="1467163"/>
            <a:ext cx="6252755" cy="198515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en-US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입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ctx.beginPath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ctx.arc(150, 150, 50 , 0, (</a:t>
            </a:r>
            <a:r>
              <a:rPr lang="en-US" altLang="ko-KR" sz="1600" kern="1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Math.PI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/ 180) * 180, false);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ctx.strokeStyle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"black";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ctx.lineWidth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3;   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en-US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선 굵기</a:t>
            </a:r>
            <a:endParaRPr lang="ko-KR" altLang="en-US" sz="1600" kern="10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ctx.stroke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420CCB-FFC7-F638-DC01-01B79A49B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352" y="976997"/>
            <a:ext cx="3315970" cy="25552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3BCE36-7DC0-64C5-B3E1-22B8976F284F}"/>
              </a:ext>
            </a:extLst>
          </p:cNvPr>
          <p:cNvSpPr txBox="1"/>
          <p:nvPr/>
        </p:nvSpPr>
        <p:spPr>
          <a:xfrm>
            <a:off x="757645" y="3850949"/>
            <a:ext cx="9562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7)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파일로 저장하기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631ED4-66F2-C095-CF73-2B716C636A3E}"/>
              </a:ext>
            </a:extLst>
          </p:cNvPr>
          <p:cNvSpPr txBox="1"/>
          <p:nvPr/>
        </p:nvSpPr>
        <p:spPr>
          <a:xfrm>
            <a:off x="844731" y="4373353"/>
            <a:ext cx="6574972" cy="11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웹 브라우저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화면에 그린 그래픽을 파일로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저장할 수 있다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그래픽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부분을 마우스 오른쪽 버튼으로 클릭하고 </a:t>
            </a:r>
            <a:b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바로가기 메뉴에서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이미지를 다른 이름으로 저장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 선택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E513294-E024-1589-6511-92D9FA6EA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352" y="3682600"/>
            <a:ext cx="3879850" cy="297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47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8912F4E-C42E-911A-95CD-EBCB9EA96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캔버스에 이미지 추가하기</a:t>
            </a:r>
          </a:p>
        </p:txBody>
      </p:sp>
    </p:spTree>
    <p:extLst>
      <p:ext uri="{BB962C8B-B14F-4D97-AF65-F5344CB8AC3E}">
        <p14:creationId xmlns:p14="http://schemas.microsoft.com/office/powerpoint/2010/main" val="316708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C46B1E0-5349-C49C-F076-391CFB74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캔버스란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CD296E-5370-C46D-7635-37BF7021D006}"/>
              </a:ext>
            </a:extLst>
          </p:cNvPr>
          <p:cNvSpPr txBox="1"/>
          <p:nvPr/>
        </p:nvSpPr>
        <p:spPr>
          <a:xfrm>
            <a:off x="631885" y="1163156"/>
            <a:ext cx="9936481" cy="1898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&lt;canvas&gt;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태그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문서에 직접 그림을 그리는 태그로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흔히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'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캔버스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'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라고 부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른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HTML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 포함된 </a:t>
            </a:r>
            <a:r>
              <a:rPr lang="en-US" altLang="ko-KR" sz="1600" b="1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Canvas API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 사용하면 웹 문서 상에 직접 그래픽을 그릴 수 있다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Canvas API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에는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도형을 그리거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나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색칠하는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함수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비롯해 선의 굵기나 색상 속성처럼 필요한 기능이 미리 만들어져 있어서 자바스크립트를 통해 얼마든지 자유롭게 사용할 수 있다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자바스크립트와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Canvas API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만 있으면 웹 브라우저 화면을 스케치북처럼 사용하면서 그림을 그릴 수 있다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68F235-CC0E-72DD-F50F-B9DD99B12D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79"/>
          <a:stretch/>
        </p:blipFill>
        <p:spPr>
          <a:xfrm>
            <a:off x="844732" y="3210113"/>
            <a:ext cx="4243062" cy="2833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18BC44-B570-AB1D-5A5C-076D9A720E69}"/>
              </a:ext>
            </a:extLst>
          </p:cNvPr>
          <p:cNvSpPr txBox="1"/>
          <p:nvPr/>
        </p:nvSpPr>
        <p:spPr>
          <a:xfrm>
            <a:off x="748937" y="6191915"/>
            <a:ext cx="42430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캔버스를 사용한 온라인 그래픽 도구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D74DE3-9780-1BCE-54CE-00C3093A27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56"/>
          <a:stretch/>
        </p:blipFill>
        <p:spPr>
          <a:xfrm>
            <a:off x="5600125" y="3187128"/>
            <a:ext cx="4215209" cy="28032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023AB0-4313-E8B9-529B-11AF71018C4A}"/>
              </a:ext>
            </a:extLst>
          </p:cNvPr>
          <p:cNvSpPr txBox="1"/>
          <p:nvPr/>
        </p:nvSpPr>
        <p:spPr>
          <a:xfrm>
            <a:off x="5622677" y="6115546"/>
            <a:ext cx="3918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캔버스를 사용한 온라인 게임</a:t>
            </a:r>
          </a:p>
        </p:txBody>
      </p:sp>
    </p:spTree>
    <p:extLst>
      <p:ext uri="{BB962C8B-B14F-4D97-AF65-F5344CB8AC3E}">
        <p14:creationId xmlns:p14="http://schemas.microsoft.com/office/powerpoint/2010/main" val="1306533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F339E-9CAB-5027-9044-AD5DA5A0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표시하기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37ADA5-18D6-E326-4886-6DEAED9B6C0C}"/>
              </a:ext>
            </a:extLst>
          </p:cNvPr>
          <p:cNvSpPr txBox="1"/>
          <p:nvPr/>
        </p:nvSpPr>
        <p:spPr>
          <a:xfrm>
            <a:off x="775062" y="1163156"/>
            <a:ext cx="8429897" cy="1529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캔버스에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이미지를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넣으려면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ko-KR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이미지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객체를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만들고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ko-KR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객체에 이미지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파일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경로를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지정한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ko-KR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사용해서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캔버스에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립니다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68D74-F3F6-D1A6-D9DC-FCFC1C9D3679}"/>
              </a:ext>
            </a:extLst>
          </p:cNvPr>
          <p:cNvSpPr txBox="1"/>
          <p:nvPr/>
        </p:nvSpPr>
        <p:spPr>
          <a:xfrm>
            <a:off x="862149" y="3149769"/>
            <a:ext cx="4737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spring.jpg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파일을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캔버스에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넣으려면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5220BD-6E3F-117C-FD6B-C1C10E326DCF}"/>
              </a:ext>
            </a:extLst>
          </p:cNvPr>
          <p:cNvSpPr txBox="1"/>
          <p:nvPr/>
        </p:nvSpPr>
        <p:spPr>
          <a:xfrm>
            <a:off x="775062" y="3730332"/>
            <a:ext cx="8577943" cy="8701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img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new Image();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새로운 이미지 객체를 만</a:t>
            </a:r>
            <a:r>
              <a:rPr lang="ko-KR" altLang="en-US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든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다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img.src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＂spring.jpg＂;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이미지 객체에 파일 경로를 지정</a:t>
            </a:r>
            <a:r>
              <a:rPr lang="ko-KR" altLang="en-US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한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다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8423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0133E-A6E6-49E6-7D35-5B5D71AE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drawImage</a:t>
            </a:r>
            <a:r>
              <a:rPr lang="en-US" altLang="ko-KR" dirty="0"/>
              <a:t>()</a:t>
            </a:r>
            <a:r>
              <a:rPr lang="ko-KR" altLang="en-US" dirty="0"/>
              <a:t> 메서드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2AEAED-5A63-E7B8-2F76-6AB0B46DE521}"/>
              </a:ext>
            </a:extLst>
          </p:cNvPr>
          <p:cNvSpPr txBox="1"/>
          <p:nvPr/>
        </p:nvSpPr>
        <p:spPr>
          <a:xfrm>
            <a:off x="716279" y="1348880"/>
            <a:ext cx="89850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가져온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이미지를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캔버스에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표시할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때에는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drawImage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A3F7A-7739-4A04-1687-8D5B065291AD}"/>
              </a:ext>
            </a:extLst>
          </p:cNvPr>
          <p:cNvSpPr txBox="1"/>
          <p:nvPr/>
        </p:nvSpPr>
        <p:spPr>
          <a:xfrm>
            <a:off x="809897" y="1957642"/>
            <a:ext cx="3439886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drawImage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image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dy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2D72CC-4D62-FDAA-9713-AB1F4332343C}"/>
              </a:ext>
            </a:extLst>
          </p:cNvPr>
          <p:cNvSpPr txBox="1"/>
          <p:nvPr/>
        </p:nvSpPr>
        <p:spPr>
          <a:xfrm>
            <a:off x="695020" y="2563779"/>
            <a:ext cx="10195562" cy="11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image: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캔버스에 표시할 이미지 객체 지정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dx, </a:t>
            </a: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dy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캔버스의 왼쪽 위 모서리로부터 얼마나 떨어져서 이미지를 표시할지 지정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b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(0, 0)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이면 캔버스의 왼쪽 위 모서리부터 이미지를 그리기 시작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3AB609-3CD7-A1C6-1297-89754B6C5D81}"/>
              </a:ext>
            </a:extLst>
          </p:cNvPr>
          <p:cNvSpPr txBox="1"/>
          <p:nvPr/>
        </p:nvSpPr>
        <p:spPr>
          <a:xfrm>
            <a:off x="631885" y="3858053"/>
            <a:ext cx="10258697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캔버스를 불러오면서 이미지 객체 안에 이미지를 그려야 하기 때문에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load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이벤트와 함께 함수를 실행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83757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0133E-A6E6-49E6-7D35-5B5D71AE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캔버스에 이미지 그리기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88191A-5045-FF47-C334-38B08262EF6C}"/>
              </a:ext>
            </a:extLst>
          </p:cNvPr>
          <p:cNvSpPr txBox="1"/>
          <p:nvPr/>
        </p:nvSpPr>
        <p:spPr>
          <a:xfrm>
            <a:off x="757647" y="1794735"/>
            <a:ext cx="7391401" cy="26007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canvas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('canvas');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canvas.getContext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("2d");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img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new Image();        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1) </a:t>
            </a:r>
            <a:r>
              <a:rPr lang="en-US" altLang="ko-KR" sz="1400" kern="100" dirty="0" err="1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img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ko-KR" altLang="en-US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객체를 만들고</a:t>
            </a:r>
            <a:endParaRPr lang="ko-KR" altLang="ko-KR" sz="1600" kern="10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img.onload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function() {     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2) </a:t>
            </a:r>
            <a:r>
              <a:rPr lang="ko-KR" altLang="en-US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캔버스에 </a:t>
            </a:r>
            <a:r>
              <a:rPr lang="en-US" altLang="ko-KR" sz="1400" kern="100" dirty="0" err="1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img</a:t>
            </a:r>
            <a:r>
              <a:rPr lang="ko-KR" altLang="en-US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를 그린 후</a:t>
            </a:r>
            <a:endParaRPr lang="ko-KR" altLang="ko-KR" sz="1600" kern="10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ctx.drawImage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img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0, 0);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img.src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"images/cat.jpg";    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3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</a:t>
            </a:r>
            <a:r>
              <a:rPr lang="en-US" altLang="ko-KR" sz="1400" kern="100" dirty="0" err="1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img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ko-KR" altLang="en-US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객체에 표시할 </a:t>
            </a:r>
            <a:r>
              <a:rPr lang="ko-KR" altLang="en-US" sz="1400" kern="1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파일 연결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881354-E8BE-18EF-DB84-89C2DB2E5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182" y="1794735"/>
            <a:ext cx="2743291" cy="277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35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599CA-E49A-7448-9D18-5900AA1A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크기 조절하기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C05756-563D-9084-3F6A-4A5E31A5EF82}"/>
              </a:ext>
            </a:extLst>
          </p:cNvPr>
          <p:cNvSpPr txBox="1"/>
          <p:nvPr/>
        </p:nvSpPr>
        <p:spPr>
          <a:xfrm>
            <a:off x="992777" y="1496927"/>
            <a:ext cx="90220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drawImage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원래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이미지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크기보다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크게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또는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작게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표시할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0E10E9-AC6B-DFAB-9D5A-6ED568D621D0}"/>
              </a:ext>
            </a:extLst>
          </p:cNvPr>
          <p:cNvSpPr txBox="1"/>
          <p:nvPr/>
        </p:nvSpPr>
        <p:spPr>
          <a:xfrm>
            <a:off x="931817" y="2157940"/>
            <a:ext cx="6096000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drawImage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image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dy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dw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550B9A-D6AD-DEA7-A0BD-DD6EB5226CF2}"/>
              </a:ext>
            </a:extLst>
          </p:cNvPr>
          <p:cNvSpPr txBox="1"/>
          <p:nvPr/>
        </p:nvSpPr>
        <p:spPr>
          <a:xfrm>
            <a:off x="992777" y="2809518"/>
            <a:ext cx="9535886" cy="11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image: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캔버스에 표시할 이미지 객체를 지정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dx, </a:t>
            </a: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dy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캔버스의 왼쪽 위 모서리로부터 얼마나 떨어져서 이미지를 표시할지 지정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dw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dh: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캔버스에 표시할 이미지 크기 지정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547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CB8C83EF-C8FA-49F6-B299-750BFB7AE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317" y="2026751"/>
            <a:ext cx="2702198" cy="220807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64599CA-E49A-7448-9D18-5900AA1A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이미지 크기 조절하기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08659D-E372-665D-DA76-30086A07BC51}"/>
              </a:ext>
            </a:extLst>
          </p:cNvPr>
          <p:cNvSpPr txBox="1"/>
          <p:nvPr/>
        </p:nvSpPr>
        <p:spPr>
          <a:xfrm>
            <a:off x="925285" y="1568464"/>
            <a:ext cx="9771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앞에서 입력했던 소스에서 </a:t>
            </a:r>
            <a:r>
              <a:rPr lang="en-US" altLang="ko-KR" sz="1600" dirty="0" err="1"/>
              <a:t>drawImage</a:t>
            </a:r>
            <a:r>
              <a:rPr lang="en-US" altLang="ko-KR" sz="1600" dirty="0"/>
              <a:t>() </a:t>
            </a:r>
            <a:r>
              <a:rPr lang="ko-KR" altLang="en-US" sz="1600" dirty="0"/>
              <a:t>메서드 부분을 수정하면서 결과를 확인해 보자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48BBC7-F07A-5B9C-802B-BA7CA4DDED8E}"/>
              </a:ext>
            </a:extLst>
          </p:cNvPr>
          <p:cNvSpPr txBox="1"/>
          <p:nvPr/>
        </p:nvSpPr>
        <p:spPr>
          <a:xfrm>
            <a:off x="1027611" y="2184904"/>
            <a:ext cx="4929052" cy="8239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이미지 크기 지정</a:t>
            </a:r>
            <a:endParaRPr lang="en-US" altLang="ko-KR" sz="1400" kern="100" dirty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ctx.drawImage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img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0, 0, 300, 200);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9ECFB0-C863-15A6-6713-D3FA445F9130}"/>
              </a:ext>
            </a:extLst>
          </p:cNvPr>
          <p:cNvSpPr txBox="1"/>
          <p:nvPr/>
        </p:nvSpPr>
        <p:spPr>
          <a:xfrm>
            <a:off x="854529" y="4320192"/>
            <a:ext cx="6546669" cy="8239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캔버스 크기에 맞게 지정</a:t>
            </a:r>
            <a:endParaRPr lang="en-US" altLang="ko-KR" sz="1400" kern="100" dirty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ctx.drawImage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img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0, 0,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canvas.width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canvas.height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);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54DDDA6-2338-528B-79B4-1344EAA9F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172" y="4354562"/>
            <a:ext cx="2587374" cy="210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40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599CA-E49A-7448-9D18-5900AA1A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원래 이미지에서 부분 </a:t>
            </a:r>
            <a:r>
              <a:rPr lang="ko-KR" altLang="en-US" dirty="0" err="1"/>
              <a:t>잘라내기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C05756-563D-9084-3F6A-4A5E31A5EF82}"/>
              </a:ext>
            </a:extLst>
          </p:cNvPr>
          <p:cNvSpPr txBox="1"/>
          <p:nvPr/>
        </p:nvSpPr>
        <p:spPr>
          <a:xfrm>
            <a:off x="992777" y="1496927"/>
            <a:ext cx="90220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drawCanvas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원래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이미지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 일부만 잘라서 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표시할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0E10E9-AC6B-DFAB-9D5A-6ED568D621D0}"/>
              </a:ext>
            </a:extLst>
          </p:cNvPr>
          <p:cNvSpPr txBox="1"/>
          <p:nvPr/>
        </p:nvSpPr>
        <p:spPr>
          <a:xfrm>
            <a:off x="931817" y="2157940"/>
            <a:ext cx="6096000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drawImage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image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sy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sw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dy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dw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550B9A-D6AD-DEA7-A0BD-DD6EB5226CF2}"/>
              </a:ext>
            </a:extLst>
          </p:cNvPr>
          <p:cNvSpPr txBox="1"/>
          <p:nvPr/>
        </p:nvSpPr>
        <p:spPr>
          <a:xfrm>
            <a:off x="992777" y="2809518"/>
            <a:ext cx="5007429" cy="2319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image: </a:t>
            </a:r>
            <a:r>
              <a:rPr lang="ko-KR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캔버스에 표시할 이미지 객체 지정</a:t>
            </a:r>
            <a:r>
              <a:rPr lang="en-US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sx</a:t>
            </a:r>
            <a:r>
              <a:rPr lang="en-US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sy</a:t>
            </a:r>
            <a:r>
              <a:rPr lang="en-US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원래 이미지에서 자를 영역이 왼쪽 위 모서리로부터의 가로와 세로로 얼마나 떨어져 있는지</a:t>
            </a:r>
            <a:r>
              <a:rPr lang="en-US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오프셋</a:t>
            </a:r>
            <a:r>
              <a:rPr lang="en-US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지정</a:t>
            </a:r>
            <a:r>
              <a:rPr lang="en-US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4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sw</a:t>
            </a:r>
            <a:r>
              <a:rPr lang="en-US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sh</a:t>
            </a:r>
            <a:r>
              <a:rPr lang="en-US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원래 이미지에서 잘라낼 너비와 높이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dx, </a:t>
            </a:r>
            <a:r>
              <a:rPr lang="en-US" altLang="ko-KR" sz="14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dy</a:t>
            </a:r>
            <a:r>
              <a:rPr lang="en-US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잘라 낸 이미지를 표시하기 위해 캔버스의 왼쪽 위 모서리에서 가로와 세로로 얼마나 떨어져서 표시할지 지정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dw</a:t>
            </a:r>
            <a:r>
              <a:rPr lang="en-US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dh: </a:t>
            </a:r>
            <a:r>
              <a:rPr lang="ko-KR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캔버스에 표시할 너비와 높이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EDDFD0-6635-3648-EF3A-497676BFD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947" y="2809518"/>
            <a:ext cx="4607809" cy="326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616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599CA-E49A-7448-9D18-5900AA1A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원래 이미지에서 부분 </a:t>
            </a:r>
            <a:r>
              <a:rPr lang="ko-KR" altLang="en-US" dirty="0" err="1"/>
              <a:t>잘라내기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A4BB11-C91B-3B20-9111-7CE1A94CCE81}"/>
              </a:ext>
            </a:extLst>
          </p:cNvPr>
          <p:cNvSpPr txBox="1"/>
          <p:nvPr/>
        </p:nvSpPr>
        <p:spPr>
          <a:xfrm>
            <a:off x="785948" y="1435934"/>
            <a:ext cx="9771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앞에서 입력했던 소스에서 </a:t>
            </a:r>
            <a:r>
              <a:rPr lang="en-US" altLang="ko-KR" sz="1600" dirty="0" err="1"/>
              <a:t>drawImage</a:t>
            </a:r>
            <a:r>
              <a:rPr lang="en-US" altLang="ko-KR" sz="1600" dirty="0"/>
              <a:t>() </a:t>
            </a:r>
            <a:r>
              <a:rPr lang="ko-KR" altLang="en-US" sz="1600" dirty="0"/>
              <a:t>메서드 부분을 수정하면서 결과를 확인해 보자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D050C3-47DB-0B3E-1409-C8DF2A3EB393}"/>
              </a:ext>
            </a:extLst>
          </p:cNvPr>
          <p:cNvSpPr txBox="1"/>
          <p:nvPr/>
        </p:nvSpPr>
        <p:spPr>
          <a:xfrm>
            <a:off x="785948" y="2186207"/>
            <a:ext cx="7452361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ctx.drawImage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img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100, 50, 280, 350, 160, 100, 140, 175);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AD3D3E-75AA-F355-336B-46E0B70A3D00}"/>
              </a:ext>
            </a:extLst>
          </p:cNvPr>
          <p:cNvSpPr/>
          <p:nvPr/>
        </p:nvSpPr>
        <p:spPr>
          <a:xfrm>
            <a:off x="8532759" y="157692"/>
            <a:ext cx="3659241" cy="41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25\result\</a:t>
            </a:r>
            <a:r>
              <a:rPr kumimoji="1" lang="en-US" altLang="ko-KR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</a:t>
            </a:r>
            <a:r>
              <a:rPr kumimoji="1"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\img-3.js</a:t>
            </a:r>
            <a:endParaRPr kumimoji="1" lang="ko-Kore-KR" altLang="en-US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4122B66-5629-8571-AE60-8A7398A70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051" y="3426068"/>
            <a:ext cx="3696080" cy="25015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611D0B3-1C30-0AD7-45D1-E7FCFAC7B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3413851" cy="28019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B302BB-D203-76E1-187B-2FE419B1B7DB}"/>
              </a:ext>
            </a:extLst>
          </p:cNvPr>
          <p:cNvSpPr txBox="1"/>
          <p:nvPr/>
        </p:nvSpPr>
        <p:spPr>
          <a:xfrm>
            <a:off x="1907176" y="3118291"/>
            <a:ext cx="1384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원본 이미지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29794-FEA6-B7D2-595D-E4C178A7D913}"/>
              </a:ext>
            </a:extLst>
          </p:cNvPr>
          <p:cNvSpPr txBox="1"/>
          <p:nvPr/>
        </p:nvSpPr>
        <p:spPr>
          <a:xfrm>
            <a:off x="6331130" y="3118291"/>
            <a:ext cx="1384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캔버스 이미지</a:t>
            </a:r>
          </a:p>
        </p:txBody>
      </p:sp>
    </p:spTree>
    <p:extLst>
      <p:ext uri="{BB962C8B-B14F-4D97-AF65-F5344CB8AC3E}">
        <p14:creationId xmlns:p14="http://schemas.microsoft.com/office/powerpoint/2010/main" val="2630062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6EB79-7E2F-572F-9229-48DFD2C1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</a:t>
            </a:r>
            <a:r>
              <a:rPr lang="ko-KR" altLang="en-US" dirty="0" err="1"/>
              <a:t>클리핑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A5EF5-43EC-2A7B-CEAE-C69C8EDBAD71}"/>
              </a:ext>
            </a:extLst>
          </p:cNvPr>
          <p:cNvSpPr txBox="1"/>
          <p:nvPr/>
        </p:nvSpPr>
        <p:spPr>
          <a:xfrm>
            <a:off x="631885" y="1377179"/>
            <a:ext cx="9718766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 err="1">
                <a:effectLst/>
                <a:latin typeface="+mn-ea"/>
                <a:cs typeface="Times New Roman" panose="02020603050405020304" pitchFamily="18" charset="0"/>
              </a:rPr>
              <a:t>클리핑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ko-KR" sz="1600" kern="100" dirty="0">
                <a:latin typeface="+mn-ea"/>
                <a:cs typeface="Times New Roman" panose="02020603050405020304" pitchFamily="18" charset="0"/>
              </a:rPr>
              <a:t>clipping)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이란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경로를 </a:t>
            </a:r>
            <a:r>
              <a:rPr lang="ko-KR" altLang="ko-KR" sz="1600" kern="100" dirty="0" err="1">
                <a:effectLst/>
                <a:latin typeface="+mn-ea"/>
                <a:cs typeface="Times New Roman" panose="02020603050405020304" pitchFamily="18" charset="0"/>
              </a:rPr>
              <a:t>그려놓고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 경로 밖의 부분은 감</a:t>
            </a:r>
            <a:r>
              <a:rPr lang="ko-KR" altLang="en-US" sz="1600" kern="100" dirty="0">
                <a:effectLst/>
                <a:latin typeface="+mn-ea"/>
                <a:cs typeface="Times New Roman" panose="02020603050405020304" pitchFamily="18" charset="0"/>
              </a:rPr>
              <a:t>추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는 것</a:t>
            </a:r>
            <a:endParaRPr lang="en-US" altLang="ko-KR" sz="16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clip() 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메서드를 </a:t>
            </a:r>
            <a:r>
              <a:rPr lang="ko-KR" altLang="en-US" sz="1600" kern="100" dirty="0">
                <a:effectLst/>
                <a:latin typeface="+mn-ea"/>
                <a:cs typeface="Times New Roman" panose="02020603050405020304" pitchFamily="18" charset="0"/>
              </a:rPr>
              <a:t>사용해서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>
                <a:effectLst/>
                <a:latin typeface="+mn-ea"/>
                <a:cs typeface="Times New Roman" panose="02020603050405020304" pitchFamily="18" charset="0"/>
              </a:rPr>
              <a:t>이미지를 </a:t>
            </a:r>
            <a:r>
              <a:rPr lang="ko-KR" altLang="en-US" sz="1600" kern="100" dirty="0" err="1">
                <a:effectLst/>
                <a:latin typeface="+mn-ea"/>
                <a:cs typeface="Times New Roman" panose="02020603050405020304" pitchFamily="18" charset="0"/>
              </a:rPr>
              <a:t>클리핑하면</a:t>
            </a:r>
            <a:r>
              <a:rPr lang="ko-KR" altLang="en-US" sz="1600" kern="100" dirty="0">
                <a:effectLst/>
                <a:latin typeface="+mn-ea"/>
                <a:cs typeface="Times New Roman" panose="02020603050405020304" pitchFamily="18" charset="0"/>
              </a:rPr>
              <a:t> 이미지의 일부만 표시할 수 있다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0DAE65-AC36-6D91-E5C9-5D93E36105C4}"/>
              </a:ext>
            </a:extLst>
          </p:cNvPr>
          <p:cNvSpPr txBox="1"/>
          <p:nvPr/>
        </p:nvSpPr>
        <p:spPr>
          <a:xfrm>
            <a:off x="8630194" y="1430303"/>
            <a:ext cx="1959429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clip()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737697-4AED-0C4A-5C61-FD78808C152C}"/>
              </a:ext>
            </a:extLst>
          </p:cNvPr>
          <p:cNvSpPr txBox="1"/>
          <p:nvPr/>
        </p:nvSpPr>
        <p:spPr>
          <a:xfrm>
            <a:off x="734748" y="2374558"/>
            <a:ext cx="7332617" cy="40355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img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new Image();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img.onload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function()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ctx.drawImage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img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0, 0,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canvas.width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canvas.height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);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img.src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"images/bird.jpg";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endParaRPr lang="en-US" altLang="ko-KR" sz="1600" kern="100" dirty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ctx.beginPath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ctx.arc(300, 200, 150, 0,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Math.PI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* 2, false);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원 경로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ctx.clip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클리핑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6F3061-9B68-F476-F073-9B032647E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067" y="4438326"/>
            <a:ext cx="2583335" cy="21026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F6290D-C330-19AD-27D9-0288728BD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433" y="2374558"/>
            <a:ext cx="2323739" cy="189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1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C46B1E0-5349-C49C-F076-391CFB74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캔버스의 특징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BAA867-874A-CF5C-448C-92B97DC9C1B9}"/>
              </a:ext>
            </a:extLst>
          </p:cNvPr>
          <p:cNvSpPr txBox="1"/>
          <p:nvPr/>
        </p:nvSpPr>
        <p:spPr>
          <a:xfrm>
            <a:off x="733697" y="1320297"/>
            <a:ext cx="9228910" cy="2268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Canvas API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이용하면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차원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화면에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픽셀씩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그림을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그리는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것이기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때문에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그래픽을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세밀하게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제어할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UI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차트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같은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그래픽보다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게임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캐릭터나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배경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이미지처럼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세밀한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제어가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필요한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그래픽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화면을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만들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때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주로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Canvas API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오디오나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비디오를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포함할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자유로운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그래픽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편집도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가능하기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때문에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사용자의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동작에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반응하여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다양한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효과를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만들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1409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C46B1E0-5349-C49C-F076-391CFB74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문서에 캔버스 만들기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AEB873-9BF2-3768-15EE-8E65802350FE}"/>
              </a:ext>
            </a:extLst>
          </p:cNvPr>
          <p:cNvSpPr txBox="1"/>
          <p:nvPr/>
        </p:nvSpPr>
        <p:spPr>
          <a:xfrm>
            <a:off x="716280" y="1328619"/>
            <a:ext cx="9315994" cy="1529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&lt;canvas&gt;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태그는 웹 페이지에서 그래픽을 제어할 수 있는 캔버스 영역을 지정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캔버스 영역에 그림을 그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리거나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이미지나 동영상을 불러와서 조작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크기를 지정하지 않으면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웹 브라우저에서 지정한 크기만큼 만들어지고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width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height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속성을 사용하면 캔버스 크기를 직접 지정할 수 있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C61D80-4C79-844C-81E8-CBB14B2D0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552" y="3090815"/>
            <a:ext cx="5186695" cy="7409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A85504-1144-7F96-EF2A-53B6834D52C0}"/>
              </a:ext>
            </a:extLst>
          </p:cNvPr>
          <p:cNvSpPr txBox="1"/>
          <p:nvPr/>
        </p:nvSpPr>
        <p:spPr>
          <a:xfrm>
            <a:off x="1133552" y="3999924"/>
            <a:ext cx="5537214" cy="23083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8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 </a:t>
            </a:r>
          </a:p>
          <a:p>
            <a:pPr algn="just"/>
            <a:r>
              <a:rPr lang="en-US" altLang="ko-KR" sz="18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&lt;h2&gt;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크기를 지정하지 않을 때</a:t>
            </a:r>
            <a:r>
              <a:rPr lang="en-US" altLang="ko-KR" sz="18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&lt;/h2&gt; </a:t>
            </a:r>
          </a:p>
          <a:p>
            <a:pPr algn="just"/>
            <a:r>
              <a:rPr lang="en-US" altLang="ko-KR" sz="18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&lt;canvas&gt;&lt;/canvas&gt;</a:t>
            </a:r>
          </a:p>
          <a:p>
            <a:pPr algn="just"/>
            <a:r>
              <a:rPr lang="en-US" altLang="ko-KR" sz="18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&lt;/div&gt;</a:t>
            </a:r>
          </a:p>
          <a:p>
            <a:pPr algn="just"/>
            <a:r>
              <a:rPr lang="en-US" altLang="ko-KR" sz="18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 </a:t>
            </a:r>
          </a:p>
          <a:p>
            <a:pPr algn="just"/>
            <a:r>
              <a:rPr lang="en-US" altLang="ko-KR" sz="18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&lt;h2&gt;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크기를 지정했을 때 </a:t>
            </a:r>
            <a:r>
              <a:rPr lang="en-US" altLang="ko-KR" sz="18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400*300&lt;/h2&gt; </a:t>
            </a:r>
          </a:p>
          <a:p>
            <a:pPr algn="just"/>
            <a:r>
              <a:rPr lang="en-US" altLang="ko-KR" sz="18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&lt;canvas width="400" height="300"&gt;&lt;/canvas&gt;</a:t>
            </a:r>
          </a:p>
          <a:p>
            <a:pPr algn="just"/>
            <a:r>
              <a:rPr lang="en-US" altLang="ko-KR" sz="18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&lt;/div&gt;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691FB35-8DDF-576D-72B5-AAC8A147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118" y="3958531"/>
            <a:ext cx="4648849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40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90196-FCFD-3C45-E79A-C97C8ACD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전체를 캔버스로 사용하려면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958B5-8D30-EA42-8396-FE4F2B40A160}"/>
              </a:ext>
            </a:extLst>
          </p:cNvPr>
          <p:cNvSpPr txBox="1"/>
          <p:nvPr/>
        </p:nvSpPr>
        <p:spPr>
          <a:xfrm>
            <a:off x="548641" y="1330802"/>
            <a:ext cx="10676708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화면 전체를 캔버스로 사용하려면 열려 있는 웹 브라우저 창의 너비와 높이에 맞게 캔버스의 너비와 높이를 지정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자바스크립트 소스에서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window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객체의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innerWidth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innerHeight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값을 캔버스의 너비와 높이로 지정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155B5C-E036-4421-1359-33FF580719DC}"/>
              </a:ext>
            </a:extLst>
          </p:cNvPr>
          <p:cNvSpPr txBox="1"/>
          <p:nvPr/>
        </p:nvSpPr>
        <p:spPr>
          <a:xfrm>
            <a:off x="635726" y="2386739"/>
            <a:ext cx="4223658" cy="23083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&lt;style&gt;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body {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margin:0;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overflow:hidden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canvas {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background-color:#ccc;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&lt;/style&gt;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6B04C-DA85-6559-80E7-4315B7FEEEFE}"/>
              </a:ext>
            </a:extLst>
          </p:cNvPr>
          <p:cNvSpPr txBox="1"/>
          <p:nvPr/>
        </p:nvSpPr>
        <p:spPr>
          <a:xfrm>
            <a:off x="635726" y="5101779"/>
            <a:ext cx="5164183" cy="13080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canvas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('canvas');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canvas.width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window.innerWidth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canvas.height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window.innerHeight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5B09F-F5CC-AB22-4A3A-628013DAE7A0}"/>
              </a:ext>
            </a:extLst>
          </p:cNvPr>
          <p:cNvSpPr txBox="1"/>
          <p:nvPr/>
        </p:nvSpPr>
        <p:spPr>
          <a:xfrm>
            <a:off x="2887577" y="2386739"/>
            <a:ext cx="2316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14\canvas-2.html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845911-92F3-C564-BB37-1E7E101EAD04}"/>
              </a:ext>
            </a:extLst>
          </p:cNvPr>
          <p:cNvSpPr txBox="1"/>
          <p:nvPr/>
        </p:nvSpPr>
        <p:spPr>
          <a:xfrm>
            <a:off x="635726" y="4742598"/>
            <a:ext cx="2316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14\</a:t>
            </a:r>
            <a:r>
              <a:rPr lang="en-US" altLang="ko-KR" sz="1600" b="1" dirty="0" err="1"/>
              <a:t>js</a:t>
            </a:r>
            <a:r>
              <a:rPr lang="en-US" altLang="ko-KR" sz="1600" b="1" dirty="0"/>
              <a:t>\canvas-2.js</a:t>
            </a:r>
            <a:endParaRPr lang="ko-KR" altLang="en-US" sz="16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7DEB15-8EE4-8BAC-9AB7-DFF42C979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582" y="2289242"/>
            <a:ext cx="5411692" cy="393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18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112F4-F4FB-C8B7-37D6-A7B3D408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 </a:t>
            </a:r>
            <a:r>
              <a:rPr lang="ko-KR" altLang="en-US" dirty="0" err="1"/>
              <a:t>콘텍스트</a:t>
            </a:r>
            <a:r>
              <a:rPr lang="ko-KR" altLang="en-US" dirty="0"/>
              <a:t> 만들기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684D1-2C4F-2E73-A2CF-C754150C6A79}"/>
              </a:ext>
            </a:extLst>
          </p:cNvPr>
          <p:cNvSpPr txBox="1"/>
          <p:nvPr/>
        </p:nvSpPr>
        <p:spPr>
          <a:xfrm>
            <a:off x="827313" y="1326272"/>
            <a:ext cx="10128069" cy="1529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웹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문서에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캔버스</a:t>
            </a:r>
            <a:r>
              <a:rPr lang="en-US" altLang="ko-KR" sz="1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추가했지만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이것은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단지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영역만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만든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것이어서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비어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상태</a:t>
            </a:r>
            <a:endParaRPr lang="en-US" altLang="ko-KR" sz="16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캔버스에서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무엇인가를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하려면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렌더링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콘텍스트를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만들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어야 자바스크립트를 사용할 수 있</a:t>
            </a:r>
            <a:r>
              <a:rPr lang="ko-KR" altLang="en-US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6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콘텍스트는</a:t>
            </a:r>
            <a:r>
              <a:rPr lang="ko-KR" altLang="en-US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프로그램에서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무언가를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호출하고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응답할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있도록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환경을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만드는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것이라고 이해하자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콘텍스트를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만드는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순간부터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환경이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갖춰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진다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D222B-4F6C-FC36-057C-43974FBAE7BE}"/>
              </a:ext>
            </a:extLst>
          </p:cNvPr>
          <p:cNvSpPr txBox="1"/>
          <p:nvPr/>
        </p:nvSpPr>
        <p:spPr>
          <a:xfrm>
            <a:off x="957943" y="3244334"/>
            <a:ext cx="3335383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canvas.getContext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("2d")</a:t>
            </a:r>
            <a:endParaRPr lang="ko-KR" altLang="ko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2ADBA-805A-C1CC-6071-FF40532A11E3}"/>
              </a:ext>
            </a:extLst>
          </p:cNvPr>
          <p:cNvSpPr txBox="1"/>
          <p:nvPr/>
        </p:nvSpPr>
        <p:spPr>
          <a:xfrm>
            <a:off x="957943" y="4130266"/>
            <a:ext cx="9126584" cy="15297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highlight>
                  <a:srgbClr val="00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canvas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('canvas');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캔버스 영역을 가져온다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ctx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highlight>
                  <a:srgbClr val="00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canvas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.getContext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("2d"); 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2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차원 </a:t>
            </a:r>
            <a:r>
              <a:rPr lang="ko-KR" altLang="en-US" sz="1400" b="0" i="0" u="none" strike="noStrike" baseline="0" dirty="0" err="1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콘텍스트</a:t>
            </a:r>
            <a:r>
              <a:rPr lang="ko-KR" altLang="en-US" sz="1400" b="0" i="0" u="none" strike="noStrike" baseline="0" dirty="0">
                <a:solidFill>
                  <a:srgbClr val="939698"/>
                </a:solidFill>
                <a:latin typeface="TDc_SSiGothic 120"/>
                <a:ea typeface="D2Coding" panose="020B0609020101020101" pitchFamily="49" charset="-127"/>
              </a:rPr>
              <a:t> 생성</a:t>
            </a: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ctx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.fillStyle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"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rgb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(200,0,0)";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ctx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.fillRect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(10, 10, 50, 100);’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16393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FBBAC-D81F-2EF3-8974-E2C2FFB7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3940115" cy="842573"/>
          </a:xfrm>
        </p:spPr>
        <p:txBody>
          <a:bodyPr/>
          <a:lstStyle/>
          <a:p>
            <a:r>
              <a:rPr lang="ko-KR" altLang="en-US" dirty="0"/>
              <a:t>캔버스에서 좌표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685B29-CDFC-4A26-2E67-300234BC69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19" b="26699"/>
          <a:stretch/>
        </p:blipFill>
        <p:spPr bwMode="auto">
          <a:xfrm>
            <a:off x="631885" y="1235406"/>
            <a:ext cx="3452435" cy="27450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9F5C5E-1F2B-C2BA-19D3-C06947742FC8}"/>
              </a:ext>
            </a:extLst>
          </p:cNvPr>
          <p:cNvSpPr txBox="1"/>
          <p:nvPr/>
        </p:nvSpPr>
        <p:spPr>
          <a:xfrm>
            <a:off x="774879" y="4177937"/>
            <a:ext cx="5007611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캔버스 영역의 왼쪽 위 구석을 원점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(0, 0)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으로 해서</a:t>
            </a:r>
            <a:endParaRPr lang="en-US" altLang="ko-KR" sz="16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오른쪽으로 갈수록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 x </a:t>
            </a:r>
            <a:r>
              <a:rPr lang="ko-KR" altLang="ko-KR" sz="1600" kern="100" dirty="0" err="1">
                <a:effectLst/>
                <a:latin typeface="+mn-ea"/>
                <a:cs typeface="Times New Roman" panose="02020603050405020304" pitchFamily="18" charset="0"/>
              </a:rPr>
              <a:t>좌표값이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 커지고 </a:t>
            </a:r>
            <a:endParaRPr lang="en-US" altLang="ko-KR" sz="16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아래쪽으로 갈수록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 y </a:t>
            </a:r>
            <a:r>
              <a:rPr lang="ko-KR" altLang="ko-KR" sz="1600" kern="100" dirty="0" err="1">
                <a:effectLst/>
                <a:latin typeface="+mn-ea"/>
                <a:cs typeface="Times New Roman" panose="02020603050405020304" pitchFamily="18" charset="0"/>
              </a:rPr>
              <a:t>좌표값이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 커</a:t>
            </a:r>
            <a:r>
              <a:rPr lang="ko-KR" altLang="en-US" sz="1600" kern="100" dirty="0">
                <a:effectLst/>
                <a:latin typeface="+mn-ea"/>
                <a:cs typeface="Times New Roman" panose="02020603050405020304" pitchFamily="18" charset="0"/>
              </a:rPr>
              <a:t>진다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66E0DDD-67EF-5511-DD40-807A78A01B03}"/>
              </a:ext>
            </a:extLst>
          </p:cNvPr>
          <p:cNvSpPr txBox="1">
            <a:spLocks/>
          </p:cNvSpPr>
          <p:nvPr/>
        </p:nvSpPr>
        <p:spPr>
          <a:xfrm>
            <a:off x="6431794" y="320582"/>
            <a:ext cx="4685395" cy="842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캔버스에서 각도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5FD6CC-D0F4-A758-7559-2698DA43C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942" y="1356541"/>
            <a:ext cx="3452435" cy="27426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AADCD0-CD16-DF8E-64E3-886AE0232BAC}"/>
              </a:ext>
            </a:extLst>
          </p:cNvPr>
          <p:cNvSpPr txBox="1"/>
          <p:nvPr/>
        </p:nvSpPr>
        <p:spPr>
          <a:xfrm>
            <a:off x="6191431" y="3915360"/>
            <a:ext cx="5343525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각도의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라디안으로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표기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922021-E3CF-1D84-C264-CF692C618109}"/>
              </a:ext>
            </a:extLst>
          </p:cNvPr>
          <p:cNvSpPr txBox="1"/>
          <p:nvPr/>
        </p:nvSpPr>
        <p:spPr>
          <a:xfrm>
            <a:off x="6191430" y="5171740"/>
            <a:ext cx="5343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예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60°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라디안으로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표현하려면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sz="14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Math.PI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/ 180) 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Wingdings 2" panose="05020102010507070707" pitchFamily="18" charset="2"/>
              </a:rPr>
              <a:t>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60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6F809-D205-F2CB-8B65-94CB9EAC2B38}"/>
              </a:ext>
            </a:extLst>
          </p:cNvPr>
          <p:cNvSpPr txBox="1"/>
          <p:nvPr/>
        </p:nvSpPr>
        <p:spPr>
          <a:xfrm>
            <a:off x="6191431" y="4585004"/>
            <a:ext cx="4772297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radians = 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Math.PI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/ 180) * degree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0105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2A9ECE6-F4E8-2CDD-382C-FB7B682BC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도형 그리기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1559CB-FF8A-289D-41BC-E28E7B8F46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82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s정석" id="{360E77E7-3AFD-4C7C-B17B-3A77885C3D37}" vid="{88CEC2C8-B33C-41D7-A308-BE16BA75B9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js정석</Template>
  <TotalTime>360</TotalTime>
  <Words>3257</Words>
  <Application>Microsoft Office PowerPoint</Application>
  <PresentationFormat>와이드스크린</PresentationFormat>
  <Paragraphs>376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5" baseType="lpstr">
      <vt:lpstr>D2Coding</vt:lpstr>
      <vt:lpstr>TDc_SSiGothic 120</vt:lpstr>
      <vt:lpstr>TDc_SSiMyungJo 120</vt:lpstr>
      <vt:lpstr>맑은 고딕</vt:lpstr>
      <vt:lpstr>Arial</vt:lpstr>
      <vt:lpstr>Calibri</vt:lpstr>
      <vt:lpstr>Wingdings</vt:lpstr>
      <vt:lpstr>Office 테마</vt:lpstr>
      <vt:lpstr>14. 캔버스로  웹 브라우저 창에 그림 그리기</vt:lpstr>
      <vt:lpstr>캔버스(canvas)</vt:lpstr>
      <vt:lpstr>캔버스란  </vt:lpstr>
      <vt:lpstr>캔버스의 특징</vt:lpstr>
      <vt:lpstr>웹 문서에 캔버스 만들기</vt:lpstr>
      <vt:lpstr>화면 전체를 캔버스로 사용하려면</vt:lpstr>
      <vt:lpstr>렌더링 콘텍스트 만들기</vt:lpstr>
      <vt:lpstr>캔버스에서 좌표</vt:lpstr>
      <vt:lpstr>기본 도형 그리기</vt:lpstr>
      <vt:lpstr>사각형을 그리는 3가지 메서드</vt:lpstr>
      <vt:lpstr>채우기 색과 선 색 지정하기</vt:lpstr>
      <vt:lpstr>(예) 사각형 그리기</vt:lpstr>
      <vt:lpstr>사각형 외의 도형 그리기</vt:lpstr>
      <vt:lpstr>(예) 직선 그리기</vt:lpstr>
      <vt:lpstr>삼각형 그리기</vt:lpstr>
      <vt:lpstr>원이나 호 그리기</vt:lpstr>
      <vt:lpstr>(예) 원 그리기</vt:lpstr>
      <vt:lpstr>반원/호 그리기</vt:lpstr>
      <vt:lpstr>반원/호 그리기</vt:lpstr>
      <vt:lpstr>타원 그리기</vt:lpstr>
      <vt:lpstr>(예) 타원 그리기</vt:lpstr>
      <vt:lpstr>원을 변형해서 타원 그리기</vt:lpstr>
      <vt:lpstr>2차 베지에 곡선</vt:lpstr>
      <vt:lpstr>3차 베지에 곡선</vt:lpstr>
      <vt:lpstr>path2D 객체 사용하기</vt:lpstr>
      <vt:lpstr>[실습] 개구리 얼굴 그리고 저장하기</vt:lpstr>
      <vt:lpstr>PowerPoint 프레젠테이션</vt:lpstr>
      <vt:lpstr>PowerPoint 프레젠테이션</vt:lpstr>
      <vt:lpstr>캔버스에 이미지 추가하기</vt:lpstr>
      <vt:lpstr>이미지 표시하기</vt:lpstr>
      <vt:lpstr>drawImage() 메서드</vt:lpstr>
      <vt:lpstr>(예) 캔버스에 이미지 그리기</vt:lpstr>
      <vt:lpstr>이미지 크기 조절하기 </vt:lpstr>
      <vt:lpstr>(예) 이미지 크기 조절하기 </vt:lpstr>
      <vt:lpstr>원래 이미지에서 부분 잘라내기</vt:lpstr>
      <vt:lpstr>(예) 원래 이미지에서 부분 잘라내기</vt:lpstr>
      <vt:lpstr>이미지 클리핑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KoKyunghee</dc:creator>
  <cp:lastModifiedBy>sgwoo</cp:lastModifiedBy>
  <cp:revision>17</cp:revision>
  <dcterms:created xsi:type="dcterms:W3CDTF">2022-11-14T02:14:23Z</dcterms:created>
  <dcterms:modified xsi:type="dcterms:W3CDTF">2022-12-06T07:05:05Z</dcterms:modified>
</cp:coreProperties>
</file>