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1" r:id="rId2"/>
    <p:sldId id="296" r:id="rId3"/>
    <p:sldId id="297" r:id="rId4"/>
    <p:sldId id="298" r:id="rId5"/>
    <p:sldId id="299" r:id="rId6"/>
    <p:sldId id="506" r:id="rId7"/>
    <p:sldId id="1962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02" r:id="rId23"/>
    <p:sldId id="315" r:id="rId24"/>
    <p:sldId id="323" r:id="rId25"/>
    <p:sldId id="274" r:id="rId26"/>
    <p:sldId id="316" r:id="rId27"/>
    <p:sldId id="317" r:id="rId28"/>
    <p:sldId id="324" r:id="rId29"/>
    <p:sldId id="318" r:id="rId30"/>
    <p:sldId id="319" r:id="rId31"/>
    <p:sldId id="320" r:id="rId32"/>
    <p:sldId id="321" r:id="rId33"/>
    <p:sldId id="377" r:id="rId34"/>
    <p:sldId id="1963" r:id="rId35"/>
    <p:sldId id="1964" r:id="rId36"/>
    <p:sldId id="1965" r:id="rId37"/>
    <p:sldId id="28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B6CA-4D37-44C4-9331-1ABCEEFAB08D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DDE3F-04E8-4F6D-B785-8FCF351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4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A555B209-34D9-1F1C-BE5A-89B04D748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EBD4BFF8-6A94-F655-CE9A-01DEA2A1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5DEE1D2A-E0A4-3F0E-3701-B2F2A3AB1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71D7CB7-F03D-4304-B2E3-5393B356FC70}" type="slidenum">
              <a:rPr lang="en-US" altLang="ko-KR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ko-KR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AD076-A85E-4F32-B449-EBB2A1FC3CA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5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EBC75-7085-4011-8F8E-683B64BE272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6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C9D46C67-AECF-85B2-3002-C8D9DAED82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2">
            <a:extLst>
              <a:ext uri="{FF2B5EF4-FFF2-40B4-BE49-F238E27FC236}">
                <a16:creationId xmlns:a16="http://schemas.microsoft.com/office/drawing/2014/main" id="{2060DEFB-A4A1-657A-23F2-DAD006DC4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한국정치론 - 한국의 의회정치  [김동환, 송지혜]</a:t>
            </a:r>
          </a:p>
        </p:txBody>
      </p:sp>
      <p:sp>
        <p:nvSpPr>
          <p:cNvPr id="7" name="Rectangle 73">
            <a:extLst>
              <a:ext uri="{FF2B5EF4-FFF2-40B4-BE49-F238E27FC236}">
                <a16:creationId xmlns:a16="http://schemas.microsoft.com/office/drawing/2014/main" id="{98F7F01C-EFB5-62EC-22F1-9B57742E9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46E2-9E4C-46E2-916B-6BB18DD6ED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863269" cy="1499399"/>
            <a:chOff x="719922" y="2388744"/>
            <a:chExt cx="4863269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8013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의회정치실무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4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39584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41D1-8A0D-AD78-8198-AFEEC30A22DD}"/>
              </a:ext>
            </a:extLst>
          </p:cNvPr>
          <p:cNvSpPr txBox="1"/>
          <p:nvPr/>
        </p:nvSpPr>
        <p:spPr>
          <a:xfrm>
            <a:off x="986509" y="5210022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 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행정부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입법부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정책과정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712" y="1397817"/>
            <a:ext cx="885210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정책과정과 유형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규제정책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특정 개인이나 집단의 행동에 대하여 통제나 제한을 가하는 것과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관련된 정책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상징정책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국경일 제정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구내 의식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참전용사증 발급 등과 같이 사회나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국내적 환경에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유축시키는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상징과 관련된 정책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구성정책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 기관의 신설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선거구 조정 등과 같이 기구 및 제도의 구성과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관련된 정책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2816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정책과정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787908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정책의제 설정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정책의제 설정은 일반적으로 어떤 문제를 정책이 다루어야 하는가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 선택의 문제와 어떤 문제를 버릴 것인가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10547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정책과정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2165" y="1490007"/>
            <a:ext cx="904767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정책결정 모형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조직화된 혼란 상태에서의 정책 결정 과정을 설명한 쓰레기통 모형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현실적인 정책 결정은 참여 관료들의 흥정과 타협 그리고 연합과 대결에 의해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이뤄진다고 주장하는 관료정치모형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 결정 역시 정치적 표결과 같은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방식으로 이뤄진다고 보는 공공선택이론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마지막으로 정책 결정 과정에서 발생하는 딜레마의 원인과 발생 조건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구성요소 등을 인과적 관계로 설명하고자 하는 딜레마 모형 등이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3344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행정부의 역사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5489" y="1503487"/>
            <a:ext cx="6343403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대한민국 정부 출범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(1945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이전의 행정부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건설기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(1945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~ 1960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 초반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행정부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 발전기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(1960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 중반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~ 1980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 후반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행정부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시기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(1988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~ 2007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행정부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 이후 시기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(2008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~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행정부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20367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행정부의 역사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8242962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행정부의 미래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국내외적으로 ‘작은 정부’는 이미 거스를 수 없는 추세임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같은 작은 정부 건설 추세에도 불구하고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국내적으로 공공서비스의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필요성은 더욱 커지고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23986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행정부의 역사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911499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행정부의 미래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이런 측면에서 작은 정부 조건하에서 필요한 공공서비스를 제공하기 위해서는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국민의 자발성을 끌어내고 정부 기관뿐만이 아니라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비정부기관과의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협력과 연대를 통한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협치의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경험과 토대로 협력적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거버넌스를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이뤄나가야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할 것임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36531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3"/>
            <a:ext cx="4095993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의의과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기원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입법부의 기능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입법부의 형태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입법부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9510" y="70714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7107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24552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의의과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787908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입법부의 의의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오늘날 민주주의 국가에서 법률 제정을 담당하는 국가 권력기관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국민들이 선출한 대표들이 의회를 구성하고 있다는 위상에도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13664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의의과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7374" y="1589977"/>
            <a:ext cx="9277646" cy="299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입법부의 기원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삼권분립이라는 개념이 태동하기 전부터 고전적인 그리고 현대적인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의미에서의 의회의 역사로부터 시작됨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메소포타미아 문명에서는 중요한 의사 결정을 할 경우에는 왕이 모든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신권 정치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전권을 갖지 않고 의회의 논의 과정을 거쳐 동의를 얻어야만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5309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2165" y="1380678"/>
            <a:ext cx="9047670" cy="3732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 기능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법치국가에 있어서 법률은 모든 국가 권력 작동의 근거로 작동하기 때문에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법률의 제정 및 개정은 입법부의 가장 본질적이고 중요한 권한이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 기능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국민의 다양한 이해관계 와 신념을 집약하여 법안 제정 및 정책에 궁극적으로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반하는 입법부의 가장 포괄적인 기능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21146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64366" y="1716236"/>
            <a:ext cx="4204997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행정부의 개념 및 시각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행정부의 기능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행정부의 정책과정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행정부의 역사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1266" y="1466924"/>
            <a:ext cx="8735084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재정 기능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예산안 심의 및 결산심사 기능과 재정입법권을 갖는 기능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일반국정 기능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입법부는 국민들로부터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위임받은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권한을 바탕으로 행정부의 국정운영에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잘못이 있을 경우 이를 적발하고 시정하게 함으로써 책임 있는 정부운영을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가능하게 해줌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16867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793037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외교 기능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현대 외교는 행정부 내의 외교담당부처를 통해서만 수행되지 않고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 내 다양한 부처들은 물론 입법부에 의해서도 수행됨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41692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형태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7100" y="1456178"/>
            <a:ext cx="7960834" cy="190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단원제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입법부가 단 하나의 의회로만 구성된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오늘날 세계의 국가들 중 절반 이상이 선택하고 있는 입법부의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6247976-DA8B-D1E2-BAB8-E25BCFEB1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7194"/>
              </p:ext>
            </p:extLst>
          </p:nvPr>
        </p:nvGraphicFramePr>
        <p:xfrm>
          <a:off x="2183019" y="3661299"/>
          <a:ext cx="7430764" cy="208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21">
                  <a:extLst>
                    <a:ext uri="{9D8B030D-6E8A-4147-A177-3AD203B41FA5}">
                      <a16:colId xmlns:a16="http://schemas.microsoft.com/office/drawing/2014/main" val="2504284107"/>
                    </a:ext>
                  </a:extLst>
                </a:gridCol>
                <a:gridCol w="2011204">
                  <a:extLst>
                    <a:ext uri="{9D8B030D-6E8A-4147-A177-3AD203B41FA5}">
                      <a16:colId xmlns:a16="http://schemas.microsoft.com/office/drawing/2014/main" val="2249735105"/>
                    </a:ext>
                  </a:extLst>
                </a:gridCol>
                <a:gridCol w="2806939">
                  <a:extLst>
                    <a:ext uri="{9D8B030D-6E8A-4147-A177-3AD203B41FA5}">
                      <a16:colId xmlns:a16="http://schemas.microsoft.com/office/drawing/2014/main" val="3158781625"/>
                    </a:ext>
                  </a:extLst>
                </a:gridCol>
              </a:tblGrid>
              <a:tr h="41762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한국과 미국의 대통령 제도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00228"/>
                  </a:ext>
                </a:extLst>
              </a:tr>
              <a:tr h="41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미국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한국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80540"/>
                  </a:ext>
                </a:extLst>
              </a:tr>
              <a:tr h="41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양원제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하원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단원제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국회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지방의회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56067"/>
                  </a:ext>
                </a:extLst>
              </a:tr>
              <a:tr h="41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대통령유고시 권한대행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부통령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국무총리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부시장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80737"/>
                  </a:ext>
                </a:extLst>
              </a:tr>
              <a:tr h="41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의원의 장관겸임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9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형태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3"/>
            <a:ext cx="873508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양원제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입법의 권한이 상원과 하원으로 불리는 두 개의 의회로 분할된 입법부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오늘날 세계의 국가들 중 절반에 조금 못 미치는 약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41%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국가들이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선택하고 있는 입법부의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1241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입법부의 형태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4496" y="1357106"/>
            <a:ext cx="2215671" cy="4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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단원제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양원제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C43ECD89-2847-15D1-717A-32971E222B2A}"/>
              </a:ext>
            </a:extLst>
          </p:cNvPr>
          <p:cNvGraphicFramePr>
            <a:graphicFrameLocks noGrp="1"/>
          </p:cNvGraphicFramePr>
          <p:nvPr/>
        </p:nvGraphicFramePr>
        <p:xfrm>
          <a:off x="1654496" y="2088859"/>
          <a:ext cx="8856910" cy="385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00">
                  <a:extLst>
                    <a:ext uri="{9D8B030D-6E8A-4147-A177-3AD203B41FA5}">
                      <a16:colId xmlns:a16="http://schemas.microsoft.com/office/drawing/2014/main" val="1409353142"/>
                    </a:ext>
                  </a:extLst>
                </a:gridCol>
                <a:gridCol w="4538444">
                  <a:extLst>
                    <a:ext uri="{9D8B030D-6E8A-4147-A177-3AD203B41FA5}">
                      <a16:colId xmlns:a16="http://schemas.microsoft.com/office/drawing/2014/main" val="4245566914"/>
                    </a:ext>
                  </a:extLst>
                </a:gridCol>
                <a:gridCol w="3531766">
                  <a:extLst>
                    <a:ext uri="{9D8B030D-6E8A-4147-A177-3AD203B41FA5}">
                      <a16:colId xmlns:a16="http://schemas.microsoft.com/office/drawing/2014/main" val="1373563911"/>
                    </a:ext>
                  </a:extLst>
                </a:gridCol>
              </a:tblGrid>
              <a:tr h="43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단원제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양원제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786498"/>
                  </a:ext>
                </a:extLst>
              </a:tr>
              <a:tr h="4538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/>
                        <a:t>구성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rgbClr val="0409D6"/>
                          </a:solidFill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en-US" altLang="ko-KR" sz="1800" b="1" dirty="0">
                          <a:solidFill>
                            <a:srgbClr val="0409D6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0409D6"/>
                          </a:solidFill>
                        </a:rPr>
                        <a:t>개의 합의체</a:t>
                      </a:r>
                      <a:r>
                        <a:rPr lang="ko-KR" altLang="en-US" sz="1800" dirty="0"/>
                        <a:t>로 의회를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rgbClr val="0409D6"/>
                          </a:solidFill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en-US" altLang="ko-KR" sz="1800" b="1" dirty="0">
                          <a:solidFill>
                            <a:srgbClr val="0409D6"/>
                          </a:solidFill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rgbClr val="0409D6"/>
                          </a:solidFill>
                        </a:rPr>
                        <a:t>개의 합의체</a:t>
                      </a:r>
                      <a:r>
                        <a:rPr lang="ko-KR" altLang="en-US" sz="1800" dirty="0"/>
                        <a:t>로 의회를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5292"/>
                  </a:ext>
                </a:extLst>
              </a:tr>
              <a:tr h="100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8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/>
                        <a:t>장점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국정 처리가 빠름</a:t>
                      </a:r>
                      <a:endParaRPr lang="en-US" altLang="ko-KR" sz="1800" dirty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의회 경비 절감 가능</a:t>
                      </a:r>
                      <a:endParaRPr lang="en-US" altLang="ko-KR" sz="1800" dirty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국민 의사 직접 반영 가능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단원제의 졸속 법안 처리 방지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단원제의 파쟁 방지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29572"/>
                  </a:ext>
                </a:extLst>
              </a:tr>
              <a:tr h="1305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8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/>
                        <a:t>단점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국정 심의 소홀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행정부에 대한 의회의 횡포방지 불가능 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책임 소재가 분명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높은 수준의 부패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법안 처리 지연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높은 수준의 완화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책임 소재 불분명</a:t>
                      </a:r>
                      <a:endParaRPr lang="en-US" altLang="ko-KR" sz="1800" dirty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sz="1800" dirty="0"/>
                        <a:t>낮은 수준의 부패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7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A1282927-4222-3C5A-9504-EEBD1DDA0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7564" y="421105"/>
            <a:ext cx="3403848" cy="59799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ko-KR" altLang="en-US" sz="2800" b="1" dirty="0">
                <a:solidFill>
                  <a:srgbClr val="0409D6"/>
                </a:solidFill>
              </a:rPr>
              <a:t>의회정치의 구성</a:t>
            </a:r>
          </a:p>
        </p:txBody>
      </p:sp>
      <p:sp>
        <p:nvSpPr>
          <p:cNvPr id="126062" name="AutoShape 110">
            <a:extLst>
              <a:ext uri="{FF2B5EF4-FFF2-40B4-BE49-F238E27FC236}">
                <a16:creationId xmlns:a16="http://schemas.microsoft.com/office/drawing/2014/main" id="{65B45F46-D2A4-A479-D822-3ACC803B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39" y="5781642"/>
            <a:ext cx="8424863" cy="3774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공화국 당시 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양원제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채택하였으나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공화국에서 다시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단원제 채택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75C226-6E31-5B8D-9833-7E5064D20FD9}"/>
              </a:ext>
            </a:extLst>
          </p:cNvPr>
          <p:cNvGrpSpPr/>
          <p:nvPr/>
        </p:nvGrpSpPr>
        <p:grpSpPr>
          <a:xfrm>
            <a:off x="1661864" y="1019099"/>
            <a:ext cx="9059265" cy="4635082"/>
            <a:chOff x="1661864" y="1019098"/>
            <a:chExt cx="8964613" cy="5030766"/>
          </a:xfrm>
        </p:grpSpPr>
        <p:sp>
          <p:nvSpPr>
            <p:cNvPr id="41989" name="Line 76">
              <a:extLst>
                <a:ext uri="{FF2B5EF4-FFF2-40B4-BE49-F238E27FC236}">
                  <a16:creationId xmlns:a16="http://schemas.microsoft.com/office/drawing/2014/main" id="{8CEFA41B-14B9-2CFF-F3B0-AFC777B97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54476" y="1019098"/>
              <a:ext cx="0" cy="1214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032" name="AutoShape 80">
              <a:extLst>
                <a:ext uri="{FF2B5EF4-FFF2-40B4-BE49-F238E27FC236}">
                  <a16:creationId xmlns:a16="http://schemas.microsoft.com/office/drawing/2014/main" id="{646D6CF5-0344-FBE7-DA70-F638090D8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839" y="1728689"/>
              <a:ext cx="4032250" cy="13684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양원제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의회가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개의 합의체 상하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양원으로 구성 </a:t>
              </a:r>
            </a:p>
            <a:p>
              <a:pPr eaLnBrk="1" latinLnBrk="1" hangingPunct="1">
                <a:defRPr/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국가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미국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영국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프랑스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일본</a:t>
              </a:r>
            </a:p>
          </p:txBody>
        </p:sp>
        <p:sp>
          <p:nvSpPr>
            <p:cNvPr id="41992" name="Line 92">
              <a:extLst>
                <a:ext uri="{FF2B5EF4-FFF2-40B4-BE49-F238E27FC236}">
                  <a16:creationId xmlns:a16="http://schemas.microsoft.com/office/drawing/2014/main" id="{8919FA78-4EAD-6CCA-5E6C-DFF37D383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4477" y="2233513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048" name="AutoShape 96">
              <a:extLst>
                <a:ext uri="{FF2B5EF4-FFF2-40B4-BE49-F238E27FC236}">
                  <a16:creationId xmlns:a16="http://schemas.microsoft.com/office/drawing/2014/main" id="{3E7C5D9A-11EB-19B0-0074-8A424AD3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864" y="1728689"/>
              <a:ext cx="4032250" cy="13684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단원제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국민의 선거에 의하여 선출된 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민선의원으로 구성되는 단일 합의체 </a:t>
              </a:r>
            </a:p>
            <a:p>
              <a:pPr eaLnBrk="1" latinLnBrk="1" hangingPunct="1">
                <a:defRPr/>
              </a:pP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  <a:p>
              <a:pPr eaLnBrk="1" latinLnBrk="1" hangingPunct="1">
                <a:defRPr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국가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한국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덴마크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스웨덴</a:t>
              </a:r>
            </a:p>
          </p:txBody>
        </p:sp>
        <p:sp>
          <p:nvSpPr>
            <p:cNvPr id="41994" name="Rectangle 97">
              <a:extLst>
                <a:ext uri="{FF2B5EF4-FFF2-40B4-BE49-F238E27FC236}">
                  <a16:creationId xmlns:a16="http://schemas.microsoft.com/office/drawing/2014/main" id="{12AF2711-BA16-6CF9-F169-C913386AE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940" y="1225451"/>
              <a:ext cx="44275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v"/>
                <a:defRPr kumimoji="1" sz="3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v"/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v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v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v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v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v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나라의 정당제도와 정치문화 구조의 영향</a:t>
              </a:r>
            </a:p>
          </p:txBody>
        </p:sp>
        <p:sp>
          <p:nvSpPr>
            <p:cNvPr id="41995" name="Line 98">
              <a:extLst>
                <a:ext uri="{FF2B5EF4-FFF2-40B4-BE49-F238E27FC236}">
                  <a16:creationId xmlns:a16="http://schemas.microsoft.com/office/drawing/2014/main" id="{EC17D47E-7E90-B35E-7F5A-64A158D0C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089" y="3097113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054" name="AutoShape 102">
              <a:extLst>
                <a:ext uri="{FF2B5EF4-FFF2-40B4-BE49-F238E27FC236}">
                  <a16:creationId xmlns:a16="http://schemas.microsoft.com/office/drawing/2014/main" id="{3C35FD4D-4790-45EA-37CA-F8B2FA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864" y="3313013"/>
              <a:ext cx="3960812" cy="1295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장  점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① 신속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능률적인 국정 처리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② 국회의 책임소재 명확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③ 비용절약</a:t>
              </a:r>
            </a:p>
          </p:txBody>
        </p:sp>
        <p:sp>
          <p:nvSpPr>
            <p:cNvPr id="126055" name="AutoShape 103">
              <a:extLst>
                <a:ext uri="{FF2B5EF4-FFF2-40B4-BE49-F238E27FC236}">
                  <a16:creationId xmlns:a16="http://schemas.microsoft.com/office/drawing/2014/main" id="{D873A42B-63B8-04E9-34FE-312B01EF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864" y="4610001"/>
              <a:ext cx="3960812" cy="143986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단  점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①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경솔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부당한 입법 가능성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② 다수당의 횡포견제 곤란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③ 국회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정부의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충돌시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해결곤란</a:t>
              </a:r>
            </a:p>
          </p:txBody>
        </p:sp>
        <p:sp>
          <p:nvSpPr>
            <p:cNvPr id="126056" name="AutoShape 104">
              <a:extLst>
                <a:ext uri="{FF2B5EF4-FFF2-40B4-BE49-F238E27FC236}">
                  <a16:creationId xmlns:a16="http://schemas.microsoft.com/office/drawing/2014/main" id="{1F417FEA-A52A-EA34-DF09-38FBA11E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839" y="3313013"/>
              <a:ext cx="4032250" cy="1295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장  점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① 의안처리의 신중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–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경솔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급진방지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② 다수의 횡포를 방지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③ 일원이 정부와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충돌시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해결가능</a:t>
              </a:r>
            </a:p>
          </p:txBody>
        </p:sp>
        <p:sp>
          <p:nvSpPr>
            <p:cNvPr id="41999" name="Line 105">
              <a:extLst>
                <a:ext uri="{FF2B5EF4-FFF2-40B4-BE49-F238E27FC236}">
                  <a16:creationId xmlns:a16="http://schemas.microsoft.com/office/drawing/2014/main" id="{89E1F7D5-8A08-B12A-779D-DC12FCD2D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9526" y="309711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058" name="AutoShape 106">
              <a:extLst>
                <a:ext uri="{FF2B5EF4-FFF2-40B4-BE49-F238E27FC236}">
                  <a16:creationId xmlns:a16="http://schemas.microsoft.com/office/drawing/2014/main" id="{00D84381-0B11-908A-D4F0-8D867A37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839" y="4610001"/>
              <a:ext cx="4032250" cy="143986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단  점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① 의안처리 지연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② 국가예산지출증대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③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갈등시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책임소재 불분명</a:t>
              </a:r>
            </a:p>
            <a:p>
              <a:pPr eaLnBrk="1" latinLnBrk="1" hangingPunct="1">
                <a:defRPr/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의회분열시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대정부견제력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약화</a:t>
              </a:r>
            </a:p>
          </p:txBody>
        </p:sp>
        <p:sp>
          <p:nvSpPr>
            <p:cNvPr id="42001" name="Line 107">
              <a:extLst>
                <a:ext uri="{FF2B5EF4-FFF2-40B4-BE49-F238E27FC236}">
                  <a16:creationId xmlns:a16="http://schemas.microsoft.com/office/drawing/2014/main" id="{14B4DB8D-4F3F-6AA2-A2A0-99ADA2221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4114" y="2233513"/>
              <a:ext cx="360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4" name="Line 118">
              <a:extLst>
                <a:ext uri="{FF2B5EF4-FFF2-40B4-BE49-F238E27FC236}">
                  <a16:creationId xmlns:a16="http://schemas.microsoft.com/office/drawing/2014/main" id="{E534A2A3-EF5B-60DB-33AB-AB0398E74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4114" y="4033738"/>
              <a:ext cx="647700" cy="1295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5" name="Line 122">
              <a:extLst>
                <a:ext uri="{FF2B5EF4-FFF2-40B4-BE49-F238E27FC236}">
                  <a16:creationId xmlns:a16="http://schemas.microsoft.com/office/drawing/2014/main" id="{CC791794-CCFA-15AF-B0CB-3A0B17902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94114" y="4105176"/>
              <a:ext cx="647700" cy="11525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38522E-F943-3075-9EAD-205E71A28DE1}"/>
              </a:ext>
            </a:extLst>
          </p:cNvPr>
          <p:cNvSpPr/>
          <p:nvPr/>
        </p:nvSpPr>
        <p:spPr>
          <a:xfrm>
            <a:off x="0" y="1"/>
            <a:ext cx="12192000" cy="145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6C70AE-310C-5D1D-6456-8A2EFB738DEE}"/>
              </a:ext>
            </a:extLst>
          </p:cNvPr>
          <p:cNvSpPr/>
          <p:nvPr/>
        </p:nvSpPr>
        <p:spPr>
          <a:xfrm>
            <a:off x="4213208" y="2107487"/>
            <a:ext cx="1258431" cy="258546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9C04A-1210-6B5F-53BF-82373926FE81}"/>
              </a:ext>
            </a:extLst>
          </p:cNvPr>
          <p:cNvSpPr/>
          <p:nvPr/>
        </p:nvSpPr>
        <p:spPr>
          <a:xfrm>
            <a:off x="7390701" y="1812731"/>
            <a:ext cx="2740501" cy="258546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40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62" grpId="0" animBg="1"/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입법부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3211" y="1549069"/>
            <a:ext cx="9278502" cy="2543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대통령제의 권력구조에서 양원제가 상원과 하원의 의사 불일치로 인하여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입법이 지연되거나 여야의 정쟁이 심화되는 경향이 있어 대통령 중심의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일사불란한 국정운영이 어렵고 특히 행정부 견제 기능이 약화될 수 있기 때문임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15819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입법부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1599" y="1372293"/>
            <a:ext cx="8255786" cy="107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의원 정수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“국회의원의 수는 법률로 정하되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200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 이상으로 한다”라고 되어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5D20B1C-1A4B-3164-8FEA-B7E001483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98112"/>
              </p:ext>
            </p:extLst>
          </p:nvPr>
        </p:nvGraphicFramePr>
        <p:xfrm>
          <a:off x="1999912" y="2627014"/>
          <a:ext cx="7917473" cy="183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71">
                  <a:extLst>
                    <a:ext uri="{9D8B030D-6E8A-4147-A177-3AD203B41FA5}">
                      <a16:colId xmlns:a16="http://schemas.microsoft.com/office/drawing/2014/main" val="2425604743"/>
                    </a:ext>
                  </a:extLst>
                </a:gridCol>
                <a:gridCol w="1667027">
                  <a:extLst>
                    <a:ext uri="{9D8B030D-6E8A-4147-A177-3AD203B41FA5}">
                      <a16:colId xmlns:a16="http://schemas.microsoft.com/office/drawing/2014/main" val="1800453553"/>
                    </a:ext>
                  </a:extLst>
                </a:gridCol>
                <a:gridCol w="1127695">
                  <a:extLst>
                    <a:ext uri="{9D8B030D-6E8A-4147-A177-3AD203B41FA5}">
                      <a16:colId xmlns:a16="http://schemas.microsoft.com/office/drawing/2014/main" val="1805644294"/>
                    </a:ext>
                  </a:extLst>
                </a:gridCol>
                <a:gridCol w="3456980">
                  <a:extLst>
                    <a:ext uri="{9D8B030D-6E8A-4147-A177-3AD203B41FA5}">
                      <a16:colId xmlns:a16="http://schemas.microsoft.com/office/drawing/2014/main" val="259143492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국회의원 선출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선거권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피선거권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55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 err="1"/>
                        <a:t>세이상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 err="1"/>
                        <a:t>세이상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r>
                        <a:rPr lang="ko-KR" altLang="en-US" dirty="0"/>
                        <a:t>인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지역구</a:t>
                      </a:r>
                      <a:r>
                        <a:rPr lang="en-US" altLang="ko-KR" dirty="0"/>
                        <a:t>253</a:t>
                      </a:r>
                      <a:r>
                        <a:rPr lang="ko-KR" altLang="en-US" dirty="0"/>
                        <a:t>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비례대표</a:t>
                      </a:r>
                      <a:r>
                        <a:rPr lang="en-US" altLang="ko-KR" dirty="0"/>
                        <a:t>47</a:t>
                      </a:r>
                      <a:r>
                        <a:rPr lang="ko-KR" altLang="en-US" dirty="0"/>
                        <a:t>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만 명당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명 국회의원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46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46FBEA7-03E1-958C-285E-F29308D1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43" y="4641696"/>
            <a:ext cx="5824844" cy="141515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05D265-12C2-9FC2-6F15-5A8011CC0C99}"/>
              </a:ext>
            </a:extLst>
          </p:cNvPr>
          <p:cNvSpPr/>
          <p:nvPr/>
        </p:nvSpPr>
        <p:spPr>
          <a:xfrm>
            <a:off x="4521666" y="4966777"/>
            <a:ext cx="1937857" cy="24023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사실은 국회의원 정원 감축 이경원">
            <a:extLst>
              <a:ext uri="{FF2B5EF4-FFF2-40B4-BE49-F238E27FC236}">
                <a16:creationId xmlns:a16="http://schemas.microsoft.com/office/drawing/2014/main" id="{1571E06E-17A6-D74F-0B4B-28EAA834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82" y="318783"/>
            <a:ext cx="4294260" cy="61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8F6400-C8A4-09A0-9F30-4634C2132964}"/>
              </a:ext>
            </a:extLst>
          </p:cNvPr>
          <p:cNvSpPr/>
          <p:nvPr/>
        </p:nvSpPr>
        <p:spPr>
          <a:xfrm>
            <a:off x="0" y="1"/>
            <a:ext cx="12192000" cy="318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708F5-4941-8D34-879B-A9762B731D17}"/>
              </a:ext>
            </a:extLst>
          </p:cNvPr>
          <p:cNvSpPr txBox="1"/>
          <p:nvPr/>
        </p:nvSpPr>
        <p:spPr>
          <a:xfrm>
            <a:off x="1002565" y="4512844"/>
            <a:ext cx="429426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OECD </a:t>
            </a:r>
            <a:r>
              <a:rPr lang="ko-KR" altLang="en-US" dirty="0"/>
              <a:t>국가의 의원 </a:t>
            </a:r>
            <a:r>
              <a:rPr lang="en-US" altLang="ko-KR" dirty="0"/>
              <a:t>1</a:t>
            </a:r>
            <a:r>
              <a:rPr lang="ko-KR" altLang="en-US" dirty="0"/>
              <a:t>인당 인구수 전수 분석</a:t>
            </a:r>
            <a:r>
              <a:rPr lang="en-US" altLang="ko-KR" dirty="0"/>
              <a:t>…</a:t>
            </a:r>
            <a:r>
              <a:rPr lang="ko-KR" altLang="en-US" dirty="0"/>
              <a:t>결과는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4100" name="Picture 4" descr="사실은 국회의원 정원 감축 이경원">
            <a:extLst>
              <a:ext uri="{FF2B5EF4-FFF2-40B4-BE49-F238E27FC236}">
                <a16:creationId xmlns:a16="http://schemas.microsoft.com/office/drawing/2014/main" id="{6DB53807-326C-CFD9-F73B-913E548F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2" y="3345373"/>
            <a:ext cx="4235865" cy="9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[사실은] &quot;한국은 국회의원이 너무 많다&quot; 따져 보니…">
            <a:extLst>
              <a:ext uri="{FF2B5EF4-FFF2-40B4-BE49-F238E27FC236}">
                <a16:creationId xmlns:a16="http://schemas.microsoft.com/office/drawing/2014/main" id="{BAAEB9AE-BED0-3952-EC0F-193393A6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2" y="849592"/>
            <a:ext cx="4235865" cy="23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1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입법부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4154" y="1490007"/>
            <a:ext cx="426751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입법부의 구성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의장단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부의장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위원회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상임위원회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특별위원회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교섭단체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입법지원조직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14674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개념 및 시각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7710" y="1716237"/>
            <a:ext cx="9118253" cy="30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행정부에 대한 개념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일원론의 입장에서는 정부를 국가의 기관으로 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정치와 행정의 현실적 불가분의 관계를 강조하고 행정의 정책형성 기능을 강조하는 입장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다원론의 입장에서는 국가와 정부를 거의 동일시하고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anum Gothic"/>
              </a:rPr>
              <a:t>     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 Gothic"/>
              </a:rPr>
              <a:t>- </a:t>
            </a:r>
            <a:r>
              <a:rPr lang="ko-KR" altLang="en-US" sz="1600" b="0" i="0" dirty="0">
                <a:effectLst/>
                <a:latin typeface="Nanum Gothic"/>
              </a:rPr>
              <a:t>정책은 다양한 이익집단들 간 경쟁과 타협의 산물</a:t>
            </a:r>
            <a:r>
              <a:rPr lang="en-US" altLang="ko-KR" sz="1600" b="0" i="0" dirty="0">
                <a:effectLst/>
                <a:latin typeface="Nanum Gothic"/>
              </a:rPr>
              <a:t>,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입법부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416" y="1472531"/>
            <a:ext cx="9562233" cy="423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선출 방식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년에 한 번씩 이루어짐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국민은 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세에서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18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지나면 국회의원 선거에 출마할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대통령 피선거권 선거일 기준 </a:t>
            </a:r>
            <a:r>
              <a:rPr lang="en-US" altLang="ko-KR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국내에 거주하고 있는 </a:t>
            </a:r>
            <a:r>
              <a:rPr lang="en-US" altLang="ko-KR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이상의 국민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국회의원 선거의 선거제도는 하나의 지역구에서 가장 많이 득표한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득표수와 상관없이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 명의 당선자를 선출하는 소선거구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단순다수제임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B43D9E8-E6E4-EF3E-0EFC-8695C4A02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9733"/>
              </p:ext>
            </p:extLst>
          </p:nvPr>
        </p:nvGraphicFramePr>
        <p:xfrm>
          <a:off x="4938503" y="1012971"/>
          <a:ext cx="6855772" cy="205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747">
                  <a:extLst>
                    <a:ext uri="{9D8B030D-6E8A-4147-A177-3AD203B41FA5}">
                      <a16:colId xmlns:a16="http://schemas.microsoft.com/office/drawing/2014/main" val="1901707035"/>
                    </a:ext>
                  </a:extLst>
                </a:gridCol>
                <a:gridCol w="2239861">
                  <a:extLst>
                    <a:ext uri="{9D8B030D-6E8A-4147-A177-3AD203B41FA5}">
                      <a16:colId xmlns:a16="http://schemas.microsoft.com/office/drawing/2014/main" val="3991083077"/>
                    </a:ext>
                  </a:extLst>
                </a:gridCol>
                <a:gridCol w="2734164">
                  <a:extLst>
                    <a:ext uri="{9D8B030D-6E8A-4147-A177-3AD203B41FA5}">
                      <a16:colId xmlns:a16="http://schemas.microsoft.com/office/drawing/2014/main" val="219042724"/>
                    </a:ext>
                  </a:extLst>
                </a:gridCol>
              </a:tblGrid>
              <a:tr h="57369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대통령선거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국회의원선거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지방자치단체장 및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지방의회의원 선거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48606"/>
                  </a:ext>
                </a:extLst>
              </a:tr>
              <a:tr h="5736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선거일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 이상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국민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 이상의 국민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선거일 기준 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세 이상 국민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 이상의 국민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선거일 기준 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2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세 이상 국민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287432"/>
                  </a:ext>
                </a:extLst>
              </a:tr>
              <a:tr h="7278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선거일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이상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국내거주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거주 요건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선거일 현재 계속하여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0409D6"/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200" b="1" dirty="0">
                          <a:solidFill>
                            <a:srgbClr val="0409D6"/>
                          </a:solidFill>
                          <a:latin typeface="+mn-ea"/>
                          <a:ea typeface="+mn-ea"/>
                        </a:rPr>
                        <a:t>일 이상</a:t>
                      </a:r>
                      <a:r>
                        <a:rPr lang="en-US" altLang="ko-KR" sz="1200" b="1" dirty="0">
                          <a:solidFill>
                            <a:srgbClr val="0409D6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지방자치단체의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관할 구역에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주민등록되어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있는 주민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8909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EF6EF4C-515A-86B6-FA39-8A17CDC2B4A1}"/>
              </a:ext>
            </a:extLst>
          </p:cNvPr>
          <p:cNvSpPr/>
          <p:nvPr/>
        </p:nvSpPr>
        <p:spPr>
          <a:xfrm>
            <a:off x="6898977" y="1921573"/>
            <a:ext cx="2110799" cy="24023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88C1B-1B8F-CC86-B2F8-9188E1F7FDAF}"/>
              </a:ext>
            </a:extLst>
          </p:cNvPr>
          <p:cNvSpPr/>
          <p:nvPr/>
        </p:nvSpPr>
        <p:spPr>
          <a:xfrm>
            <a:off x="9197561" y="1921572"/>
            <a:ext cx="2379246" cy="24023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입법부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549069"/>
            <a:ext cx="9646832" cy="345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운영 방식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본회의 위주로 국회를 운할 경우에는 국민이 뽑은 대표자인 국회의원 전원이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참석하는 가운데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표결로 법안을 심사하기 때문에 높은 대표성을 가질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입법 과정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행정부에서는 국무회의를 거쳐서 대통령의 서명이 있어야 법률안을 제출할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24778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입법부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88841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예산안 심의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국회는 예산안을 심사하고 의결함으로써 정부의 예산 편성에 대해 직접적인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압력을 행사 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예산안의 심사과정을 간단히 살펴보면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정부는 예산안을 편성하고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국회에서는 예산결산특별위원회에서 이를 심사함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입법부</a:t>
            </a:r>
          </a:p>
        </p:txBody>
      </p:sp>
    </p:spTree>
    <p:extLst>
      <p:ext uri="{BB962C8B-B14F-4D97-AF65-F5344CB8AC3E}">
        <p14:creationId xmlns:p14="http://schemas.microsoft.com/office/powerpoint/2010/main" val="10865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11079340" y="144072"/>
            <a:ext cx="483264" cy="174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5" name="직사각형 4"/>
          <p:cNvSpPr/>
          <p:nvPr/>
        </p:nvSpPr>
        <p:spPr>
          <a:xfrm flipH="1">
            <a:off x="609600" y="144071"/>
            <a:ext cx="7646640" cy="1741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7" name="TextBox 16"/>
          <p:cNvSpPr txBox="1"/>
          <p:nvPr/>
        </p:nvSpPr>
        <p:spPr>
          <a:xfrm>
            <a:off x="3717120" y="700905"/>
            <a:ext cx="27735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6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예산의 과정</a:t>
            </a:r>
            <a:r>
              <a:rPr lang="en-US" altLang="ko-KR" sz="216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·</a:t>
            </a:r>
            <a:r>
              <a:rPr lang="ko-KR" altLang="en-US" sz="216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흐름도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7062" y="1384747"/>
            <a:ext cx="8640961" cy="2692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cxnSp>
        <p:nvCxnSpPr>
          <p:cNvPr id="13" name="꺾인 연결선 12"/>
          <p:cNvCxnSpPr>
            <a:cxnSpLocks/>
            <a:stCxn id="23" idx="1"/>
            <a:endCxn id="11" idx="1"/>
          </p:cNvCxnSpPr>
          <p:nvPr/>
        </p:nvCxnSpPr>
        <p:spPr>
          <a:xfrm rot="10800000">
            <a:off x="1796091" y="1875658"/>
            <a:ext cx="2487923" cy="1393741"/>
          </a:xfrm>
          <a:prstGeom prst="bentConnector3">
            <a:avLst>
              <a:gd name="adj1" fmla="val 11102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 flipV="1">
            <a:off x="5980187" y="2174410"/>
            <a:ext cx="2246645" cy="1407641"/>
          </a:xfrm>
          <a:prstGeom prst="bentConnector3">
            <a:avLst>
              <a:gd name="adj1" fmla="val -99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8" idx="2"/>
          </p:cNvCxnSpPr>
          <p:nvPr/>
        </p:nvCxnSpPr>
        <p:spPr>
          <a:xfrm rot="5400000">
            <a:off x="6379914" y="1709383"/>
            <a:ext cx="1111479" cy="1831778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화살표 30"/>
          <p:cNvSpPr/>
          <p:nvPr/>
        </p:nvSpPr>
        <p:spPr>
          <a:xfrm>
            <a:off x="3549322" y="1712461"/>
            <a:ext cx="587045" cy="29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32" name="오른쪽 화살표 31"/>
          <p:cNvSpPr/>
          <p:nvPr/>
        </p:nvSpPr>
        <p:spPr>
          <a:xfrm>
            <a:off x="6063962" y="1712461"/>
            <a:ext cx="587045" cy="29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1" name="직사각형 10"/>
          <p:cNvSpPr/>
          <p:nvPr/>
        </p:nvSpPr>
        <p:spPr>
          <a:xfrm>
            <a:off x="1796090" y="1609944"/>
            <a:ext cx="1552763" cy="531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0" name="직사각형 19"/>
          <p:cNvSpPr/>
          <p:nvPr/>
        </p:nvSpPr>
        <p:spPr>
          <a:xfrm>
            <a:off x="4284013" y="1614399"/>
            <a:ext cx="1552763" cy="777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1" name="직사각형 20"/>
          <p:cNvSpPr/>
          <p:nvPr/>
        </p:nvSpPr>
        <p:spPr>
          <a:xfrm>
            <a:off x="7085277" y="1609945"/>
            <a:ext cx="1552763" cy="54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3" name="직사각형 22"/>
          <p:cNvSpPr/>
          <p:nvPr/>
        </p:nvSpPr>
        <p:spPr>
          <a:xfrm>
            <a:off x="4284013" y="2880555"/>
            <a:ext cx="1552763" cy="777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35" name="TextBox 34"/>
          <p:cNvSpPr txBox="1"/>
          <p:nvPr/>
        </p:nvSpPr>
        <p:spPr>
          <a:xfrm>
            <a:off x="1802686" y="1679007"/>
            <a:ext cx="150554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20" b="1" dirty="0"/>
              <a:t>예산의 편성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94939" y="1652376"/>
            <a:ext cx="132279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20" b="1" dirty="0">
                <a:solidFill>
                  <a:srgbClr val="FFFF00"/>
                </a:solidFill>
              </a:rPr>
              <a:t>예산의</a:t>
            </a:r>
            <a:endParaRPr lang="en-US" altLang="ko-KR" sz="192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920" b="1" dirty="0">
                <a:solidFill>
                  <a:srgbClr val="FFFF00"/>
                </a:solidFill>
              </a:rPr>
              <a:t>심의</a:t>
            </a:r>
            <a:r>
              <a:rPr lang="en-US" altLang="ko-KR" sz="1920" b="1" dirty="0">
                <a:solidFill>
                  <a:srgbClr val="FFFF00"/>
                </a:solidFill>
              </a:rPr>
              <a:t>, </a:t>
            </a:r>
            <a:r>
              <a:rPr lang="ko-KR" altLang="en-US" sz="1920" b="1" dirty="0">
                <a:solidFill>
                  <a:srgbClr val="FFFF00"/>
                </a:solidFill>
              </a:rPr>
              <a:t>의결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98772" y="1681735"/>
            <a:ext cx="150554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20" b="1" dirty="0"/>
              <a:t>예산의 집행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50745" y="2941991"/>
            <a:ext cx="123623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20" b="1" dirty="0">
                <a:solidFill>
                  <a:srgbClr val="FFFF00"/>
                </a:solidFill>
              </a:rPr>
              <a:t>결산심사</a:t>
            </a:r>
            <a:r>
              <a:rPr lang="en-US" altLang="ko-KR" sz="192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ko-KR" altLang="en-US" sz="1920" b="1" dirty="0">
                <a:solidFill>
                  <a:srgbClr val="FFFF00"/>
                </a:solidFill>
              </a:rPr>
              <a:t>승인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09384" y="2428804"/>
            <a:ext cx="90441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80" b="1" dirty="0">
                <a:solidFill>
                  <a:srgbClr val="0070C0"/>
                </a:solidFill>
              </a:rPr>
              <a:t>→ </a:t>
            </a:r>
            <a:r>
              <a:rPr lang="ko-KR" altLang="en-US" sz="1680" b="1" dirty="0" err="1">
                <a:solidFill>
                  <a:srgbClr val="0070C0"/>
                </a:solidFill>
              </a:rPr>
              <a:t>환류</a:t>
            </a:r>
            <a:endParaRPr lang="ko-KR" altLang="en-US" sz="168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94554" y="3440467"/>
            <a:ext cx="1604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80" b="1" dirty="0">
                <a:solidFill>
                  <a:srgbClr val="0070C0"/>
                </a:solidFill>
              </a:rPr>
              <a:t>재정분석</a:t>
            </a:r>
            <a:r>
              <a:rPr lang="en-US" altLang="ko-KR" sz="1680" b="1" dirty="0">
                <a:solidFill>
                  <a:srgbClr val="0070C0"/>
                </a:solidFill>
              </a:rPr>
              <a:t>, </a:t>
            </a:r>
            <a:r>
              <a:rPr lang="ko-KR" altLang="en-US" sz="1680" b="1" dirty="0">
                <a:solidFill>
                  <a:srgbClr val="0070C0"/>
                </a:solidFill>
              </a:rPr>
              <a:t>진단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75210" y="3667460"/>
            <a:ext cx="232467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80" b="1" dirty="0">
                <a:solidFill>
                  <a:srgbClr val="0070C0"/>
                </a:solidFill>
              </a:rPr>
              <a:t>결산서 작성</a:t>
            </a:r>
            <a:r>
              <a:rPr lang="en-US" altLang="ko-KR" sz="1680" b="1" dirty="0">
                <a:solidFill>
                  <a:srgbClr val="0070C0"/>
                </a:solidFill>
              </a:rPr>
              <a:t>, </a:t>
            </a:r>
            <a:r>
              <a:rPr lang="ko-KR" altLang="en-US" sz="1680" b="1" dirty="0">
                <a:solidFill>
                  <a:srgbClr val="0070C0"/>
                </a:solidFill>
              </a:rPr>
              <a:t>결산검사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426998" y="2327557"/>
            <a:ext cx="2536143" cy="864096"/>
            <a:chOff x="6216393" y="4297660"/>
            <a:chExt cx="2113452" cy="720080"/>
          </a:xfrm>
        </p:grpSpPr>
        <p:sp>
          <p:nvSpPr>
            <p:cNvPr id="46" name="직사각형 45"/>
            <p:cNvSpPr/>
            <p:nvPr/>
          </p:nvSpPr>
          <p:spPr>
            <a:xfrm>
              <a:off x="6263849" y="4369668"/>
              <a:ext cx="2065996" cy="504056"/>
            </a:xfrm>
            <a:prstGeom prst="rect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6393" y="4369668"/>
              <a:ext cx="211222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80" b="1" dirty="0">
                  <a:latin typeface="+mn-ea"/>
                </a:rPr>
                <a:t>회계</a:t>
              </a:r>
              <a:endParaRPr lang="en-US" altLang="ko-KR" sz="1680" b="1" dirty="0">
                <a:latin typeface="+mn-ea"/>
              </a:endParaRPr>
            </a:p>
            <a:p>
              <a:pPr algn="ctr"/>
              <a:r>
                <a:rPr lang="en-US" altLang="ko-KR" sz="1680" b="1" dirty="0">
                  <a:latin typeface="+mn-ea"/>
                </a:rPr>
                <a:t>(</a:t>
              </a:r>
              <a:r>
                <a:rPr lang="ko-KR" altLang="en-US" sz="1680" b="1" dirty="0">
                  <a:latin typeface="+mn-ea"/>
                </a:rPr>
                <a:t>지출</a:t>
              </a:r>
              <a:r>
                <a:rPr lang="en-US" altLang="ko-KR" sz="1680" b="1" dirty="0">
                  <a:latin typeface="+mn-ea"/>
                </a:rPr>
                <a:t>, </a:t>
              </a:r>
              <a:r>
                <a:rPr lang="ko-KR" altLang="en-US" sz="1680" b="1" dirty="0">
                  <a:latin typeface="+mn-ea"/>
                </a:rPr>
                <a:t>계약</a:t>
              </a:r>
              <a:r>
                <a:rPr lang="en-US" altLang="ko-KR" sz="1680" b="1" dirty="0">
                  <a:latin typeface="+mn-ea"/>
                </a:rPr>
                <a:t>, </a:t>
              </a:r>
              <a:r>
                <a:rPr lang="ko-KR" altLang="en-US" sz="1680" b="1" dirty="0" err="1">
                  <a:latin typeface="+mn-ea"/>
                </a:rPr>
                <a:t>국공유재산</a:t>
              </a:r>
              <a:r>
                <a:rPr lang="en-US" altLang="ko-KR" sz="1680" b="1" dirty="0">
                  <a:latin typeface="+mn-ea"/>
                </a:rPr>
                <a:t>)</a:t>
              </a:r>
              <a:endParaRPr lang="ko-KR" altLang="en-US" sz="1680" b="1" dirty="0">
                <a:latin typeface="+mn-ea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229474" y="4297660"/>
              <a:ext cx="2086942" cy="72008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</p:grpSp>
      <p:sp>
        <p:nvSpPr>
          <p:cNvPr id="63" name="폭발 1 62"/>
          <p:cNvSpPr/>
          <p:nvPr/>
        </p:nvSpPr>
        <p:spPr>
          <a:xfrm>
            <a:off x="9384741" y="1754905"/>
            <a:ext cx="2246650" cy="2246650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20"/>
          </a:p>
        </p:txBody>
      </p:sp>
      <p:sp>
        <p:nvSpPr>
          <p:cNvPr id="64" name="TextBox 63"/>
          <p:cNvSpPr txBox="1"/>
          <p:nvPr/>
        </p:nvSpPr>
        <p:spPr>
          <a:xfrm>
            <a:off x="9632340" y="2247648"/>
            <a:ext cx="1633781" cy="13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40" b="1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예산결산의</a:t>
            </a:r>
            <a:endParaRPr lang="en-US" altLang="ko-KR" sz="1440" b="1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40" b="1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지적</a:t>
            </a:r>
            <a:r>
              <a:rPr lang="en-US" altLang="ko-KR" sz="1440" b="1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·</a:t>
            </a:r>
            <a:r>
              <a:rPr lang="ko-KR" altLang="en-US" sz="1440" b="1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권고사항은</a:t>
            </a:r>
            <a:endParaRPr lang="en-US" altLang="ko-KR" sz="1440" b="1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40" b="1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예산심의 시</a:t>
            </a:r>
            <a:endParaRPr lang="en-US" altLang="ko-KR" sz="1440" b="1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40" b="1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꼭 점검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F4E58-9884-027D-6B32-9A4BBD8D1E90}"/>
              </a:ext>
            </a:extLst>
          </p:cNvPr>
          <p:cNvSpPr txBox="1"/>
          <p:nvPr/>
        </p:nvSpPr>
        <p:spPr>
          <a:xfrm>
            <a:off x="8280418" y="0"/>
            <a:ext cx="27735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예산의 과정</a:t>
            </a:r>
            <a:r>
              <a:rPr lang="en-US" altLang="ko-KR" sz="216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·</a:t>
            </a:r>
            <a:r>
              <a:rPr lang="ko-KR" altLang="en-US" sz="216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흐름도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214D1C-40F3-9E43-1BC6-52265F0AA7A5}"/>
              </a:ext>
            </a:extLst>
          </p:cNvPr>
          <p:cNvSpPr/>
          <p:nvPr/>
        </p:nvSpPr>
        <p:spPr>
          <a:xfrm>
            <a:off x="1227761" y="4302695"/>
            <a:ext cx="8670262" cy="1348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F"/>
            </a:pPr>
            <a:r>
              <a:rPr lang="ko-KR" altLang="en-US" sz="1680" b="1" dirty="0">
                <a:solidFill>
                  <a:srgbClr val="0000FF"/>
                </a:solidFill>
                <a:latin typeface="+mj-ea"/>
                <a:ea typeface="+mj-ea"/>
              </a:rPr>
              <a:t>의회 예산심사의 주기는 </a:t>
            </a:r>
            <a:r>
              <a:rPr lang="en-US" altLang="ko-KR" sz="1680" b="1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ko-KR" altLang="en-US" sz="1680" b="1" dirty="0">
                <a:solidFill>
                  <a:srgbClr val="0000FF"/>
                </a:solidFill>
                <a:latin typeface="+mj-ea"/>
                <a:ea typeface="+mj-ea"/>
              </a:rPr>
              <a:t>년</a:t>
            </a:r>
            <a:r>
              <a:rPr lang="en-US" altLang="ko-KR" sz="168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680" dirty="0">
                <a:solidFill>
                  <a:schemeClr val="tx1"/>
                </a:solidFill>
              </a:rPr>
              <a:t>2020</a:t>
            </a:r>
            <a:r>
              <a:rPr lang="ko-KR" altLang="en-US" sz="1680" dirty="0">
                <a:solidFill>
                  <a:schemeClr val="tx1"/>
                </a:solidFill>
              </a:rPr>
              <a:t>년 결산 </a:t>
            </a:r>
            <a:r>
              <a:rPr lang="en-US" altLang="ko-KR" sz="1680" dirty="0">
                <a:solidFill>
                  <a:schemeClr val="tx1"/>
                </a:solidFill>
              </a:rPr>
              <a:t>-&gt;2021</a:t>
            </a:r>
            <a:r>
              <a:rPr lang="ko-KR" altLang="en-US" sz="1680" dirty="0">
                <a:solidFill>
                  <a:schemeClr val="tx1"/>
                </a:solidFill>
              </a:rPr>
              <a:t>년 예산집행 </a:t>
            </a:r>
            <a:r>
              <a:rPr lang="en-US" altLang="ko-KR" sz="1680" dirty="0">
                <a:solidFill>
                  <a:schemeClr val="tx1"/>
                </a:solidFill>
              </a:rPr>
              <a:t>-&gt;2022</a:t>
            </a:r>
            <a:r>
              <a:rPr lang="ko-KR" altLang="en-US" sz="1680" dirty="0">
                <a:solidFill>
                  <a:schemeClr val="tx1"/>
                </a:solidFill>
              </a:rPr>
              <a:t>년 예산심의</a:t>
            </a:r>
            <a:endParaRPr lang="en-US" altLang="ko-KR" sz="1680" dirty="0">
              <a:solidFill>
                <a:schemeClr val="tx1"/>
              </a:solidFill>
            </a:endParaRPr>
          </a:p>
          <a:p>
            <a:r>
              <a:rPr lang="ko-KR" altLang="en-US" sz="1680" dirty="0">
                <a:solidFill>
                  <a:schemeClr val="tx1"/>
                </a:solidFill>
              </a:rPr>
              <a:t>                                              </a:t>
            </a:r>
            <a:r>
              <a:rPr lang="en-US" altLang="ko-KR" sz="1680" dirty="0">
                <a:solidFill>
                  <a:schemeClr val="tx1"/>
                </a:solidFill>
              </a:rPr>
              <a:t>(</a:t>
            </a:r>
            <a:r>
              <a:rPr lang="ko-KR" altLang="en-US" sz="1680" dirty="0">
                <a:solidFill>
                  <a:schemeClr val="tx1"/>
                </a:solidFill>
              </a:rPr>
              <a:t>완료</a:t>
            </a:r>
            <a:r>
              <a:rPr lang="en-US" altLang="ko-KR" sz="1680" dirty="0">
                <a:solidFill>
                  <a:schemeClr val="tx1"/>
                </a:solidFill>
              </a:rPr>
              <a:t>)               (…</a:t>
            </a:r>
            <a:r>
              <a:rPr lang="en-US" altLang="ko-KR" sz="1680" dirty="0" err="1">
                <a:solidFill>
                  <a:schemeClr val="tx1"/>
                </a:solidFill>
              </a:rPr>
              <a:t>ing</a:t>
            </a:r>
            <a:r>
              <a:rPr lang="en-US" altLang="ko-KR" sz="1680" dirty="0">
                <a:solidFill>
                  <a:schemeClr val="tx1"/>
                </a:solidFill>
              </a:rPr>
              <a:t>)                      (</a:t>
            </a:r>
            <a:r>
              <a:rPr lang="ko-KR" altLang="en-US" sz="1680" dirty="0">
                <a:solidFill>
                  <a:schemeClr val="tx1"/>
                </a:solidFill>
              </a:rPr>
              <a:t>계획</a:t>
            </a:r>
            <a:r>
              <a:rPr lang="en-US" altLang="ko-KR" sz="168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8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  </a:t>
            </a:r>
            <a:r>
              <a:rPr lang="en-US" altLang="ko-KR" sz="168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2021</a:t>
            </a:r>
            <a:r>
              <a:rPr lang="ko-KR" altLang="en-US" sz="1680" b="1" dirty="0" err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년예산</a:t>
            </a:r>
            <a:r>
              <a:rPr lang="ko-KR" altLang="en-US" sz="168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 생애주기도 </a:t>
            </a:r>
            <a:r>
              <a:rPr lang="en-US" altLang="ko-KR" sz="168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lang="ko-KR" altLang="en-US" sz="1680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년</a:t>
            </a:r>
            <a:r>
              <a:rPr lang="en-US" altLang="ko-KR" sz="168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680" dirty="0">
                <a:solidFill>
                  <a:schemeClr val="tx1"/>
                </a:solidFill>
                <a:sym typeface="Wingdings" panose="05000000000000000000" pitchFamily="2" charset="2"/>
              </a:rPr>
              <a:t>2020</a:t>
            </a:r>
            <a:r>
              <a:rPr lang="ko-KR" altLang="en-US" sz="1680" dirty="0">
                <a:solidFill>
                  <a:schemeClr val="tx1"/>
                </a:solidFill>
                <a:sym typeface="Wingdings" panose="05000000000000000000" pitchFamily="2" charset="2"/>
              </a:rPr>
              <a:t>년 편성</a:t>
            </a:r>
            <a:r>
              <a:rPr lang="en-US" altLang="ko-KR" sz="168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680" dirty="0">
                <a:solidFill>
                  <a:schemeClr val="tx1"/>
                </a:solidFill>
                <a:sym typeface="Wingdings" panose="05000000000000000000" pitchFamily="2" charset="2"/>
              </a:rPr>
              <a:t>심의 </a:t>
            </a:r>
            <a:r>
              <a:rPr lang="en-US" altLang="ko-KR" sz="1680" dirty="0">
                <a:solidFill>
                  <a:schemeClr val="tx1"/>
                </a:solidFill>
                <a:sym typeface="Wingdings" panose="05000000000000000000" pitchFamily="2" charset="2"/>
              </a:rPr>
              <a:t>-&gt; 2021</a:t>
            </a:r>
            <a:r>
              <a:rPr lang="ko-KR" altLang="en-US" sz="1680" dirty="0">
                <a:solidFill>
                  <a:schemeClr val="tx1"/>
                </a:solidFill>
                <a:sym typeface="Wingdings" panose="05000000000000000000" pitchFamily="2" charset="2"/>
              </a:rPr>
              <a:t>년 집행 </a:t>
            </a:r>
            <a:r>
              <a:rPr lang="en-US" altLang="ko-KR" sz="1680" dirty="0">
                <a:solidFill>
                  <a:schemeClr val="tx1"/>
                </a:solidFill>
                <a:sym typeface="Wingdings" panose="05000000000000000000" pitchFamily="2" charset="2"/>
              </a:rPr>
              <a:t>-&gt;2022</a:t>
            </a:r>
            <a:r>
              <a:rPr lang="ko-KR" altLang="en-US" sz="1680" dirty="0">
                <a:solidFill>
                  <a:schemeClr val="tx1"/>
                </a:solidFill>
                <a:sym typeface="Wingdings" panose="05000000000000000000" pitchFamily="2" charset="2"/>
              </a:rPr>
              <a:t>년 결산</a:t>
            </a:r>
            <a:r>
              <a:rPr lang="en-US" altLang="ko-KR" sz="168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680" dirty="0">
                <a:solidFill>
                  <a:schemeClr val="tx1"/>
                </a:solidFill>
                <a:sym typeface="Wingdings" panose="05000000000000000000" pitchFamily="2" charset="2"/>
              </a:rPr>
              <a:t>승인</a:t>
            </a:r>
            <a:endParaRPr lang="ko-KR" altLang="en-US" sz="1680" dirty="0">
              <a:solidFill>
                <a:schemeClr val="tx1"/>
              </a:solidFill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C6CE71B6-3A37-6F34-20CD-E8945E2F19B0}"/>
              </a:ext>
            </a:extLst>
          </p:cNvPr>
          <p:cNvSpPr/>
          <p:nvPr/>
        </p:nvSpPr>
        <p:spPr>
          <a:xfrm>
            <a:off x="7327551" y="889727"/>
            <a:ext cx="3955753" cy="392850"/>
          </a:xfrm>
          <a:prstGeom prst="wedgeRectCallou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80" dirty="0">
                <a:solidFill>
                  <a:srgbClr val="0000FF"/>
                </a:solidFill>
              </a:rPr>
              <a:t>모든 정책과 사업은 예산이 말해 준다</a:t>
            </a:r>
            <a:r>
              <a:rPr lang="en-US" altLang="ko-KR" sz="1680" dirty="0">
                <a:solidFill>
                  <a:srgbClr val="0000FF"/>
                </a:solidFill>
              </a:rPr>
              <a:t>!</a:t>
            </a:r>
            <a:endParaRPr lang="ko-KR" altLang="en-US" sz="168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63" grpId="0" animBg="1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79C0B9-276E-A609-8610-B21A77E6205C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BA70E83-6643-4AC1-7624-831E703F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66" y="548359"/>
            <a:ext cx="4634528" cy="5107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 개혁정치의 시대적 과제</a:t>
            </a:r>
            <a:endParaRPr lang="ko-KR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C599A2-9671-1D04-180E-77BCE65D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11" y="1372055"/>
            <a:ext cx="10022378" cy="34270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9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700" b="1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400" b="1" dirty="0">
                <a:latin typeface="+mn-ea"/>
                <a:ea typeface="+mn-ea"/>
              </a:rPr>
              <a:t>한국정치의 초라한 모습</a:t>
            </a:r>
            <a:endParaRPr lang="en-US" altLang="ko-KR" sz="24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국가 비전과 정책 역량의 빈곤  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  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 범진보정당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(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민주당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등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)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에 심각한 문제</a:t>
            </a:r>
            <a:endParaRPr lang="en-US" altLang="ko-KR" dirty="0">
              <a:latin typeface="+mn-ea"/>
              <a:ea typeface="+mn-ea"/>
              <a:sym typeface="Wingdings 2" panose="050201020105070707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 - </a:t>
            </a:r>
            <a:r>
              <a:rPr lang="ko-KR" altLang="en-US" dirty="0">
                <a:latin typeface="+mn-ea"/>
                <a:ea typeface="+mn-ea"/>
              </a:rPr>
              <a:t>극한 대결의 싸움판 정치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대화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토론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타협의 실종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도덕성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책임성 부족</a:t>
            </a:r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   =&gt; </a:t>
            </a:r>
            <a:r>
              <a:rPr lang="ko-KR" altLang="en-US" b="1" u="sng" dirty="0">
                <a:latin typeface="+mn-ea"/>
                <a:ea typeface="+mn-ea"/>
              </a:rPr>
              <a:t>비생산적인</a:t>
            </a:r>
            <a:r>
              <a:rPr lang="en-US" altLang="ko-KR" b="1" u="sng" dirty="0">
                <a:latin typeface="+mn-ea"/>
                <a:ea typeface="+mn-ea"/>
              </a:rPr>
              <a:t>, </a:t>
            </a:r>
            <a:r>
              <a:rPr lang="ko-KR" altLang="en-US" b="1" u="sng" dirty="0">
                <a:latin typeface="+mn-ea"/>
                <a:ea typeface="+mn-ea"/>
              </a:rPr>
              <a:t>국민을 괴롭</a:t>
            </a:r>
            <a:r>
              <a:rPr lang="ko-KR" altLang="en-US" dirty="0">
                <a:latin typeface="+mn-ea"/>
                <a:ea typeface="+mn-ea"/>
              </a:rPr>
              <a:t>히는 정치 경제성장과 민주화 등 국가발전을 선도하지 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>
                <a:latin typeface="+mn-ea"/>
                <a:ea typeface="+mn-ea"/>
              </a:rPr>
              <a:t>못하고 뒤만 쫓아가는 정치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          </a:t>
            </a:r>
            <a:endParaRPr lang="ko-KR" altLang="ko-KR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C7DCF-2117-8D10-5B95-974D02B4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46" y="1545227"/>
            <a:ext cx="3267484" cy="1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79C0B9-276E-A609-8610-B21A77E6205C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C599A2-9671-1D04-180E-77BCE65D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68" y="499476"/>
            <a:ext cx="10022378" cy="53567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2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한국정치의 후진적 구조와 문화</a:t>
            </a:r>
            <a:endParaRPr lang="en-US" altLang="ko-KR" sz="24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b="1" dirty="0">
                <a:latin typeface="+mn-ea"/>
                <a:ea typeface="+mn-ea"/>
              </a:rPr>
              <a:t>양당독점</a:t>
            </a:r>
            <a:r>
              <a:rPr lang="en-US" altLang="ko-KR" dirty="0">
                <a:latin typeface="+mn-ea"/>
                <a:ea typeface="+mn-ea"/>
              </a:rPr>
              <a:t>(duopoly)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승자독식 체제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 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   </a:t>
            </a:r>
            <a:r>
              <a:rPr lang="ko-KR" altLang="en-US" u="sng" dirty="0">
                <a:latin typeface="+mn-ea"/>
                <a:ea typeface="+mn-ea"/>
                <a:sym typeface="Wingdings 2" panose="05020102010507070707" pitchFamily="18" charset="2"/>
              </a:rPr>
              <a:t> </a:t>
            </a:r>
            <a:r>
              <a:rPr lang="en-US" altLang="ko-KR" b="1" u="sng" dirty="0">
                <a:latin typeface="+mn-ea"/>
                <a:ea typeface="+mn-ea"/>
                <a:sym typeface="Wingdings 2" panose="05020102010507070707" pitchFamily="18" charset="2"/>
              </a:rPr>
              <a:t>‘</a:t>
            </a:r>
            <a:r>
              <a:rPr lang="ko-KR" altLang="en-US" b="1" u="sng" dirty="0">
                <a:latin typeface="+mn-ea"/>
                <a:ea typeface="+mn-ea"/>
                <a:sym typeface="Wingdings 2" panose="05020102010507070707" pitchFamily="18" charset="2"/>
              </a:rPr>
              <a:t>누가누가 잘하나</a:t>
            </a:r>
            <a:r>
              <a:rPr lang="en-US" altLang="ko-KR" b="1" u="sng" dirty="0">
                <a:latin typeface="+mn-ea"/>
                <a:ea typeface="+mn-ea"/>
                <a:sym typeface="Wingdings 2" panose="05020102010507070707" pitchFamily="18" charset="2"/>
              </a:rPr>
              <a:t>’ </a:t>
            </a:r>
            <a:r>
              <a:rPr lang="ko-KR" altLang="en-US" b="1" u="sng" dirty="0">
                <a:latin typeface="+mn-ea"/>
                <a:ea typeface="+mn-ea"/>
                <a:sym typeface="Wingdings 2" panose="05020102010507070707" pitchFamily="18" charset="2"/>
              </a:rPr>
              <a:t>보다 </a:t>
            </a:r>
            <a:r>
              <a:rPr lang="en-US" altLang="ko-KR" b="1" u="sng" dirty="0">
                <a:latin typeface="+mn-ea"/>
                <a:ea typeface="+mn-ea"/>
                <a:sym typeface="Wingdings 2" panose="05020102010507070707" pitchFamily="18" charset="2"/>
              </a:rPr>
              <a:t>‘</a:t>
            </a:r>
            <a:r>
              <a:rPr lang="ko-KR" altLang="en-US" b="1" u="sng" dirty="0">
                <a:latin typeface="+mn-ea"/>
                <a:ea typeface="+mn-ea"/>
                <a:sym typeface="Wingdings 2" panose="05020102010507070707" pitchFamily="18" charset="2"/>
              </a:rPr>
              <a:t>누가누가 못하나</a:t>
            </a:r>
            <a:r>
              <a:rPr lang="en-US" altLang="ko-KR" b="1" u="sng" dirty="0">
                <a:latin typeface="+mn-ea"/>
                <a:ea typeface="+mn-ea"/>
                <a:sym typeface="Wingdings 2" panose="05020102010507070707" pitchFamily="18" charset="2"/>
              </a:rPr>
              <a:t>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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 다양한 정치세력의 진입을 막는 양당기득권 체제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제왕적 대통령제 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“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한국정치는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대통령의 식민지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   =&gt;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비민주적 정당들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   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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공천 등 내부경쟁 시스템 취약</a:t>
            </a:r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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정책 개발 의지 및 역량의 문제</a:t>
            </a:r>
            <a:endParaRPr lang="en-US" altLang="ko-KR" dirty="0">
              <a:latin typeface="+mn-ea"/>
              <a:ea typeface="+mn-ea"/>
              <a:sym typeface="Wingdings 2" panose="050201020105070707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   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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  <a:sym typeface="Wingdings 2" panose="05020102010507070707" pitchFamily="18" charset="2"/>
              </a:rPr>
              <a:t>지역위원회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+mn-ea"/>
                <a:ea typeface="+mn-ea"/>
                <a:sym typeface="Wingdings 2" panose="05020102010507070707" pitchFamily="18" charset="2"/>
              </a:rPr>
              <a:t>당협위원회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  <a:sym typeface="Wingdings 2" panose="05020102010507070707" pitchFamily="18" charset="2"/>
              </a:rPr>
              <a:t>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등 지역당부의 극심한 </a:t>
            </a:r>
            <a:r>
              <a:rPr lang="ko-KR" altLang="en-US" b="1" u="sng" dirty="0">
                <a:latin typeface="+mn-ea"/>
                <a:ea typeface="+mn-ea"/>
                <a:sym typeface="Wingdings 2" panose="05020102010507070707" pitchFamily="18" charset="2"/>
              </a:rPr>
              <a:t>사당화</a:t>
            </a:r>
            <a:endParaRPr lang="en-US" altLang="ko-KR" b="1" u="sng" dirty="0">
              <a:latin typeface="+mn-ea"/>
              <a:ea typeface="+mn-ea"/>
              <a:sym typeface="Wingdings 2" panose="050201020105070707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   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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정당 내부의 건강한 견제와 토론 취약   제한적인 당원의 토대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      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-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비타협적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토론 부재의 정치문화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시민사회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지식인사회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언론 등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여론주도층의 정치과잉</a:t>
            </a:r>
            <a:endParaRPr lang="ko-KR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89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79C0B9-276E-A609-8610-B21A77E6205C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C599A2-9671-1D04-180E-77BCE65D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89" y="2509671"/>
            <a:ext cx="10022378" cy="3808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>
                <a:latin typeface="+mn-ea"/>
                <a:ea typeface="+mn-ea"/>
              </a:rPr>
              <a:t>한국정치</a:t>
            </a:r>
            <a:r>
              <a:rPr lang="en-US" altLang="ko-KR" sz="2400" b="1" dirty="0">
                <a:latin typeface="+mn-ea"/>
                <a:ea typeface="+mn-ea"/>
              </a:rPr>
              <a:t>, </a:t>
            </a:r>
            <a:r>
              <a:rPr lang="ko-KR" altLang="en-US" sz="2400" b="1" dirty="0">
                <a:latin typeface="+mn-ea"/>
                <a:ea typeface="+mn-ea"/>
              </a:rPr>
              <a:t>어떻게 바꿀 것인가</a:t>
            </a:r>
            <a:r>
              <a:rPr lang="en-US" altLang="ko-KR" sz="2400" b="1" dirty="0">
                <a:latin typeface="+mn-ea"/>
                <a:ea typeface="+mn-ea"/>
              </a:rPr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정치인들의 각성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- </a:t>
            </a:r>
            <a:r>
              <a:rPr lang="ko-KR" altLang="en-US" dirty="0">
                <a:latin typeface="+mn-ea"/>
                <a:ea typeface="+mn-ea"/>
              </a:rPr>
              <a:t>정부형태 및 선거제도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- </a:t>
            </a:r>
            <a:r>
              <a:rPr lang="ko-KR" altLang="en-US" dirty="0">
                <a:latin typeface="+mn-ea"/>
                <a:ea typeface="+mn-ea"/>
              </a:rPr>
              <a:t>정당시스템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- </a:t>
            </a:r>
            <a:r>
              <a:rPr lang="ko-KR" altLang="en-US" dirty="0">
                <a:latin typeface="+mn-ea"/>
                <a:ea typeface="+mn-ea"/>
              </a:rPr>
              <a:t>결국 </a:t>
            </a:r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깨어 있는 시민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사명감 있는 정치인</a:t>
            </a:r>
            <a:r>
              <a:rPr lang="en-US" altLang="ko-KR" dirty="0">
                <a:latin typeface="+mn-ea"/>
                <a:ea typeface="+mn-ea"/>
              </a:rPr>
              <a:t>” </a:t>
            </a:r>
            <a:r>
              <a:rPr lang="ko-KR" altLang="en-US" dirty="0">
                <a:latin typeface="+mn-ea"/>
                <a:ea typeface="+mn-ea"/>
              </a:rPr>
              <a:t>의 조직적 행동이 요구됨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 - </a:t>
            </a:r>
            <a:r>
              <a:rPr lang="ko-KR" altLang="en-US" dirty="0">
                <a:latin typeface="+mn-ea"/>
                <a:ea typeface="+mn-ea"/>
              </a:rPr>
              <a:t>허균의 </a:t>
            </a:r>
            <a:r>
              <a:rPr lang="ko-KR" altLang="en-US" dirty="0" err="1">
                <a:latin typeface="+mn-ea"/>
                <a:ea typeface="+mn-ea"/>
              </a:rPr>
              <a:t>호민론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濠民論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항민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恒民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변화에 저항하지 않고 체제에 안주하는 일반 백성  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</a:rPr>
              <a:t>원민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</a:rPr>
              <a:t>怨民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): </a:t>
            </a:r>
            <a:r>
              <a:rPr lang="ko-KR" altLang="en-US" sz="1400" dirty="0">
                <a:latin typeface="+mn-ea"/>
                <a:ea typeface="+mn-ea"/>
              </a:rPr>
              <a:t>불평과 불만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욕하고 원망하며 불평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호민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豪民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용감한 백성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권력시스템의 부조리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5D4FA284-EFD6-2C43-AB99-1CC6ED34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89" y="333096"/>
            <a:ext cx="10022378" cy="19990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AutoNum type="arabicPeriod"/>
              <a:defRPr/>
            </a:pPr>
            <a:endParaRPr lang="en-US" altLang="ko-KR" sz="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한국정치 개혁정치의 최우선 과제</a:t>
            </a:r>
            <a:endParaRPr lang="en-US" altLang="ko-KR" sz="24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선진국 최악이며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갈수록 악화하고 있는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계층간 지역간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불평등의 해소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완화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    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소득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자산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부는 상류층으로 집중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중산층 붕괴</a:t>
            </a:r>
            <a:r>
              <a:rPr lang="en-US" altLang="ko-KR" dirty="0">
                <a:latin typeface="+mn-ea"/>
                <a:ea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atin typeface="+mn-ea"/>
                <a:ea typeface="+mn-ea"/>
                <a:sym typeface="Wingdings 2" panose="05020102010507070707" pitchFamily="18" charset="2"/>
              </a:rPr>
              <a:t>서민생활의 불안 지속</a:t>
            </a:r>
            <a:endParaRPr lang="en-US" altLang="ko-KR" dirty="0">
              <a:latin typeface="+mn-ea"/>
              <a:ea typeface="+mn-ea"/>
              <a:sym typeface="Wingdings 2" panose="050201020105070707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b="1" dirty="0">
                <a:latin typeface="+mn-ea"/>
                <a:ea typeface="+mn-ea"/>
                <a:sym typeface="Wingdings 2" panose="05020102010507070707" pitchFamily="18" charset="2"/>
              </a:rPr>
              <a:t>    </a:t>
            </a:r>
            <a:r>
              <a:rPr lang="ko-KR" altLang="ko-KR" b="1" dirty="0">
                <a:latin typeface="+mn-ea"/>
                <a:ea typeface="+mn-ea"/>
                <a:sym typeface="Wingdings 2" panose="05020102010507070707" pitchFamily="18" charset="2"/>
              </a:rPr>
              <a:t></a:t>
            </a:r>
            <a:r>
              <a:rPr lang="en-US" altLang="ko-KR" b="1" dirty="0">
                <a:latin typeface="+mn-ea"/>
                <a:ea typeface="+mn-ea"/>
                <a:sym typeface="Wingdings 2" panose="05020102010507070707" pitchFamily="18" charset="2"/>
              </a:rPr>
              <a:t> </a:t>
            </a:r>
            <a:r>
              <a:rPr lang="ko-KR" altLang="en-US" b="1" dirty="0">
                <a:latin typeface="+mn-ea"/>
                <a:ea typeface="+mn-ea"/>
                <a:sym typeface="Wingdings 2" panose="05020102010507070707" pitchFamily="18" charset="2"/>
              </a:rPr>
              <a:t>수도권 집중과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  <a:sym typeface="Wingdings 2" panose="05020102010507070707" pitchFamily="18" charset="2"/>
              </a:rPr>
              <a:t>지방 소멸의 위협</a:t>
            </a:r>
            <a:endParaRPr lang="en-US" altLang="ko-KR" b="1" dirty="0">
              <a:solidFill>
                <a:srgbClr val="0000FF"/>
              </a:solidFill>
              <a:latin typeface="+mn-ea"/>
              <a:ea typeface="+mn-ea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개념 및 시각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8986" y="1697757"/>
            <a:ext cx="8242962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행정부에 대한 시각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행정부에 대한 시각은 여러 가지인데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먼저 행정의 범위를 어떻게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설정하느냐에 따라 여러 시각 들을 분류할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행정의 주체에 대한 측면에서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공무원 즉 관료에만 국한시키는 견해와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관료를 포함한 공공 행위에 참여하는 모든 주체를 포함시키는 견해로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나눌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14307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0656" y="1443983"/>
            <a:ext cx="24160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의전적 리더십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정책입안 리더십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대중 리더십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관료적 리더십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위기 리더십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14831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A8AC4F4-7A9F-675D-D011-37A1BC47ED45}"/>
              </a:ext>
            </a:extLst>
          </p:cNvPr>
          <p:cNvGrpSpPr/>
          <p:nvPr/>
        </p:nvGrpSpPr>
        <p:grpSpPr>
          <a:xfrm>
            <a:off x="1560282" y="738230"/>
            <a:ext cx="9071436" cy="5847127"/>
            <a:chOff x="159249" y="380144"/>
            <a:chExt cx="8768993" cy="6089991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21240" y="380144"/>
              <a:ext cx="5013789" cy="4726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  <a:latin typeface="+mn-ea"/>
                </a:rPr>
                <a:t>이스턴</a:t>
              </a: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(Easton)</a:t>
              </a: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의  정치 발전</a:t>
              </a: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과정</a:t>
              </a: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이론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15102" y="1177066"/>
              <a:ext cx="1989225" cy="4726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정책 결정 과정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37025" y="1937353"/>
              <a:ext cx="914400" cy="430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환경</a:t>
              </a:r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953966" y="1182155"/>
              <a:ext cx="186461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3175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정치체계론</a:t>
              </a:r>
              <a:endParaRPr kumimoji="1" lang="ko-KR" altLang="en-US" sz="2000" b="1" dirty="0">
                <a:latin typeface="+mn-ea"/>
                <a:cs typeface="굴림" pitchFamily="50" charset="-127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59249" y="2496888"/>
              <a:ext cx="18442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3175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b="1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동적인 활동</a:t>
              </a:r>
              <a:endParaRPr kumimoji="1" lang="ko-KR" altLang="en-US" b="1" dirty="0">
                <a:latin typeface="+mn-ea"/>
                <a:cs typeface="굴림" pitchFamily="50" charset="-127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159249" y="2681555"/>
              <a:ext cx="3184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4356242" y="2414402"/>
              <a:ext cx="2547991" cy="847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정책결정기구</a:t>
              </a:r>
              <a:endParaRPr lang="en-US" altLang="ko-KR" sz="20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국가기관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입법부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행정부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6739847" y="1968129"/>
              <a:ext cx="193154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3175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rgbClr val="000000"/>
                  </a:solidFill>
                  <a:latin typeface="+mn-ea"/>
                  <a:cs typeface="굴림" pitchFamily="50" charset="-127"/>
                </a:rPr>
                <a:t>정책결정</a:t>
              </a:r>
              <a:endParaRPr kumimoji="1" lang="ko-KR" altLang="en-US" sz="2000" b="1" dirty="0">
                <a:latin typeface="+mn-ea"/>
                <a:cs typeface="굴림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013842" y="3842535"/>
              <a:ext cx="914400" cy="430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산출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489806" y="4654193"/>
              <a:ext cx="2876765" cy="847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정치의 주체</a:t>
              </a:r>
              <a:endParaRPr lang="en-US" altLang="ko-KR" sz="20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국민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시민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정당</a:t>
              </a: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이익단체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429838" y="3842535"/>
              <a:ext cx="914400" cy="4308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662684" y="5286683"/>
              <a:ext cx="193154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317500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200" b="1" dirty="0">
                <a:latin typeface="+mn-ea"/>
                <a:cs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44238" y="1937353"/>
              <a:ext cx="1864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/>
                <a:t>요구</a:t>
              </a:r>
              <a:r>
                <a:rPr lang="en-US" altLang="ko-KR" sz="1600" b="1" dirty="0">
                  <a:latin typeface="+mn-ea"/>
                </a:rPr>
                <a:t>(</a:t>
              </a:r>
              <a:r>
                <a:rPr lang="ko-KR" altLang="en-US" sz="1600" b="1" dirty="0">
                  <a:latin typeface="+mn-ea"/>
                </a:rPr>
                <a:t>개인</a:t>
              </a:r>
              <a:r>
                <a:rPr lang="en-US" altLang="ko-KR" sz="1600" b="1" dirty="0">
                  <a:latin typeface="+mn-ea"/>
                </a:rPr>
                <a:t>, </a:t>
              </a:r>
              <a:r>
                <a:rPr lang="ko-KR" altLang="en-US" sz="1600" b="1" dirty="0">
                  <a:latin typeface="+mn-ea"/>
                </a:rPr>
                <a:t>집단</a:t>
              </a:r>
              <a:r>
                <a:rPr lang="en-US" altLang="ko-KR" sz="1600" b="1" dirty="0">
                  <a:latin typeface="+mn-ea"/>
                </a:rPr>
                <a:t>)</a:t>
              </a:r>
              <a:r>
                <a:rPr lang="ko-KR" altLang="ko-KR" sz="1600" dirty="0">
                  <a:latin typeface="+mn-ea"/>
                </a:rPr>
                <a:t> 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44238" y="3262336"/>
              <a:ext cx="15327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/>
                <a:t>지지</a:t>
              </a:r>
              <a:r>
                <a:rPr lang="en-US" altLang="ko-KR" sz="1600" b="1" dirty="0"/>
                <a:t>(</a:t>
              </a:r>
              <a:r>
                <a:rPr lang="ko-KR" altLang="en-US" sz="1600" b="1" dirty="0"/>
                <a:t>정치적</a:t>
              </a:r>
              <a:r>
                <a:rPr lang="en-US" altLang="ko-KR" sz="1600" b="1" dirty="0"/>
                <a:t>)</a:t>
              </a:r>
              <a:r>
                <a:rPr lang="ko-KR" altLang="ko-KR" sz="1600" dirty="0"/>
                <a:t> </a:t>
              </a:r>
              <a:endParaRPr lang="ko-KR" altLang="en-US" sz="16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7048072" y="2614457"/>
              <a:ext cx="9657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887038" y="5157627"/>
              <a:ext cx="16027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4" idx="2"/>
            </p:cNvCxnSpPr>
            <p:nvPr/>
          </p:nvCxnSpPr>
          <p:spPr>
            <a:xfrm flipV="1">
              <a:off x="2887038" y="4273421"/>
              <a:ext cx="0" cy="88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738062" y="2866220"/>
              <a:ext cx="0" cy="976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2738062" y="2866220"/>
              <a:ext cx="2979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3051425" y="2614457"/>
              <a:ext cx="10433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3051425" y="3071973"/>
              <a:ext cx="10433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7048072" y="3071973"/>
              <a:ext cx="9657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7263316" y="326233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/>
                <a:t>실행</a:t>
              </a:r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 flipH="1">
              <a:off x="7960943" y="2866220"/>
              <a:ext cx="4638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8424809" y="2866220"/>
              <a:ext cx="0" cy="97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8439455" y="4273422"/>
              <a:ext cx="0" cy="884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7530957" y="5157627"/>
              <a:ext cx="9084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619456" y="5609767"/>
              <a:ext cx="1828287" cy="352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 err="1"/>
                <a:t>환류</a:t>
              </a:r>
              <a:r>
                <a:rPr lang="en-US" altLang="ko-KR" sz="1600" b="1" dirty="0"/>
                <a:t>(feedback)</a:t>
              </a:r>
              <a:endParaRPr lang="ko-KR" altLang="en-US" sz="16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70643" y="607002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/>
                <a:t>평가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4818579" y="6318607"/>
              <a:ext cx="3184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/>
            <p:cNvSpPr/>
            <p:nvPr/>
          </p:nvSpPr>
          <p:spPr>
            <a:xfrm>
              <a:off x="2504326" y="2148591"/>
              <a:ext cx="1094197" cy="1113745"/>
            </a:xfrm>
            <a:prstGeom prst="arc">
              <a:avLst>
                <a:gd name="adj1" fmla="val 16200000"/>
                <a:gd name="adj2" fmla="val 70499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/>
            <p:cNvSpPr/>
            <p:nvPr/>
          </p:nvSpPr>
          <p:spPr>
            <a:xfrm flipH="1" flipV="1">
              <a:off x="2429838" y="1937352"/>
              <a:ext cx="1664926" cy="1324980"/>
            </a:xfrm>
            <a:prstGeom prst="arc">
              <a:avLst>
                <a:gd name="adj1" fmla="val 16200000"/>
                <a:gd name="adj2" fmla="val 70499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869C34-57BD-40C3-434A-5D64BCFE3D85}"/>
              </a:ext>
            </a:extLst>
          </p:cNvPr>
          <p:cNvSpPr/>
          <p:nvPr/>
        </p:nvSpPr>
        <p:spPr>
          <a:xfrm>
            <a:off x="0" y="0"/>
            <a:ext cx="12192000" cy="5406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5E8B1DF-ACC9-4381-B1DA-6F1CDF14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1066800"/>
            <a:ext cx="12827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 주체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6071189-9F3B-4167-BC89-DE162861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92" y="527050"/>
            <a:ext cx="300325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b="1" dirty="0">
                <a:solidFill>
                  <a:srgbClr val="01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 과정과 시민참여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183477-27DD-449E-9637-ED9722CC8335}"/>
              </a:ext>
            </a:extLst>
          </p:cNvPr>
          <p:cNvGraphicFramePr>
            <a:graphicFrameLocks noGrp="1"/>
          </p:cNvGraphicFramePr>
          <p:nvPr/>
        </p:nvGraphicFramePr>
        <p:xfrm>
          <a:off x="1751014" y="1609726"/>
          <a:ext cx="2130425" cy="1185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비공식적 주체</a:t>
                      </a:r>
                    </a:p>
                  </a:txBody>
                  <a:tcPr marL="91417" marR="9141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82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언론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 단체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이익집단 등</a:t>
                      </a:r>
                    </a:p>
                  </a:txBody>
                  <a:tcPr marL="91417" marR="9141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0" name="사각형: 둥근 모서리 5">
            <a:extLst>
              <a:ext uri="{FF2B5EF4-FFF2-40B4-BE49-F238E27FC236}">
                <a16:creationId xmlns:a16="http://schemas.microsoft.com/office/drawing/2014/main" id="{9E5EEA1C-9EEB-427E-835F-4D341CA1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1589088"/>
            <a:ext cx="585787" cy="6159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언론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endParaRPr lang="en-US" altLang="ko-KR" sz="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형성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1" name="사각형: 둥근 모서리 6">
            <a:extLst>
              <a:ext uri="{FF2B5EF4-FFF2-40B4-BE49-F238E27FC236}">
                <a16:creationId xmlns:a16="http://schemas.microsoft.com/office/drawing/2014/main" id="{47301B09-0A62-46F9-B672-6182FECB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2198689"/>
            <a:ext cx="585787" cy="5540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4956C7B-730C-4425-9107-F5788C1884F6}"/>
              </a:ext>
            </a:extLst>
          </p:cNvPr>
          <p:cNvGraphicFramePr>
            <a:graphicFrameLocks noGrp="1"/>
          </p:cNvGraphicFramePr>
          <p:nvPr/>
        </p:nvGraphicFramePr>
        <p:xfrm>
          <a:off x="4467226" y="1589088"/>
          <a:ext cx="1997075" cy="123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공식적 주체</a:t>
                      </a:r>
                    </a:p>
                  </a:txBody>
                  <a:tcPr marL="91394" marR="91394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1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법원 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기관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94" marR="91394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90" name="직선 화살표 연결선 9">
            <a:extLst>
              <a:ext uri="{FF2B5EF4-FFF2-40B4-BE49-F238E27FC236}">
                <a16:creationId xmlns:a16="http://schemas.microsoft.com/office/drawing/2014/main" id="{06409A80-4C27-49FA-AC58-2F9EBDEC1F1C}"/>
              </a:ext>
            </a:extLst>
          </p:cNvPr>
          <p:cNvCxnSpPr>
            <a:cxnSpLocks/>
          </p:cNvCxnSpPr>
          <p:nvPr/>
        </p:nvCxnSpPr>
        <p:spPr bwMode="auto">
          <a:xfrm>
            <a:off x="3881438" y="2190750"/>
            <a:ext cx="569912" cy="0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사각형: 둥근 모서리 14">
            <a:extLst>
              <a:ext uri="{FF2B5EF4-FFF2-40B4-BE49-F238E27FC236}">
                <a16:creationId xmlns:a16="http://schemas.microsoft.com/office/drawing/2014/main" id="{0F2475EF-847C-45BE-89C6-A28F2FDA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182939"/>
            <a:ext cx="879475" cy="365125"/>
          </a:xfrm>
          <a:prstGeom prst="roundRect">
            <a:avLst>
              <a:gd name="adj" fmla="val 0"/>
            </a:avLst>
          </a:prstGeom>
          <a:solidFill>
            <a:srgbClr val="E5F5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</a:t>
            </a:r>
            <a:endParaRPr lang="en-US" altLang="ko-KR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사각형: 둥근 모서리 15">
            <a:extLst>
              <a:ext uri="{FF2B5EF4-FFF2-40B4-BE49-F238E27FC236}">
                <a16:creationId xmlns:a16="http://schemas.microsoft.com/office/drawing/2014/main" id="{892CDABF-34DB-41A0-952E-1FC1E4FD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2874964"/>
            <a:ext cx="1016000" cy="5540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결정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집행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3" name="사각형: 둥근 모서리 16">
            <a:extLst>
              <a:ext uri="{FF2B5EF4-FFF2-40B4-BE49-F238E27FC236}">
                <a16:creationId xmlns:a16="http://schemas.microsoft.com/office/drawing/2014/main" id="{E6166A18-30D4-4632-B9B1-BAE12F53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1" y="2957513"/>
            <a:ext cx="803275" cy="5524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 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endParaRPr lang="en-US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94" name="직선 연결선 18">
            <a:extLst>
              <a:ext uri="{FF2B5EF4-FFF2-40B4-BE49-F238E27FC236}">
                <a16:creationId xmlns:a16="http://schemas.microsoft.com/office/drawing/2014/main" id="{E3BEFBDD-0ADB-4CCC-B1AF-47F4C6456EF4}"/>
              </a:ext>
            </a:extLst>
          </p:cNvPr>
          <p:cNvCxnSpPr>
            <a:cxnSpLocks/>
          </p:cNvCxnSpPr>
          <p:nvPr/>
        </p:nvCxnSpPr>
        <p:spPr bwMode="auto">
          <a:xfrm>
            <a:off x="5138738" y="2819400"/>
            <a:ext cx="0" cy="5476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직선 화살표 연결선 23">
            <a:extLst>
              <a:ext uri="{FF2B5EF4-FFF2-40B4-BE49-F238E27FC236}">
                <a16:creationId xmlns:a16="http://schemas.microsoft.com/office/drawing/2014/main" id="{4801C0F4-362B-43CF-B65B-EF076054E765}"/>
              </a:ext>
            </a:extLst>
          </p:cNvPr>
          <p:cNvCxnSpPr>
            <a:cxnSpLocks/>
          </p:cNvCxnSpPr>
          <p:nvPr/>
        </p:nvCxnSpPr>
        <p:spPr bwMode="auto">
          <a:xfrm flipH="1">
            <a:off x="4586288" y="3371850"/>
            <a:ext cx="5524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직선 연결선 30">
            <a:extLst>
              <a:ext uri="{FF2B5EF4-FFF2-40B4-BE49-F238E27FC236}">
                <a16:creationId xmlns:a16="http://schemas.microsoft.com/office/drawing/2014/main" id="{C2D493F0-3C97-4862-A964-69C10045E2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92476" y="3365500"/>
            <a:ext cx="44132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직선 화살표 연결선 32">
            <a:extLst>
              <a:ext uri="{FF2B5EF4-FFF2-40B4-BE49-F238E27FC236}">
                <a16:creationId xmlns:a16="http://schemas.microsoft.com/office/drawing/2014/main" id="{46207902-3BE5-4005-917B-6F3E71B1ED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2475" y="2763838"/>
            <a:ext cx="0" cy="6016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Rectangle 2">
            <a:extLst>
              <a:ext uri="{FF2B5EF4-FFF2-40B4-BE49-F238E27FC236}">
                <a16:creationId xmlns:a16="http://schemas.microsoft.com/office/drawing/2014/main" id="{1718BC76-6070-423F-A3A2-D8DB8A2C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3827463"/>
            <a:ext cx="1812925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공식적정치 주체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418AB19-82D0-4BB1-80FB-2F5197122AE4}"/>
              </a:ext>
            </a:extLst>
          </p:cNvPr>
          <p:cNvGraphicFramePr>
            <a:graphicFrameLocks noGrp="1"/>
          </p:cNvGraphicFramePr>
          <p:nvPr/>
        </p:nvGraphicFramePr>
        <p:xfrm>
          <a:off x="1728788" y="4214813"/>
          <a:ext cx="47355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입법부</a:t>
                      </a:r>
                    </a:p>
                  </a:txBody>
                  <a:tcPr marL="91414" marR="9141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국민의 대표 기관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법률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 〮 개정</a:t>
                      </a:r>
                    </a:p>
                  </a:txBody>
                  <a:tcPr marL="91414" marR="9141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4" marR="9141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법률에 근거하여 정책 집행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공익 증진</a:t>
                      </a:r>
                    </a:p>
                  </a:txBody>
                  <a:tcPr marL="91414" marR="9141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4" marR="9141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재판을 통해 법률 해석〮적용 →법적 판단</a:t>
                      </a:r>
                    </a:p>
                  </a:txBody>
                  <a:tcPr marL="91414" marR="9141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13" name="그림 5">
            <a:extLst>
              <a:ext uri="{FF2B5EF4-FFF2-40B4-BE49-F238E27FC236}">
                <a16:creationId xmlns:a16="http://schemas.microsoft.com/office/drawing/2014/main" id="{74A8BA5E-96D2-4886-9710-AFD9957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904876"/>
            <a:ext cx="3600450" cy="455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">
            <a:extLst>
              <a:ext uri="{FF2B5EF4-FFF2-40B4-BE49-F238E27FC236}">
                <a16:creationId xmlns:a16="http://schemas.microsoft.com/office/drawing/2014/main" id="{8311C1E2-FC54-455C-A379-0CD5AD53020D}"/>
              </a:ext>
            </a:extLst>
          </p:cNvPr>
          <p:cNvSpPr/>
          <p:nvPr/>
        </p:nvSpPr>
        <p:spPr>
          <a:xfrm>
            <a:off x="0" y="0"/>
            <a:ext cx="12192000" cy="474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733640-8593-097B-A666-C709944F7CE8}"/>
              </a:ext>
            </a:extLst>
          </p:cNvPr>
          <p:cNvSpPr/>
          <p:nvPr/>
        </p:nvSpPr>
        <p:spPr>
          <a:xfrm>
            <a:off x="7158880" y="1266738"/>
            <a:ext cx="2918571" cy="427838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902606-22AB-39DC-5FB1-D951B52E3EC5}"/>
              </a:ext>
            </a:extLst>
          </p:cNvPr>
          <p:cNvSpPr/>
          <p:nvPr/>
        </p:nvSpPr>
        <p:spPr>
          <a:xfrm>
            <a:off x="7158880" y="2120097"/>
            <a:ext cx="2918571" cy="487784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9E280-5586-25F8-D4AF-9956F449DAFE}"/>
              </a:ext>
            </a:extLst>
          </p:cNvPr>
          <p:cNvSpPr/>
          <p:nvPr/>
        </p:nvSpPr>
        <p:spPr>
          <a:xfrm>
            <a:off x="7158880" y="2886477"/>
            <a:ext cx="2918571" cy="427838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353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92C718-3856-AE4D-2EE5-26DDE56950AE}"/>
              </a:ext>
            </a:extLst>
          </p:cNvPr>
          <p:cNvSpPr/>
          <p:nvPr/>
        </p:nvSpPr>
        <p:spPr>
          <a:xfrm>
            <a:off x="7169235" y="3815112"/>
            <a:ext cx="2918571" cy="427838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0F2D-3B08-DCC6-8850-60DF6AEE1434}"/>
              </a:ext>
            </a:extLst>
          </p:cNvPr>
          <p:cNvSpPr/>
          <p:nvPr/>
        </p:nvSpPr>
        <p:spPr>
          <a:xfrm>
            <a:off x="7169234" y="4975108"/>
            <a:ext cx="2918571" cy="427838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정책과정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5" y="1549069"/>
            <a:ext cx="87863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행정부의 정책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정책이란 공공문제를 해결하거나 목표 달성을 위해 정부에 의해 결정된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행동 방침임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 결정과 집행의 주체는 정부이고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이때의 정부란 국민들로부터 어떠한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형태로든 권위를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부여받은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행정부를 넘어서는 모든 국가기관을 의미함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29197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행정부의 정책과정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413643"/>
            <a:ext cx="9669061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정책과정과 유형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고전적 견해는 정책을 정책 결정자나 결정기관 혹은 환경에 대한 종속변수로만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인식하는 것이었음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정책의 유형과 관련되어 여러가지 분류가 존재함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추출정책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조세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병역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노역 등의 물적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인적 자원을 동원하는 것과 관련된 정책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분배정책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대학이나 연구기관에 대한 연구비 지원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국유지 양여와 공적부조 등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수혜 집단을 위한 서비스 등과 관련된 정책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5" y="2616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행정부</a:t>
            </a:r>
          </a:p>
        </p:txBody>
      </p:sp>
    </p:spTree>
    <p:extLst>
      <p:ext uri="{BB962C8B-B14F-4D97-AF65-F5344CB8AC3E}">
        <p14:creationId xmlns:p14="http://schemas.microsoft.com/office/powerpoint/2010/main" val="301697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1983</Words>
  <Application>Microsoft Office PowerPoint</Application>
  <PresentationFormat>와이드스크린</PresentationFormat>
  <Paragraphs>418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HY견고딕</vt:lpstr>
      <vt:lpstr>Nanum Gothic</vt:lpstr>
      <vt:lpstr>NanumGothicExtraBold</vt:lpstr>
      <vt:lpstr>THEFACESHOP INKLIPQUID</vt:lpstr>
      <vt:lpstr>굴림</vt:lpstr>
      <vt:lpstr>맑은 고딕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의회정치의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국민대학교 윤수찬</cp:lastModifiedBy>
  <cp:revision>30</cp:revision>
  <dcterms:created xsi:type="dcterms:W3CDTF">2023-01-13T00:38:13Z</dcterms:created>
  <dcterms:modified xsi:type="dcterms:W3CDTF">2023-03-27T06:17:01Z</dcterms:modified>
</cp:coreProperties>
</file>