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6" r:id="rId3"/>
    <p:sldId id="1997" r:id="rId4"/>
    <p:sldId id="1996" r:id="rId5"/>
    <p:sldId id="1998" r:id="rId6"/>
    <p:sldId id="306" r:id="rId7"/>
    <p:sldId id="1991" r:id="rId8"/>
    <p:sldId id="1993" r:id="rId9"/>
    <p:sldId id="1994" r:id="rId10"/>
    <p:sldId id="1978" r:id="rId11"/>
    <p:sldId id="1999" r:id="rId12"/>
    <p:sldId id="1981" r:id="rId13"/>
    <p:sldId id="308" r:id="rId14"/>
    <p:sldId id="1976" r:id="rId15"/>
    <p:sldId id="309" r:id="rId16"/>
    <p:sldId id="1977" r:id="rId17"/>
    <p:sldId id="1982" r:id="rId18"/>
    <p:sldId id="1983" r:id="rId19"/>
    <p:sldId id="1984" r:id="rId20"/>
    <p:sldId id="1985" r:id="rId21"/>
    <p:sldId id="1986" r:id="rId22"/>
    <p:sldId id="1987" r:id="rId23"/>
    <p:sldId id="1989" r:id="rId24"/>
    <p:sldId id="1990" r:id="rId25"/>
    <p:sldId id="310" r:id="rId26"/>
    <p:sldId id="1973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smtClean="0">
                <a:solidFill>
                  <a:srgbClr val="0066FF"/>
                </a:solidFill>
              </a:rPr>
              <a:t>11</a:t>
            </a:r>
            <a:r>
              <a:rPr lang="ko-KR" altLang="en-US" sz="2400" smtClean="0">
                <a:solidFill>
                  <a:srgbClr val="0066FF"/>
                </a:solidFill>
              </a:rPr>
              <a:t>주차 </a:t>
            </a:r>
            <a:r>
              <a:rPr lang="ko-KR" altLang="en-US" sz="2400" dirty="0">
                <a:solidFill>
                  <a:srgbClr val="0066FF"/>
                </a:solidFill>
              </a:rPr>
              <a:t>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7CD20-DB52-640B-6245-2ABE8E7019AB}"/>
              </a:ext>
            </a:extLst>
          </p:cNvPr>
          <p:cNvSpPr txBox="1"/>
          <p:nvPr/>
        </p:nvSpPr>
        <p:spPr>
          <a:xfrm>
            <a:off x="986509" y="5220506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시민과 시민사회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D9955-0453-099C-B58D-8BE3BF029114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11CF8-09F0-90A6-3D01-B37BE8948971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8CBBB-5D3B-81C4-D6EE-781B960CCC06}"/>
              </a:ext>
            </a:extLst>
          </p:cNvPr>
          <p:cNvSpPr txBox="1"/>
          <p:nvPr/>
        </p:nvSpPr>
        <p:spPr>
          <a:xfrm>
            <a:off x="1378575" y="675541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시민과 시민성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2C93C-9C2B-39F5-6307-9012A6DB24C5}"/>
              </a:ext>
            </a:extLst>
          </p:cNvPr>
          <p:cNvSpPr txBox="1"/>
          <p:nvPr/>
        </p:nvSpPr>
        <p:spPr>
          <a:xfrm>
            <a:off x="1378575" y="1347626"/>
            <a:ext cx="9250276" cy="4436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i="0" dirty="0">
                <a:effectLst/>
                <a:latin typeface="+mn-ea"/>
              </a:rPr>
              <a:t> 시민개념 </a:t>
            </a:r>
            <a:r>
              <a:rPr lang="en-US" altLang="ko-KR" sz="2000" b="1" i="0" dirty="0">
                <a:effectLst/>
                <a:latin typeface="+mn-ea"/>
              </a:rPr>
              <a:t>3</a:t>
            </a:r>
            <a:r>
              <a:rPr lang="ko-KR" altLang="en-US" sz="2000" b="1" i="0" dirty="0">
                <a:effectLst/>
                <a:latin typeface="+mn-ea"/>
              </a:rPr>
              <a:t>요소</a:t>
            </a:r>
            <a:endParaRPr lang="en-US" altLang="ko-KR" sz="2000" b="1" i="0" dirty="0">
              <a:effectLst/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/>
          </a:p>
          <a:p>
            <a:r>
              <a:rPr lang="ko-KR" altLang="en-US" dirty="0"/>
              <a:t>     </a:t>
            </a:r>
            <a:r>
              <a:rPr lang="ko-KR" altLang="en-US" b="1" dirty="0">
                <a:sym typeface="Wingdings" panose="05000000000000000000" pitchFamily="2" charset="2"/>
              </a:rPr>
              <a:t> </a:t>
            </a:r>
            <a:r>
              <a:rPr lang="ko-KR" altLang="en-US" b="1" dirty="0"/>
              <a:t>시민지위 </a:t>
            </a:r>
            <a:r>
              <a:rPr lang="en-US" altLang="ko-KR" b="1" dirty="0"/>
              <a:t>: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국가의 법이 정하는 바에 따라 주어지는 구성원 자격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ko-KR" b="1" dirty="0">
                <a:sym typeface="Wingdings" panose="05000000000000000000" pitchFamily="2" charset="2"/>
              </a:rPr>
              <a:t></a:t>
            </a:r>
            <a:r>
              <a:rPr lang="en-US" altLang="ko-KR" b="1" dirty="0">
                <a:sym typeface="Wingdings" panose="05000000000000000000" pitchFamily="2" charset="2"/>
              </a:rPr>
              <a:t>  </a:t>
            </a:r>
            <a:r>
              <a:rPr lang="ko-KR" altLang="en-US" b="1" dirty="0">
                <a:sym typeface="Wingdings" panose="05000000000000000000" pitchFamily="2" charset="2"/>
              </a:rPr>
              <a:t>시민권 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</a:p>
          <a:p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       </a:t>
            </a:r>
            <a:r>
              <a:rPr lang="ko-KR" altLang="en-US" dirty="0" err="1">
                <a:latin typeface="+mn-ea"/>
              </a:rPr>
              <a:t>시민으로서의</a:t>
            </a:r>
            <a:r>
              <a:rPr lang="ko-KR" altLang="en-US" dirty="0">
                <a:latin typeface="+mn-ea"/>
              </a:rPr>
              <a:t> 권리와 의무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특히 국가 구성원으로서 국정에 참여할 수 있는 권리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 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시민성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:</a:t>
            </a:r>
            <a:endParaRPr lang="en-US" altLang="ko-KR" b="1" dirty="0">
              <a:latin typeface="+mn-ea"/>
            </a:endParaRPr>
          </a:p>
          <a:p>
            <a:r>
              <a:rPr lang="en-US" altLang="ko-KR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시민으로서 갖추어야 할 자질</a:t>
            </a:r>
            <a:r>
              <a:rPr lang="en-US" altLang="ko-KR" dirty="0"/>
              <a:t>, </a:t>
            </a:r>
            <a:r>
              <a:rPr lang="ko-KR" altLang="en-US" dirty="0"/>
              <a:t>이는 노력을 통해 획득해야 하며</a:t>
            </a:r>
            <a:r>
              <a:rPr lang="en-US" altLang="ko-KR" dirty="0"/>
              <a:t>, </a:t>
            </a:r>
            <a:r>
              <a:rPr lang="ko-KR" altLang="en-US" dirty="0"/>
              <a:t>시민교육에 의해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함양된다는 점에서 시민교육과 밀접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4F2A4F-1EAC-9017-8D95-FAA88A8CE3E6}"/>
              </a:ext>
            </a:extLst>
          </p:cNvPr>
          <p:cNvSpPr/>
          <p:nvPr/>
        </p:nvSpPr>
        <p:spPr>
          <a:xfrm>
            <a:off x="1142440" y="201336"/>
            <a:ext cx="45719" cy="87245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69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47B043-F88E-E2A9-3470-1DFC024C7721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EC48-61E2-9B01-0638-0366CFE667DA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ADC28-62DE-D400-329D-A49AB5177F3F}"/>
              </a:ext>
            </a:extLst>
          </p:cNvPr>
          <p:cNvSpPr txBox="1"/>
          <p:nvPr/>
        </p:nvSpPr>
        <p:spPr>
          <a:xfrm>
            <a:off x="1378575" y="675541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시민과 시민성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0455A-77ED-217A-5587-37A5AC9FD28D}"/>
              </a:ext>
            </a:extLst>
          </p:cNvPr>
          <p:cNvSpPr/>
          <p:nvPr/>
        </p:nvSpPr>
        <p:spPr>
          <a:xfrm>
            <a:off x="1142440" y="201336"/>
            <a:ext cx="45719" cy="87245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94B30-8244-127E-55AF-A0A38428AC87}"/>
              </a:ext>
            </a:extLst>
          </p:cNvPr>
          <p:cNvSpPr/>
          <p:nvPr/>
        </p:nvSpPr>
        <p:spPr>
          <a:xfrm>
            <a:off x="1510019" y="1429584"/>
            <a:ext cx="2323750" cy="5201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시민성과 인간성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CDC5378-8D5E-C557-043B-5046D9446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76423"/>
              </p:ext>
            </p:extLst>
          </p:nvPr>
        </p:nvGraphicFramePr>
        <p:xfrm>
          <a:off x="1510019" y="2089385"/>
          <a:ext cx="8563296" cy="395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648">
                  <a:extLst>
                    <a:ext uri="{9D8B030D-6E8A-4147-A177-3AD203B41FA5}">
                      <a16:colId xmlns:a16="http://schemas.microsoft.com/office/drawing/2014/main" val="639473111"/>
                    </a:ext>
                  </a:extLst>
                </a:gridCol>
                <a:gridCol w="4281648">
                  <a:extLst>
                    <a:ext uri="{9D8B030D-6E8A-4147-A177-3AD203B41FA5}">
                      <a16:colId xmlns:a16="http://schemas.microsoft.com/office/drawing/2014/main" val="2240493808"/>
                    </a:ext>
                  </a:extLst>
                </a:gridCol>
              </a:tblGrid>
              <a:tr h="468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시민성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인간성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82415"/>
                  </a:ext>
                </a:extLst>
              </a:tr>
              <a:tr h="108164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정치공동체 구성원으로 사회적 역할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수행과 참여를 위해 필요한 품성과 자질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정치공동체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구성원으로서의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역할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수행과는 직접적으로 관계되지 않는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개개인의 품성과 자질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18530"/>
                  </a:ext>
                </a:extLst>
              </a:tr>
              <a:tr h="7571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사회적 구성개념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정치공동체나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시민사회의 성격에 따라 규정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정치공동체나 시민사회 여부를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불문하고 인간으로서 갖추어야 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20709"/>
                  </a:ext>
                </a:extLst>
              </a:tr>
              <a:tr h="4386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공적인 성격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사적인 성격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574890"/>
                  </a:ext>
                </a:extLst>
              </a:tr>
              <a:tr h="4386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좋은 시민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(good citizen)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좋은 사람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(good human)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68494"/>
                  </a:ext>
                </a:extLst>
              </a:tr>
              <a:tr h="43866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인간성과 시민성은 상호 배타적이지 않음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4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40AE27-84FA-74DA-DF39-9EA1F5DB553B}"/>
              </a:ext>
            </a:extLst>
          </p:cNvPr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F8634-E176-2365-0EF2-0CC0A9A97A00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D876B-9D7E-AE56-4300-92D000F15598}"/>
              </a:ext>
            </a:extLst>
          </p:cNvPr>
          <p:cNvSpPr txBox="1"/>
          <p:nvPr/>
        </p:nvSpPr>
        <p:spPr>
          <a:xfrm>
            <a:off x="1378575" y="56941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시민과 시민성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38CC8-E45F-F44D-D213-4A8E1E4DE360}"/>
              </a:ext>
            </a:extLst>
          </p:cNvPr>
          <p:cNvSpPr/>
          <p:nvPr/>
        </p:nvSpPr>
        <p:spPr>
          <a:xfrm>
            <a:off x="563847" y="1238807"/>
            <a:ext cx="10920682" cy="5049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+mn-ea"/>
              </a:rPr>
              <a:t>시민사회의 특징</a:t>
            </a:r>
            <a:r>
              <a:rPr lang="en-US" altLang="ko-KR" sz="2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독립성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자발성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공공성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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  독립성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시민사회가 국가권력이나 시장의 자본에 예속되지 않고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자율성 가진다는 의미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             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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권력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자본 견제 위한 요건</a:t>
            </a:r>
            <a:endParaRPr lang="en-US" altLang="ko-KR" dirty="0">
              <a:solidFill>
                <a:schemeClr val="tx1"/>
              </a:solidFill>
              <a:latin typeface="+mn-ea"/>
              <a:sym typeface="Wingdings 3" panose="05040102010807070707" pitchFamily="18" charset="2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  <a:sym typeface="Wingdings 3" panose="05040102010807070707" pitchFamily="18" charset="2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   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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정부로부터의 독립성을 강조하여 시민사회 결사체를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비정부기구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(non – government organization)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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 자발성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시민사회는 </a:t>
            </a:r>
            <a:r>
              <a:rPr lang="ko-KR" altLang="en-US" u="sng" dirty="0">
                <a:solidFill>
                  <a:schemeClr val="tx1"/>
                </a:solidFill>
                <a:latin typeface="+mn-ea"/>
              </a:rPr>
              <a:t>시민 스스로의 판단</a:t>
            </a:r>
            <a:r>
              <a:rPr lang="en-US" altLang="ko-KR" u="sng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u="sng" dirty="0">
                <a:solidFill>
                  <a:schemeClr val="tx1"/>
                </a:solidFill>
                <a:latin typeface="+mn-ea"/>
              </a:rPr>
              <a:t>결성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따라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자율적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으로 조직을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구성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운영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활동하며 어떤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            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외부적 간섭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통제 받지 않음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자발적 참여는 시민사회를 이끄는 원동력</a:t>
            </a:r>
            <a:endParaRPr lang="en-US" altLang="ko-KR" dirty="0">
              <a:solidFill>
                <a:schemeClr val="tx1"/>
              </a:solidFill>
              <a:latin typeface="+mn-ea"/>
              <a:sym typeface="Wingdings 3" panose="05040102010807070707" pitchFamily="18" charset="2"/>
            </a:endParaRPr>
          </a:p>
          <a:p>
            <a:pPr marL="285750" indent="-285750">
              <a:lnSpc>
                <a:spcPct val="150000"/>
              </a:lnSpc>
              <a:buFont typeface="Wingdings 3" panose="05040102010807070707" pitchFamily="18" charset="2"/>
              <a:buChar char="&quot;"/>
            </a:pPr>
            <a:endParaRPr lang="en-US" altLang="ko-KR" dirty="0">
              <a:solidFill>
                <a:schemeClr val="tx1"/>
              </a:solidFill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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sym typeface="Wingdings 3" panose="05040102010807070707" pitchFamily="18" charset="2"/>
              </a:rPr>
              <a:t>  공공성 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시민사회가 사적인 영리가 아니라 공익을 추구하는 것</a:t>
            </a:r>
            <a:endParaRPr lang="en-US" altLang="ko-KR" dirty="0">
              <a:solidFill>
                <a:schemeClr val="tx1"/>
              </a:solidFill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            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비영리성과 공공성을 강조한 시민사회 내의 결사체를 비영리단체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sym typeface="Wingdings 3" panose="05040102010807070707" pitchFamily="18" charset="2"/>
              </a:rPr>
              <a:t>(non –profit organization)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Wingdings 2" panose="05020102010507070707" pitchFamily="18" charset="2"/>
              <a:buChar char="ø"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 2" panose="05020102010507070707" pitchFamily="18" charset="2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 2" panose="05020102010507070707" pitchFamily="18" charset="2"/>
              </a:rPr>
              <a:t>시민사회는 시민사회 구성원들의 이익보다는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sym typeface="Wingdings 2" panose="05020102010507070707" pitchFamily="18" charset="2"/>
              </a:rPr>
              <a:t>사회 전체의 불특정 다수의</a:t>
            </a:r>
            <a:r>
              <a:rPr lang="en-US" altLang="ko-KR" b="1" dirty="0">
                <a:solidFill>
                  <a:schemeClr val="tx1"/>
                </a:solidFill>
                <a:latin typeface="+mn-ea"/>
                <a:sym typeface="Wingdings 2" panose="05020102010507070707" pitchFamily="18" charset="2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sym typeface="Wingdings 2" panose="05020102010507070707" pitchFamily="18" charset="2"/>
              </a:rPr>
              <a:t>이익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 2" panose="05020102010507070707" pitchFamily="18" charset="2"/>
              </a:rPr>
              <a:t>을 지향한다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 2" panose="05020102010507070707" pitchFamily="18" charset="2"/>
              </a:rPr>
              <a:t>.”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8FE4-8C44-9C8B-CC30-F980FBE63E6C}"/>
              </a:ext>
            </a:extLst>
          </p:cNvPr>
          <p:cNvSpPr/>
          <p:nvPr/>
        </p:nvSpPr>
        <p:spPr>
          <a:xfrm>
            <a:off x="1142440" y="201336"/>
            <a:ext cx="45719" cy="87245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87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607579"/>
            <a:ext cx="8802410" cy="3224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시민사회의 등장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시민사회는 하나의 합의된 그리고 명료한 개념으로 정의되지 못하고 역사와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맥락에 따라 사용됨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시민사회는 모든 사람들의 혀끝에 걸려 있는 ‘거대한 사상’인 듯하다”면서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카멜레온처럼 시민사회라는 동일한 구절이 본질적으로 다른 관점들을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정당화하는데 도용되고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’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고 주장함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2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331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1772" y="1312976"/>
            <a:ext cx="9981362" cy="488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시민사회의 등장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i="0" dirty="0">
                <a:effectLst/>
                <a:latin typeface="+mn-ea"/>
              </a:rPr>
              <a:t>정부실패와 시장실패 보완 위한 대안 모색과정에서 등장</a:t>
            </a:r>
            <a:endParaRPr lang="en-US" altLang="ko-KR" b="1" i="0" dirty="0"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i="0" dirty="0">
                <a:effectLst/>
                <a:latin typeface="Open Sans" panose="020B0606030504020204" pitchFamily="34" charset="0"/>
              </a:rPr>
              <a:t>근대국가</a:t>
            </a:r>
            <a:endParaRPr lang="en-US" altLang="ko-KR" b="1" i="0" dirty="0">
              <a:effectLst/>
              <a:latin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b="0" i="0" dirty="0">
                <a:effectLst/>
                <a:latin typeface="+mn-ea"/>
              </a:rPr>
              <a:t>     시장에 전적 자율성 부과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en-US" altLang="ko-KR" b="0" i="0" dirty="0">
                <a:solidFill>
                  <a:srgbClr val="0409D6"/>
                </a:solidFill>
                <a:effectLst/>
                <a:latin typeface="+mn-ea"/>
              </a:rPr>
              <a:t>A. Smith, </a:t>
            </a:r>
            <a:r>
              <a:rPr lang="ko-KR" altLang="en-US" b="0" i="0" dirty="0">
                <a:solidFill>
                  <a:srgbClr val="0409D6"/>
                </a:solidFill>
                <a:effectLst/>
                <a:latin typeface="+mn-ea"/>
              </a:rPr>
              <a:t>보이지 않는 손</a:t>
            </a:r>
            <a:r>
              <a:rPr lang="en-US" altLang="ko-KR" b="0" i="0" dirty="0">
                <a:effectLst/>
                <a:latin typeface="+mn-ea"/>
              </a:rPr>
              <a:t>) : </a:t>
            </a:r>
            <a:r>
              <a:rPr lang="ko-KR" altLang="en-US" b="0" i="0" dirty="0">
                <a:effectLst/>
                <a:latin typeface="+mn-ea"/>
              </a:rPr>
              <a:t>효율성 증진</a:t>
            </a:r>
            <a:endParaRPr lang="en-US" altLang="ko-KR" b="0" i="0" dirty="0"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b="0" i="0" dirty="0">
                <a:effectLst/>
                <a:latin typeface="+mn-ea"/>
              </a:rPr>
              <a:t>     // </a:t>
            </a:r>
            <a:r>
              <a:rPr lang="ko-KR" altLang="en-US" b="0" i="0" dirty="0">
                <a:effectLst/>
                <a:latin typeface="+mn-ea"/>
              </a:rPr>
              <a:t>자본의 집중과 </a:t>
            </a:r>
            <a:r>
              <a:rPr lang="ko-KR" altLang="en-US" b="1" i="0" dirty="0">
                <a:effectLst/>
                <a:latin typeface="+mn-ea"/>
              </a:rPr>
              <a:t>횡포</a:t>
            </a:r>
            <a:r>
              <a:rPr lang="en-US" altLang="ko-KR" b="1" i="0" dirty="0">
                <a:effectLst/>
                <a:latin typeface="+mn-ea"/>
              </a:rPr>
              <a:t>, </a:t>
            </a:r>
            <a:r>
              <a:rPr lang="ko-KR" altLang="en-US" b="1" i="0" dirty="0">
                <a:effectLst/>
                <a:latin typeface="+mn-ea"/>
              </a:rPr>
              <a:t>실업</a:t>
            </a:r>
            <a:r>
              <a:rPr lang="en-US" altLang="ko-KR" b="1" i="0" dirty="0">
                <a:effectLst/>
                <a:latin typeface="+mn-ea"/>
              </a:rPr>
              <a:t>, </a:t>
            </a:r>
            <a:r>
              <a:rPr lang="ko-KR" altLang="en-US" b="1" i="0" dirty="0">
                <a:effectLst/>
                <a:latin typeface="+mn-ea"/>
              </a:rPr>
              <a:t>빈부격차</a:t>
            </a:r>
            <a:r>
              <a:rPr lang="en-US" altLang="ko-KR" b="1" i="0" dirty="0">
                <a:effectLst/>
                <a:latin typeface="+mn-ea"/>
              </a:rPr>
              <a:t>, </a:t>
            </a:r>
            <a:r>
              <a:rPr lang="ko-KR" altLang="en-US" b="1" i="0" dirty="0">
                <a:effectLst/>
                <a:latin typeface="+mn-ea"/>
              </a:rPr>
              <a:t>환경오염</a:t>
            </a:r>
            <a:r>
              <a:rPr lang="en-US" altLang="ko-KR" b="1" i="0" dirty="0">
                <a:effectLst/>
                <a:latin typeface="+mn-ea"/>
              </a:rPr>
              <a:t>, </a:t>
            </a:r>
            <a:r>
              <a:rPr lang="ko-KR" altLang="en-US" b="1" i="0" dirty="0">
                <a:effectLst/>
                <a:latin typeface="+mn-ea"/>
              </a:rPr>
              <a:t>경제공황 </a:t>
            </a:r>
            <a:r>
              <a:rPr lang="ko-KR" altLang="en-US" b="0" i="0" dirty="0">
                <a:effectLst/>
                <a:latin typeface="+mn-ea"/>
              </a:rPr>
              <a:t>등 문제가 파생</a:t>
            </a:r>
            <a:endParaRPr lang="en-US" altLang="ko-KR" b="0" i="0" dirty="0"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b="0" i="0" dirty="0">
                <a:solidFill>
                  <a:srgbClr val="C00000"/>
                </a:solidFill>
                <a:effectLst/>
                <a:latin typeface="+mn-ea"/>
              </a:rPr>
              <a:t> </a:t>
            </a:r>
            <a:r>
              <a:rPr lang="ko-KR" altLang="en-US" sz="2400" b="0" i="0" dirty="0">
                <a:solidFill>
                  <a:srgbClr val="C00000"/>
                </a:solidFill>
                <a:effectLst/>
                <a:latin typeface="+mn-ea"/>
                <a:sym typeface="Wingdings 3" panose="05040102010807070707" pitchFamily="18" charset="2"/>
              </a:rPr>
              <a:t></a:t>
            </a:r>
            <a:r>
              <a:rPr lang="ko-KR" altLang="en-US" b="0" i="0" dirty="0">
                <a:effectLst/>
                <a:latin typeface="+mn-ea"/>
              </a:rPr>
              <a:t> 대안으로 </a:t>
            </a:r>
            <a:r>
              <a:rPr lang="ko-KR" altLang="en-US" b="1" i="0" dirty="0">
                <a:effectLst/>
                <a:latin typeface="+mn-ea"/>
              </a:rPr>
              <a:t>복지국가가 등장 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복지증진에 기여</a:t>
            </a:r>
            <a:endParaRPr lang="en-US" altLang="ko-KR" b="0" i="0" dirty="0"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b="0" i="0" dirty="0">
                <a:effectLst/>
                <a:latin typeface="+mn-ea"/>
              </a:rPr>
              <a:t>    // </a:t>
            </a:r>
            <a:r>
              <a:rPr lang="ko-KR" altLang="en-US" b="1" i="0" dirty="0">
                <a:effectLst/>
                <a:latin typeface="+mn-ea"/>
              </a:rPr>
              <a:t>정부관료조직</a:t>
            </a:r>
            <a:r>
              <a:rPr lang="ko-KR" altLang="en-US" b="0" i="0" dirty="0">
                <a:effectLst/>
                <a:latin typeface="+mn-ea"/>
              </a:rPr>
              <a:t>의 경직성과 비효율성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권력 남용 등 새로운 문제 야기</a:t>
            </a:r>
            <a:endParaRPr lang="en-US" altLang="ko-KR" b="0" i="0" dirty="0"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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i="0" dirty="0">
                <a:effectLst/>
                <a:latin typeface="+mn-ea"/>
              </a:rPr>
              <a:t>시장실패와 정부실패 보완</a:t>
            </a:r>
            <a:r>
              <a:rPr lang="en-US" altLang="ko-KR" b="1" i="0" dirty="0">
                <a:effectLst/>
                <a:latin typeface="+mn-ea"/>
              </a:rPr>
              <a:t>,</a:t>
            </a:r>
            <a:r>
              <a:rPr lang="en-US" altLang="ko-KR" b="0" i="0" dirty="0">
                <a:effectLst/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권력과 자본의 횡포 견제하려는 시민들의 주체적 노력에 </a:t>
            </a:r>
            <a:endParaRPr lang="en-US" altLang="ko-KR" b="0" i="0" dirty="0"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b="0" i="0" dirty="0">
                <a:effectLst/>
                <a:latin typeface="+mn-ea"/>
              </a:rPr>
              <a:t>의해 </a:t>
            </a:r>
            <a:r>
              <a:rPr lang="ko-KR" altLang="en-US" b="1" i="0" dirty="0">
                <a:effectLst/>
                <a:latin typeface="+mn-ea"/>
              </a:rPr>
              <a:t>시민사회</a:t>
            </a:r>
            <a:r>
              <a:rPr lang="ko-KR" altLang="en-US" b="0" i="0" dirty="0">
                <a:effectLst/>
                <a:latin typeface="+mn-ea"/>
              </a:rPr>
              <a:t> 등장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0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2" y="1549069"/>
            <a:ext cx="955161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시민사회의 모델과 개념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관점에서 시민사회 모델을 분류한 바버는 전통적으로 국가와 개인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및 공적역과 사적역간의 구분을 시도하는 입장에 기초하여 자유주의 모델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공동체주의 모델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강건한 민주주의 모델로 구분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에드워즈 시민사회에 대한 이론적 입장을 중심으로 결사적 삶의 토대로서의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좋은 사회로서의 시민사회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공공역으로서 시민사회 모델을 제시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9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B47662-84F2-14B9-1008-224AFB6F3729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0C835-5C80-ED43-8833-9BA99392CEEC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26527-C98B-D1EF-32BB-AC560F33EA3D}"/>
              </a:ext>
            </a:extLst>
          </p:cNvPr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B05D8-71D5-F818-C53C-B4B193E592E2}"/>
              </a:ext>
            </a:extLst>
          </p:cNvPr>
          <p:cNvSpPr txBox="1"/>
          <p:nvPr/>
        </p:nvSpPr>
        <p:spPr>
          <a:xfrm>
            <a:off x="1186293" y="1533705"/>
            <a:ext cx="9174111" cy="379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국가적 차원의 필요성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첫</a:t>
            </a:r>
            <a:r>
              <a:rPr lang="ko-KR" altLang="en-US" i="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+mn-ea"/>
              </a:rPr>
              <a:t>째 </a:t>
            </a:r>
            <a:r>
              <a:rPr lang="en-US" altLang="ko-KR" i="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+mn-ea"/>
              </a:rPr>
              <a:t>: </a:t>
            </a:r>
            <a:r>
              <a:rPr lang="ko-KR" altLang="en-US" i="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+mn-ea"/>
              </a:rPr>
              <a:t>국가정책과정에 우수한 시민역량의 투입을 위하여</a:t>
            </a:r>
            <a:endParaRPr lang="en-US" altLang="ko-KR" i="0" dirty="0">
              <a:ln>
                <a:solidFill>
                  <a:schemeClr val="tx1">
                    <a:alpha val="30000"/>
                  </a:schemeClr>
                </a:solidFill>
              </a:ln>
              <a:effectLst/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시민역량 제고 통해 우수한 시민자원 확보 가능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i="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+mn-ea"/>
                <a:sym typeface="Wingdings 3" panose="05040102010807070707" pitchFamily="18" charset="2"/>
              </a:rPr>
              <a:t>둘째 </a:t>
            </a:r>
            <a:r>
              <a:rPr lang="en-US" altLang="ko-KR" i="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i="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+mn-ea"/>
                <a:sym typeface="Wingdings 3" panose="05040102010807070707" pitchFamily="18" charset="2"/>
              </a:rPr>
              <a:t>선거과정의 합리성 제고를 위해</a:t>
            </a:r>
            <a:endParaRPr lang="en-US" altLang="ko-KR" i="0" dirty="0">
              <a:ln>
                <a:solidFill>
                  <a:schemeClr val="tx1">
                    <a:alpha val="30000"/>
                  </a:schemeClr>
                </a:solidFill>
              </a:ln>
              <a:effectLst/>
              <a:latin typeface="+mn-ea"/>
              <a:sym typeface="Wingdings 3" panose="05040102010807070707" pitchFamily="18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공익정신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판단능력과 의사결정능력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참여능력 통해 합리성 제고</a:t>
            </a:r>
            <a:endParaRPr lang="en-US" altLang="ko-KR" i="0" dirty="0">
              <a:ln>
                <a:solidFill>
                  <a:schemeClr val="tx1">
                    <a:alpha val="30000"/>
                  </a:schemeClr>
                </a:solidFill>
              </a:ln>
              <a:effectLst/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ko-KR" altLang="en-US" i="0" dirty="0">
                <a:effectLst/>
                <a:latin typeface="+mn-ea"/>
              </a:rPr>
              <a:t>셋째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민주주의 발전과 독재방지를 위해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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깨어 있는 시민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참여하는 시민 양성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 3" panose="05040102010807070707" pitchFamily="18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넷째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지도자 양성을 위해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잠재능력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 3" panose="05040102010807070707" pitchFamily="18" charset="2"/>
              </a:rPr>
              <a:t>리더십 계발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5CEDED-6303-C95A-D09D-3A6B0976A6B9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9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25ABC0-A4D0-31F8-D0C5-900BE0DF8C4F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76FC0-BA20-440F-C99D-AE5638A33BD3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CA930-A71E-DEF7-463B-A5DD35786E06}"/>
              </a:ext>
            </a:extLst>
          </p:cNvPr>
          <p:cNvSpPr txBox="1"/>
          <p:nvPr/>
        </p:nvSpPr>
        <p:spPr>
          <a:xfrm>
            <a:off x="1292413" y="62028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CDADC-CA29-D02F-169C-904458F7E105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8E8E2-771D-5809-DF61-0DB049F2AFEA}"/>
              </a:ext>
            </a:extLst>
          </p:cNvPr>
          <p:cNvSpPr txBox="1"/>
          <p:nvPr/>
        </p:nvSpPr>
        <p:spPr>
          <a:xfrm>
            <a:off x="1292413" y="1549069"/>
            <a:ext cx="8337120" cy="353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시민사회의 역할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다양한 시민교육 및 활동 프로그램을 통해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참여적 시민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길러내면서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시민사회를 확대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재생산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다양한 정책적 대안을 만들어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국가와 파트너십 형성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409D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공론의 장 활성화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시민정신 보급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시민문화 형성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발전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연대와 배려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상호존중과 박애정신 학습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민주주의 가치 내면화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409D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396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60AFCA-6F98-3DF4-AB39-C538CF23D70A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F5BF1-1B67-F6CA-A7CA-CFD445F90BF1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B112A-4B1F-B05E-0FA2-638DC4C2A95B}"/>
              </a:ext>
            </a:extLst>
          </p:cNvPr>
          <p:cNvSpPr txBox="1"/>
          <p:nvPr/>
        </p:nvSpPr>
        <p:spPr>
          <a:xfrm>
            <a:off x="1292413" y="62028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D1FC5-7C36-0475-6A75-FF0BA4C29308}"/>
              </a:ext>
            </a:extLst>
          </p:cNvPr>
          <p:cNvSpPr txBox="1"/>
          <p:nvPr/>
        </p:nvSpPr>
        <p:spPr>
          <a:xfrm>
            <a:off x="1067568" y="1369104"/>
            <a:ext cx="10056863" cy="445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시민교육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(civil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education)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의미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좁은 의미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민주국가의 주권자로서 정치현상과 기능 이해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정치과정 참여에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필수적인 지식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   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가치 등을 체계적으로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함양시키는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것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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국가구성원으로서의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시민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민주국가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주권자로서의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시민적 삶 전제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 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정치원리로서 민주주의와 연관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 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넓은 의미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공동체 구성원으로 자신이 속해 있는 공동체의 각 활동공간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각 기능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영역에서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         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시민으로서의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역할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의사결정 참여에 필요한 기본자질을 체계적 함양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다양한 공동체의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구성원으로서의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권리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책임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공동선 위한 적극적 참여의 생활 강조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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생활원리로서 민주주의와 연관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D99052-AA39-FAC0-51BE-71A0C3B7C183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229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94372C-17F3-7549-93C2-91181C572F34}"/>
              </a:ext>
            </a:extLst>
          </p:cNvPr>
          <p:cNvSpPr/>
          <p:nvPr/>
        </p:nvSpPr>
        <p:spPr>
          <a:xfrm>
            <a:off x="0" y="-4104"/>
            <a:ext cx="12192000" cy="88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4443D-EE5A-E801-5D70-22E72809EA5B}"/>
              </a:ext>
            </a:extLst>
          </p:cNvPr>
          <p:cNvSpPr txBox="1"/>
          <p:nvPr/>
        </p:nvSpPr>
        <p:spPr>
          <a:xfrm>
            <a:off x="1266776" y="25535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9FC77-11CC-0D26-4117-7AC5637AC14F}"/>
              </a:ext>
            </a:extLst>
          </p:cNvPr>
          <p:cNvSpPr txBox="1"/>
          <p:nvPr/>
        </p:nvSpPr>
        <p:spPr>
          <a:xfrm>
            <a:off x="869233" y="1087780"/>
            <a:ext cx="10590266" cy="503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시민교육의 필요성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1)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개인적 차원의 필요성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첫째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시민으로서의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역할수행을 위해 필요한 지식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태도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가치 등을 개인에게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함양시키기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위해 필요 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 자연인인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개인을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사회 공적 영역의 시민으로 태어나게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둘째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개인에게 공익정신을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함양시키기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위해 필요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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공동체 유지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발전 위해 공익은 필수적 요소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공익의 중요성 인식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공익에 대한 관심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공익 위배되는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생활 하지 않도록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셋째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개인에게 균형적인 권리행사와 책무이행의 자세를 함양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</a:t>
            </a:r>
            <a:r>
              <a:rPr lang="ko-KR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권리는 합리적 절차에 따라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권리행사는 그에 상응하는 책임과 의무 수반 된다는 점 인식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넷째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능동적인 참여능력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함양시키기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위해 필요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</a:t>
            </a:r>
            <a:r>
              <a:rPr lang="ko-KR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국가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사회적인 일에 적극적 참여 요구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참여는 지적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능동적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자율적이어야 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다섯째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개인의 자치능력 형성 위해 필요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</a:t>
            </a:r>
            <a:r>
              <a:rPr lang="ko-KR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스스로 결정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실행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책임지는 능력은 개인의 자율성 및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주권자로서의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시민의 역할 수행에도 필요 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61F265-5B81-A918-46C9-D581AB74B026}"/>
              </a:ext>
            </a:extLst>
          </p:cNvPr>
          <p:cNvSpPr/>
          <p:nvPr/>
        </p:nvSpPr>
        <p:spPr>
          <a:xfrm>
            <a:off x="1108257" y="86485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6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4"/>
            <a:ext cx="3063659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시민과 시민성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 개념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51753F-3B14-1543-9969-AB2E453055EA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A7747-FE1B-0C0B-464D-0C701A205B70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35AB7-A8F7-BE64-FCDF-C56EA20C285F}"/>
              </a:ext>
            </a:extLst>
          </p:cNvPr>
          <p:cNvSpPr txBox="1"/>
          <p:nvPr/>
        </p:nvSpPr>
        <p:spPr>
          <a:xfrm>
            <a:off x="1292413" y="62028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D559F-A252-13D9-74FA-A1105CC37F25}"/>
              </a:ext>
            </a:extLst>
          </p:cNvPr>
          <p:cNvSpPr txBox="1"/>
          <p:nvPr/>
        </p:nvSpPr>
        <p:spPr>
          <a:xfrm>
            <a:off x="1164366" y="1369104"/>
            <a:ext cx="9359580" cy="465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시민교육의 필요성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2)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차원의 필요성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첫째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통합을 위해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 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다양한 차이 인정 전제 최소한의 공통적 가치와 태도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예의와 배려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관용과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연대감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공동체의식 강조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둘째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사회자본 형성을 위해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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신뢰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정직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정의감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협동심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등의 덕목 갖게 하고 시민문화 전파함으로써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사회자본 형성 기여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셋째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시민사회 형성을 위해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시민사회 주체인 시민양성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시민단체와 네트워크 형성에 필요한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지식과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기능 전수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90D422-C7AB-34E5-043A-B6920717F0A3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50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9DD52A-FB45-556B-7264-3DFA3E865866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40DF8-4E69-7163-6951-B4A8C8D511F9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2655D-2146-24C0-7D15-8443E697D395}"/>
              </a:ext>
            </a:extLst>
          </p:cNvPr>
          <p:cNvSpPr txBox="1"/>
          <p:nvPr/>
        </p:nvSpPr>
        <p:spPr>
          <a:xfrm>
            <a:off x="1292413" y="62028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06F0C-B6E6-C9A6-5C8E-B904F21BABC4}"/>
              </a:ext>
            </a:extLst>
          </p:cNvPr>
          <p:cNvSpPr txBox="1"/>
          <p:nvPr/>
        </p:nvSpPr>
        <p:spPr>
          <a:xfrm>
            <a:off x="1164366" y="1369104"/>
            <a:ext cx="9359580" cy="464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시민교육의 필요성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3)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국가적 차원의 필요성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첫째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국가정책과정에 우수한 시민역량의 투입을 위하여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시민역량 제고 통해 우수한 시민자원 확보 가능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endParaRPr lang="en-US" altLang="ko-KR" sz="105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둘째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선거과정의 합리성 제고를 위해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공익정신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판단능력과 의사결정능력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참여능력 통해 합리성 제고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셋째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민주주의 발전과 독재방지를 위해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깨어 있는 시민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참여하는 시민 양성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넷째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지도자 양성을 위해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잠재능력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리더십 계발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AD21A2-B673-4A99-4059-5008968BED0F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537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6E909F-298E-6E74-156F-1E3D3C604ADC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E18BA-DF47-1D2C-95EB-85906B813E51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373E3-CDC6-0205-4DDC-3277B934196D}"/>
              </a:ext>
            </a:extLst>
          </p:cNvPr>
          <p:cNvSpPr txBox="1"/>
          <p:nvPr/>
        </p:nvSpPr>
        <p:spPr>
          <a:xfrm>
            <a:off x="1292413" y="62028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E4653-259D-EB39-5B6E-65D026C9F9E4}"/>
              </a:ext>
            </a:extLst>
          </p:cNvPr>
          <p:cNvSpPr txBox="1"/>
          <p:nvPr/>
        </p:nvSpPr>
        <p:spPr>
          <a:xfrm>
            <a:off x="1164366" y="1369104"/>
            <a:ext cx="9359580" cy="357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시민교육의 필요성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4)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인류적 차원의 필요성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첫째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 시민사회와 세계 시민의식 형성을 위해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       </a:t>
            </a:r>
            <a:r>
              <a:rPr lang="ko-KR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박애정신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인류애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지구공동체의식 함양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둘째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대화와 타협을 통한 지구촌 문제의 해결을 위해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다양성과 차이의 인정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관용과 양자에 대한 배려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대화와 타협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   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통해 문제 해결하려는 자세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상호공존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2368EB-06C1-8093-B9E7-6C6C1CD1B6CD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76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01420F-0B07-331C-79E0-87988DF38485}"/>
              </a:ext>
            </a:extLst>
          </p:cNvPr>
          <p:cNvSpPr/>
          <p:nvPr/>
        </p:nvSpPr>
        <p:spPr>
          <a:xfrm>
            <a:off x="0" y="0"/>
            <a:ext cx="12192000" cy="103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23DA9-6EA8-A90D-B51E-D05D05B5B206}"/>
              </a:ext>
            </a:extLst>
          </p:cNvPr>
          <p:cNvSpPr txBox="1"/>
          <p:nvPr/>
        </p:nvSpPr>
        <p:spPr>
          <a:xfrm>
            <a:off x="1221502" y="295862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DF41C-73D4-00BC-2B45-83561A9AB02D}"/>
              </a:ext>
            </a:extLst>
          </p:cNvPr>
          <p:cNvSpPr/>
          <p:nvPr/>
        </p:nvSpPr>
        <p:spPr>
          <a:xfrm>
            <a:off x="1162408" y="117270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F85C1-74E4-200B-1A2B-87D612034BE7}"/>
              </a:ext>
            </a:extLst>
          </p:cNvPr>
          <p:cNvSpPr txBox="1"/>
          <p:nvPr/>
        </p:nvSpPr>
        <p:spPr>
          <a:xfrm>
            <a:off x="1184334" y="1053389"/>
            <a:ext cx="10644092" cy="519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시민교육의 원칙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독일 시민교육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</a:rPr>
              <a:t>(1976)</a:t>
            </a:r>
          </a:p>
          <a:p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보이텔스바흐 합의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Beutelsbacher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Konsens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시민교육 위한 최소한의 조건 합의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강압이나 교화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주입을 금지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사회의 논쟁 통해 균형과 대립적 논점 확보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 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학습자 스스로 사회적 상황과 논점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자신의 위치 분석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최종적 자신의 결론 도출할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     4.</a:t>
            </a:r>
            <a:r>
              <a:rPr lang="ko-KR" altLang="en-US" b="1" i="0" dirty="0">
                <a:effectLst/>
                <a:latin typeface="+mn-ea"/>
              </a:rPr>
              <a:t> 이해관계 인지</a:t>
            </a:r>
            <a:r>
              <a:rPr lang="en-US" altLang="ko-KR" b="1" i="0" dirty="0">
                <a:effectLst/>
                <a:latin typeface="+mn-ea"/>
              </a:rPr>
              <a:t>(</a:t>
            </a:r>
            <a:r>
              <a:rPr lang="ko-KR" altLang="en-US" b="1" i="0" dirty="0">
                <a:effectLst/>
                <a:latin typeface="+mn-ea"/>
              </a:rPr>
              <a:t>행동지향 학생지향</a:t>
            </a:r>
            <a:r>
              <a:rPr lang="en-US" altLang="ko-KR" b="1" i="0" dirty="0">
                <a:effectLst/>
                <a:latin typeface="+mn-ea"/>
              </a:rPr>
              <a:t>)</a:t>
            </a: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en-US" altLang="ko-KR" b="0" i="0" dirty="0">
                <a:effectLst/>
                <a:latin typeface="+mn-ea"/>
              </a:rPr>
              <a:t>:</a:t>
            </a:r>
            <a:r>
              <a:rPr lang="ko-KR" altLang="en-US" sz="1600" b="0" i="0" dirty="0">
                <a:effectLst/>
                <a:latin typeface="+mn-ea"/>
              </a:rPr>
              <a:t>정치적 상황과 자신의 이해관계의 상태를 분석할 수 있어야 </a:t>
            </a:r>
            <a:endParaRPr lang="en-US" altLang="ko-KR" sz="16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     </a:t>
            </a:r>
            <a:r>
              <a:rPr lang="ko-KR" altLang="en-US" sz="1600" b="0" i="0" dirty="0">
                <a:effectLst/>
                <a:latin typeface="+mn-ea"/>
              </a:rPr>
              <a:t>하고 그에 비추어 주어진 정치 상황에 영향력을 행사할 수 있는 수단과 방법</a:t>
            </a:r>
            <a:endParaRPr lang="en-US" altLang="ko-KR" sz="16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  <a:sym typeface="Wingdings 3" panose="05040102010807070707" pitchFamily="18" charset="2"/>
              </a:rPr>
              <a:t>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  <a:sym typeface="Wingdings 2" panose="05020102010507070707" pitchFamily="18" charset="2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409D6"/>
                </a:solidFill>
                <a:latin typeface="+mn-ea"/>
                <a:sym typeface="Wingdings 2" panose="05020102010507070707" pitchFamily="18" charset="2"/>
              </a:rPr>
              <a:t>우리 교육에도 많은 시사점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409D6"/>
              </a:solidFill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학습자 자율성 최대한 존중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사회현실과 시민교육 분리하지 말고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시민교육의 내용과 방법을 개방적 운영할 것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 </a:t>
            </a:r>
            <a:r>
              <a:rPr lang="ko-KR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시민교육 개념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내용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원칙 등에 대한 사회적 합의가 없는 경우 전문가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시민들의 논의 통해 사회적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2" panose="05020102010507070707" pitchFamily="18" charset="2"/>
              </a:rPr>
              <a:t>합의 도출할 필요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19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AA5ECD-6A9C-56BE-DC08-08FCBEC50034}"/>
              </a:ext>
            </a:extLst>
          </p:cNvPr>
          <p:cNvSpPr/>
          <p:nvPr/>
        </p:nvSpPr>
        <p:spPr>
          <a:xfrm>
            <a:off x="0" y="0"/>
            <a:ext cx="12192000" cy="1153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11FAC-6CE0-EB86-DA8C-F4208ED3E00B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66F67-751B-2F3C-7F2D-DD76B04E7527}"/>
              </a:ext>
            </a:extLst>
          </p:cNvPr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3223868-3DB7-A31C-1C33-3CB8CAD39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2994"/>
              </p:ext>
            </p:extLst>
          </p:nvPr>
        </p:nvGraphicFramePr>
        <p:xfrm>
          <a:off x="1359525" y="1215867"/>
          <a:ext cx="8472372" cy="4880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310">
                  <a:extLst>
                    <a:ext uri="{9D8B030D-6E8A-4147-A177-3AD203B41FA5}">
                      <a16:colId xmlns:a16="http://schemas.microsoft.com/office/drawing/2014/main" val="549810517"/>
                    </a:ext>
                  </a:extLst>
                </a:gridCol>
                <a:gridCol w="6654062">
                  <a:extLst>
                    <a:ext uri="{9D8B030D-6E8A-4147-A177-3AD203B41FA5}">
                      <a16:colId xmlns:a16="http://schemas.microsoft.com/office/drawing/2014/main" val="42931516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시민교육의 원칙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4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보편성의 원칙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누구나 시민교육을 받을 수 있어야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45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공익성의 원칙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사회 전체의 입장과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공공선의 증진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정의 실현을 추구한다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6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민주성의 원칙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교수자와 학습자 간의 상호존중을 바탕으로 민주적 절차와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원리에 입각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인간 존엄성 인정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자유와 평등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대화와 토론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</a:t>
                      </a:r>
                      <a:r>
                        <a:rPr lang="ko-KR" altLang="en-US" dirty="0"/>
                        <a:t>합리적 절차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4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자율성의 원칙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교수자와 학습자의 자율적인 의사와 참여를 바탕으로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2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개방성의 원칙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사회적 쟁점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문제를 객관적으로 소개하여 교육자료로 활용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(</a:t>
                      </a:r>
                      <a:r>
                        <a:rPr lang="ko-KR" altLang="en-US" dirty="0"/>
                        <a:t>현실과 연결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0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교화와 주입 </a:t>
                      </a:r>
                      <a:endParaRPr lang="en-US" altLang="ko-KR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금지의 원칙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학습자에게 특정 신념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가치 전파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강요해선 안됨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6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2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시민사회 개념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4366" y="1589977"/>
            <a:ext cx="8154797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시민사회의 모델과 개념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정치적 연합체로서의 관점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근대의 자유주의적 관점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경제주의적 관점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해게모니와 생활세계로서의 시민사회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중립적 개념으로서의 시민사회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6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A3C0D2-600B-5E35-59EC-E26BA763F124}"/>
              </a:ext>
            </a:extLst>
          </p:cNvPr>
          <p:cNvSpPr/>
          <p:nvPr/>
        </p:nvSpPr>
        <p:spPr>
          <a:xfrm>
            <a:off x="0" y="0"/>
            <a:ext cx="12192000" cy="239021"/>
          </a:xfrm>
          <a:prstGeom prst="rect">
            <a:avLst/>
          </a:prstGeom>
          <a:solidFill>
            <a:srgbClr val="00B0F0"/>
          </a:solidFill>
          <a:ln w="9525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AD08-8719-4E9E-1545-086BD81F55AA}"/>
              </a:ext>
            </a:extLst>
          </p:cNvPr>
          <p:cNvSpPr txBox="1"/>
          <p:nvPr/>
        </p:nvSpPr>
        <p:spPr>
          <a:xfrm>
            <a:off x="1296099" y="432211"/>
            <a:ext cx="662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리더가 알아야 할 공공부문의 기본지식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20C1-521B-9800-414F-B3C759E416DD}"/>
              </a:ext>
            </a:extLst>
          </p:cNvPr>
          <p:cNvSpPr txBox="1"/>
          <p:nvPr/>
        </p:nvSpPr>
        <p:spPr>
          <a:xfrm>
            <a:off x="2025941" y="1453552"/>
            <a:ext cx="43748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0F0F0F"/>
                </a:solidFill>
                <a:effectLst/>
                <a:latin typeface="YouTube Sans"/>
              </a:rPr>
              <a:t>정부</a:t>
            </a:r>
            <a:r>
              <a:rPr lang="en-US" altLang="ko-KR" sz="3200" b="1" i="0" dirty="0">
                <a:solidFill>
                  <a:srgbClr val="0F0F0F"/>
                </a:solidFill>
                <a:effectLst/>
                <a:latin typeface="YouTube Sans"/>
              </a:rPr>
              <a:t>, </a:t>
            </a:r>
            <a:r>
              <a:rPr lang="ko-KR" altLang="en-US" sz="3200" b="1" i="0" dirty="0">
                <a:solidFill>
                  <a:srgbClr val="0F0F0F"/>
                </a:solidFill>
                <a:effectLst/>
                <a:latin typeface="YouTube Sans"/>
              </a:rPr>
              <a:t>시장</a:t>
            </a:r>
            <a:r>
              <a:rPr lang="en-US" altLang="ko-KR" sz="3200" b="1" i="0" dirty="0">
                <a:solidFill>
                  <a:srgbClr val="0F0F0F"/>
                </a:solidFill>
                <a:effectLst/>
                <a:latin typeface="YouTube Sans"/>
              </a:rPr>
              <a:t>, </a:t>
            </a:r>
            <a:r>
              <a:rPr lang="ko-KR" altLang="en-US" sz="3200" b="1" i="0" dirty="0">
                <a:solidFill>
                  <a:srgbClr val="0F0F0F"/>
                </a:solidFill>
                <a:effectLst/>
                <a:latin typeface="YouTube Sans"/>
              </a:rPr>
              <a:t>시민사회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979AE0-CF81-D4E6-8ACD-42C347C0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58" y="2197698"/>
            <a:ext cx="3351402" cy="32002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2311F1-DAC5-B302-CD85-74A13D79125A}"/>
              </a:ext>
            </a:extLst>
          </p:cNvPr>
          <p:cNvSpPr/>
          <p:nvPr/>
        </p:nvSpPr>
        <p:spPr>
          <a:xfrm>
            <a:off x="7406640" y="3673346"/>
            <a:ext cx="2053244" cy="475012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045AC-C59E-B5D0-B3D8-4ADD721BAA5F}"/>
              </a:ext>
            </a:extLst>
          </p:cNvPr>
          <p:cNvSpPr txBox="1"/>
          <p:nvPr/>
        </p:nvSpPr>
        <p:spPr>
          <a:xfrm>
            <a:off x="6645758" y="3062318"/>
            <a:ext cx="408543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정부</a:t>
            </a:r>
            <a:r>
              <a:rPr lang="en-US" altLang="ko-KR" sz="2400" b="1" i="0" dirty="0">
                <a:solidFill>
                  <a:srgbClr val="0F0F0F"/>
                </a:solidFill>
                <a:effectLst/>
                <a:latin typeface="YouTube Sans"/>
              </a:rPr>
              <a:t>, </a:t>
            </a:r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시장</a:t>
            </a:r>
            <a:r>
              <a:rPr lang="en-US" altLang="ko-KR" sz="2400" b="1" i="0" dirty="0">
                <a:solidFill>
                  <a:srgbClr val="0F0F0F"/>
                </a:solidFill>
                <a:effectLst/>
                <a:latin typeface="YouTube Sans"/>
              </a:rPr>
              <a:t>, </a:t>
            </a:r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시민사회는</a:t>
            </a:r>
            <a:endParaRPr lang="en-US" altLang="ko-KR" sz="24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rgbClr val="0F0F0F"/>
                </a:solidFill>
                <a:latin typeface="YouTube Sans"/>
              </a:rPr>
              <a:t>           </a:t>
            </a:r>
            <a:r>
              <a:rPr lang="ko-KR" altLang="en-US" sz="2400" b="1" dirty="0">
                <a:solidFill>
                  <a:srgbClr val="0F0F0F"/>
                </a:solidFill>
                <a:latin typeface="YouTube Sans"/>
              </a:rPr>
              <a:t>사회간접자본     </a:t>
            </a:r>
            <a:endParaRPr lang="en-US" altLang="ko-KR" sz="2400" b="1" dirty="0">
              <a:solidFill>
                <a:srgbClr val="0F0F0F"/>
              </a:solidFill>
              <a:latin typeface="YouTube Sans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rgbClr val="0F0F0F"/>
                </a:solidFill>
                <a:latin typeface="YouTube Sans"/>
              </a:rPr>
              <a:t>            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다리</a:t>
            </a:r>
            <a:r>
              <a:rPr lang="en-US" altLang="ko-KR" sz="1600" b="1" dirty="0">
                <a:solidFill>
                  <a:srgbClr val="0F0F0F"/>
                </a:solidFill>
                <a:latin typeface="YouTube Sans"/>
              </a:rPr>
              <a:t>, 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철도</a:t>
            </a:r>
            <a:r>
              <a:rPr lang="en-US" altLang="ko-KR" sz="1600" b="1" dirty="0">
                <a:solidFill>
                  <a:srgbClr val="0F0F0F"/>
                </a:solidFill>
                <a:latin typeface="YouTube Sans"/>
              </a:rPr>
              <a:t>,  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도로</a:t>
            </a:r>
            <a:r>
              <a:rPr lang="en-US" altLang="ko-KR" sz="1600" b="1" dirty="0">
                <a:solidFill>
                  <a:srgbClr val="0F0F0F"/>
                </a:solidFill>
                <a:latin typeface="YouTube Sans"/>
              </a:rPr>
              <a:t>, </a:t>
            </a:r>
            <a:r>
              <a:rPr lang="ko-KR" altLang="en-US" sz="1600" b="1" dirty="0">
                <a:solidFill>
                  <a:srgbClr val="0F0F0F"/>
                </a:solidFill>
                <a:latin typeface="YouTube Sans"/>
              </a:rPr>
              <a:t> 터널</a:t>
            </a:r>
            <a:endParaRPr lang="ko-KR" altLang="en-US" sz="1600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5B5C2C-1E5C-318F-C51D-F0AE2E115364}"/>
              </a:ext>
            </a:extLst>
          </p:cNvPr>
          <p:cNvSpPr/>
          <p:nvPr/>
        </p:nvSpPr>
        <p:spPr>
          <a:xfrm>
            <a:off x="2400319" y="4879647"/>
            <a:ext cx="2785680" cy="332509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시민과 시민성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7105" y="1607579"/>
            <a:ext cx="91149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시민은 누구인가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자신을 구속하는 법을 제정하거나 그 과정에 참여하는 자유롭고 자율적인 개인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세기에 들어서면서 재산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계급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인종에 관계없이 시민적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정치적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자유와 권리가 사회구성원에게 평등하게 보장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45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27C51C-0A54-EA49-60D1-D2E8C5C368BB}"/>
              </a:ext>
            </a:extLst>
          </p:cNvPr>
          <p:cNvSpPr/>
          <p:nvPr/>
        </p:nvSpPr>
        <p:spPr>
          <a:xfrm>
            <a:off x="0" y="-44030"/>
            <a:ext cx="12192000" cy="1115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D98CF-F53E-1989-56D2-0F0CA7412C91}"/>
              </a:ext>
            </a:extLst>
          </p:cNvPr>
          <p:cNvSpPr txBox="1"/>
          <p:nvPr/>
        </p:nvSpPr>
        <p:spPr>
          <a:xfrm>
            <a:off x="1090569" y="283005"/>
            <a:ext cx="1474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시민사회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74205-9CA7-6E2E-EB30-72D0549F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3" y="2346344"/>
            <a:ext cx="4869927" cy="32943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E5E3368-EDB2-424D-65F0-E759F78DD87A}"/>
              </a:ext>
            </a:extLst>
          </p:cNvPr>
          <p:cNvSpPr/>
          <p:nvPr/>
        </p:nvSpPr>
        <p:spPr>
          <a:xfrm>
            <a:off x="511728" y="1171509"/>
            <a:ext cx="3296874" cy="486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국가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시장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시민사회의 관계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D39C98-13F5-2B4B-864B-3D6A80B8F286}"/>
              </a:ext>
            </a:extLst>
          </p:cNvPr>
          <p:cNvSpPr/>
          <p:nvPr/>
        </p:nvSpPr>
        <p:spPr>
          <a:xfrm>
            <a:off x="411882" y="1730511"/>
            <a:ext cx="3615656" cy="486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국가 제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섹터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시민사회 </a:t>
            </a:r>
            <a:r>
              <a:rPr lang="ko-KR" altLang="en-US" b="1" dirty="0">
                <a:solidFill>
                  <a:srgbClr val="0409D6"/>
                </a:solidFill>
              </a:rPr>
              <a:t>제</a:t>
            </a:r>
            <a:r>
              <a:rPr lang="en-US" altLang="ko-KR" b="1" dirty="0">
                <a:solidFill>
                  <a:srgbClr val="0409D6"/>
                </a:solidFill>
              </a:rPr>
              <a:t>3</a:t>
            </a:r>
            <a:r>
              <a:rPr lang="ko-KR" altLang="en-US" b="1" dirty="0">
                <a:solidFill>
                  <a:srgbClr val="0409D6"/>
                </a:solidFill>
              </a:rPr>
              <a:t>섹터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F867FA-EC80-4354-1E04-2E6D79136F20}"/>
              </a:ext>
            </a:extLst>
          </p:cNvPr>
          <p:cNvGrpSpPr/>
          <p:nvPr/>
        </p:nvGrpSpPr>
        <p:grpSpPr>
          <a:xfrm>
            <a:off x="5716477" y="1377734"/>
            <a:ext cx="5577356" cy="3695401"/>
            <a:chOff x="-22338" y="1611528"/>
            <a:chExt cx="4397194" cy="3800823"/>
          </a:xfrm>
        </p:grpSpPr>
        <p:sp>
          <p:nvSpPr>
            <p:cNvPr id="18" name="모서리가 둥근 직사각형 40">
              <a:extLst>
                <a:ext uri="{FF2B5EF4-FFF2-40B4-BE49-F238E27FC236}">
                  <a16:creationId xmlns:a16="http://schemas.microsoft.com/office/drawing/2014/main" id="{550284C9-24EF-5825-6D84-25495BF30CFC}"/>
                </a:ext>
              </a:extLst>
            </p:cNvPr>
            <p:cNvSpPr/>
            <p:nvPr/>
          </p:nvSpPr>
          <p:spPr>
            <a:xfrm>
              <a:off x="323527" y="1611528"/>
              <a:ext cx="4051329" cy="3800823"/>
            </a:xfrm>
            <a:prstGeom prst="roundRect">
              <a:avLst>
                <a:gd name="adj" fmla="val 10384"/>
              </a:avLst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85199A5-D0C0-8237-FC99-45AED7A14E20}"/>
                </a:ext>
              </a:extLst>
            </p:cNvPr>
            <p:cNvSpPr/>
            <p:nvPr/>
          </p:nvSpPr>
          <p:spPr>
            <a:xfrm>
              <a:off x="-22338" y="1744063"/>
              <a:ext cx="2743927" cy="49849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dist="38100" dir="2700000" algn="ctr" rotWithShape="0">
                <a:srgbClr val="000000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8A895704-1EF1-A6F5-22EE-0C3B87B315A8}"/>
                </a:ext>
              </a:extLst>
            </p:cNvPr>
            <p:cNvSpPr/>
            <p:nvPr/>
          </p:nvSpPr>
          <p:spPr>
            <a:xfrm flipH="1" flipV="1">
              <a:off x="-22337" y="2209428"/>
              <a:ext cx="345865" cy="288032"/>
            </a:xfrm>
            <a:prstGeom prst="rtTriangle">
              <a:avLst/>
            </a:prstGeom>
            <a:solidFill>
              <a:srgbClr val="2D4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A9D3DB7B-4BDD-D5A6-EE7F-E64D5C0B3739}"/>
                </a:ext>
              </a:extLst>
            </p:cNvPr>
            <p:cNvSpPr/>
            <p:nvPr/>
          </p:nvSpPr>
          <p:spPr>
            <a:xfrm rot="5400000">
              <a:off x="2671860" y="1793486"/>
              <a:ext cx="465366" cy="36652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dist="38100" dir="2700000" algn="ctr" rotWithShape="0">
                <a:srgbClr val="000000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  <p:sp>
          <p:nvSpPr>
            <p:cNvPr id="22" name="텍스트 개체 틀 4">
              <a:extLst>
                <a:ext uri="{FF2B5EF4-FFF2-40B4-BE49-F238E27FC236}">
                  <a16:creationId xmlns:a16="http://schemas.microsoft.com/office/drawing/2014/main" id="{0616FB71-1503-D8FD-8728-60F278952956}"/>
                </a:ext>
              </a:extLst>
            </p:cNvPr>
            <p:cNvSpPr txBox="1">
              <a:spLocks/>
            </p:cNvSpPr>
            <p:nvPr/>
          </p:nvSpPr>
          <p:spPr>
            <a:xfrm>
              <a:off x="467544" y="1797563"/>
              <a:ext cx="1728192" cy="318917"/>
            </a:xfrm>
            <a:prstGeom prst="rect">
              <a:avLst/>
            </a:prstGeom>
          </p:spPr>
          <p:txBody>
            <a:bodyPr vert="horz" lIns="109728" tIns="54864" rIns="109728" bIns="54864" rtlCol="0" anchor="b">
              <a:normAutofit fontScale="85000" lnSpcReduction="20000"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F137D85E-552C-D9C6-5DBC-33990131E3BA}"/>
              </a:ext>
            </a:extLst>
          </p:cNvPr>
          <p:cNvSpPr txBox="1">
            <a:spLocks/>
          </p:cNvSpPr>
          <p:nvPr/>
        </p:nvSpPr>
        <p:spPr>
          <a:xfrm>
            <a:off x="5716477" y="1585060"/>
            <a:ext cx="3759657" cy="3827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정치</a:t>
            </a:r>
            <a:r>
              <a:rPr lang="en-US" altLang="ko-KR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경제적 구조변화에 대한 인식</a:t>
            </a:r>
            <a:endParaRPr lang="en-US" altLang="ko-KR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0BB069-DA89-8D25-BC3E-03CC90281800}"/>
              </a:ext>
            </a:extLst>
          </p:cNvPr>
          <p:cNvGrpSpPr/>
          <p:nvPr/>
        </p:nvGrpSpPr>
        <p:grpSpPr>
          <a:xfrm>
            <a:off x="6357254" y="2409862"/>
            <a:ext cx="4337060" cy="1895336"/>
            <a:chOff x="5205163" y="2977046"/>
            <a:chExt cx="3218154" cy="1406363"/>
          </a:xfrm>
        </p:grpSpPr>
        <p:sp>
          <p:nvSpPr>
            <p:cNvPr id="26" name="자유형 50">
              <a:extLst>
                <a:ext uri="{FF2B5EF4-FFF2-40B4-BE49-F238E27FC236}">
                  <a16:creationId xmlns:a16="http://schemas.microsoft.com/office/drawing/2014/main" id="{1E336FC6-2EEB-E8A9-183C-E2C80681AB85}"/>
                </a:ext>
              </a:extLst>
            </p:cNvPr>
            <p:cNvSpPr/>
            <p:nvPr/>
          </p:nvSpPr>
          <p:spPr>
            <a:xfrm>
              <a:off x="7514320" y="3463920"/>
              <a:ext cx="432792" cy="392873"/>
            </a:xfrm>
            <a:custGeom>
              <a:avLst/>
              <a:gdLst>
                <a:gd name="connsiteX0" fmla="*/ 113 w 577056"/>
                <a:gd name="connsiteY0" fmla="*/ 99288 h 523831"/>
                <a:gd name="connsiteX1" fmla="*/ 10999 w 577056"/>
                <a:gd name="connsiteY1" fmla="*/ 139202 h 523831"/>
                <a:gd name="connsiteX2" fmla="*/ 14627 w 577056"/>
                <a:gd name="connsiteY2" fmla="*/ 150088 h 523831"/>
                <a:gd name="connsiteX3" fmla="*/ 25513 w 577056"/>
                <a:gd name="connsiteY3" fmla="*/ 171859 h 523831"/>
                <a:gd name="connsiteX4" fmla="*/ 32770 w 577056"/>
                <a:gd name="connsiteY4" fmla="*/ 204516 h 523831"/>
                <a:gd name="connsiteX5" fmla="*/ 36399 w 577056"/>
                <a:gd name="connsiteY5" fmla="*/ 215402 h 523831"/>
                <a:gd name="connsiteX6" fmla="*/ 40027 w 577056"/>
                <a:gd name="connsiteY6" fmla="*/ 233545 h 523831"/>
                <a:gd name="connsiteX7" fmla="*/ 43656 w 577056"/>
                <a:gd name="connsiteY7" fmla="*/ 244431 h 523831"/>
                <a:gd name="connsiteX8" fmla="*/ 50913 w 577056"/>
                <a:gd name="connsiteY8" fmla="*/ 269831 h 523831"/>
                <a:gd name="connsiteX9" fmla="*/ 65427 w 577056"/>
                <a:gd name="connsiteY9" fmla="*/ 287974 h 523831"/>
                <a:gd name="connsiteX10" fmla="*/ 76313 w 577056"/>
                <a:gd name="connsiteY10" fmla="*/ 309745 h 523831"/>
                <a:gd name="connsiteX11" fmla="*/ 87199 w 577056"/>
                <a:gd name="connsiteY11" fmla="*/ 327888 h 523831"/>
                <a:gd name="connsiteX12" fmla="*/ 98084 w 577056"/>
                <a:gd name="connsiteY12" fmla="*/ 349659 h 523831"/>
                <a:gd name="connsiteX13" fmla="*/ 101713 w 577056"/>
                <a:gd name="connsiteY13" fmla="*/ 360545 h 523831"/>
                <a:gd name="connsiteX14" fmla="*/ 134370 w 577056"/>
                <a:gd name="connsiteY14" fmla="*/ 400459 h 523831"/>
                <a:gd name="connsiteX15" fmla="*/ 145256 w 577056"/>
                <a:gd name="connsiteY15" fmla="*/ 407716 h 523831"/>
                <a:gd name="connsiteX16" fmla="*/ 159770 w 577056"/>
                <a:gd name="connsiteY16" fmla="*/ 429488 h 523831"/>
                <a:gd name="connsiteX17" fmla="*/ 163399 w 577056"/>
                <a:gd name="connsiteY17" fmla="*/ 440374 h 523831"/>
                <a:gd name="connsiteX18" fmla="*/ 185170 w 577056"/>
                <a:gd name="connsiteY18" fmla="*/ 454888 h 523831"/>
                <a:gd name="connsiteX19" fmla="*/ 192427 w 577056"/>
                <a:gd name="connsiteY19" fmla="*/ 465774 h 523831"/>
                <a:gd name="connsiteX20" fmla="*/ 214199 w 577056"/>
                <a:gd name="connsiteY20" fmla="*/ 480288 h 523831"/>
                <a:gd name="connsiteX21" fmla="*/ 225084 w 577056"/>
                <a:gd name="connsiteY21" fmla="*/ 487545 h 523831"/>
                <a:gd name="connsiteX22" fmla="*/ 246856 w 577056"/>
                <a:gd name="connsiteY22" fmla="*/ 502059 h 523831"/>
                <a:gd name="connsiteX23" fmla="*/ 279513 w 577056"/>
                <a:gd name="connsiteY23" fmla="*/ 520202 h 523831"/>
                <a:gd name="connsiteX24" fmla="*/ 290399 w 577056"/>
                <a:gd name="connsiteY24" fmla="*/ 523831 h 523831"/>
                <a:gd name="connsiteX25" fmla="*/ 326684 w 577056"/>
                <a:gd name="connsiteY25" fmla="*/ 520202 h 523831"/>
                <a:gd name="connsiteX26" fmla="*/ 337570 w 577056"/>
                <a:gd name="connsiteY26" fmla="*/ 509316 h 523831"/>
                <a:gd name="connsiteX27" fmla="*/ 352084 w 577056"/>
                <a:gd name="connsiteY27" fmla="*/ 487545 h 523831"/>
                <a:gd name="connsiteX28" fmla="*/ 359341 w 577056"/>
                <a:gd name="connsiteY28" fmla="*/ 476659 h 523831"/>
                <a:gd name="connsiteX29" fmla="*/ 370227 w 577056"/>
                <a:gd name="connsiteY29" fmla="*/ 473031 h 523831"/>
                <a:gd name="connsiteX30" fmla="*/ 391999 w 577056"/>
                <a:gd name="connsiteY30" fmla="*/ 462145 h 523831"/>
                <a:gd name="connsiteX31" fmla="*/ 413770 w 577056"/>
                <a:gd name="connsiteY31" fmla="*/ 444002 h 523831"/>
                <a:gd name="connsiteX32" fmla="*/ 435541 w 577056"/>
                <a:gd name="connsiteY32" fmla="*/ 429488 h 523831"/>
                <a:gd name="connsiteX33" fmla="*/ 442799 w 577056"/>
                <a:gd name="connsiteY33" fmla="*/ 422231 h 523831"/>
                <a:gd name="connsiteX34" fmla="*/ 457313 w 577056"/>
                <a:gd name="connsiteY34" fmla="*/ 400459 h 523831"/>
                <a:gd name="connsiteX35" fmla="*/ 468199 w 577056"/>
                <a:gd name="connsiteY35" fmla="*/ 378688 h 523831"/>
                <a:gd name="connsiteX36" fmla="*/ 471827 w 577056"/>
                <a:gd name="connsiteY36" fmla="*/ 367802 h 523831"/>
                <a:gd name="connsiteX37" fmla="*/ 486341 w 577056"/>
                <a:gd name="connsiteY37" fmla="*/ 346031 h 523831"/>
                <a:gd name="connsiteX38" fmla="*/ 489970 w 577056"/>
                <a:gd name="connsiteY38" fmla="*/ 335145 h 523831"/>
                <a:gd name="connsiteX39" fmla="*/ 511741 w 577056"/>
                <a:gd name="connsiteY39" fmla="*/ 306116 h 523831"/>
                <a:gd name="connsiteX40" fmla="*/ 529884 w 577056"/>
                <a:gd name="connsiteY40" fmla="*/ 273459 h 523831"/>
                <a:gd name="connsiteX41" fmla="*/ 537141 w 577056"/>
                <a:gd name="connsiteY41" fmla="*/ 262574 h 523831"/>
                <a:gd name="connsiteX42" fmla="*/ 548027 w 577056"/>
                <a:gd name="connsiteY42" fmla="*/ 226288 h 523831"/>
                <a:gd name="connsiteX43" fmla="*/ 551656 w 577056"/>
                <a:gd name="connsiteY43" fmla="*/ 186374 h 523831"/>
                <a:gd name="connsiteX44" fmla="*/ 558913 w 577056"/>
                <a:gd name="connsiteY44" fmla="*/ 164602 h 523831"/>
                <a:gd name="connsiteX45" fmla="*/ 562541 w 577056"/>
                <a:gd name="connsiteY45" fmla="*/ 153716 h 523831"/>
                <a:gd name="connsiteX46" fmla="*/ 573427 w 577056"/>
                <a:gd name="connsiteY46" fmla="*/ 121059 h 523831"/>
                <a:gd name="connsiteX47" fmla="*/ 577056 w 577056"/>
                <a:gd name="connsiteY47" fmla="*/ 110174 h 523831"/>
                <a:gd name="connsiteX48" fmla="*/ 573427 w 577056"/>
                <a:gd name="connsiteY48" fmla="*/ 88402 h 523831"/>
                <a:gd name="connsiteX49" fmla="*/ 551656 w 577056"/>
                <a:gd name="connsiteY49" fmla="*/ 73888 h 523831"/>
                <a:gd name="connsiteX50" fmla="*/ 529884 w 577056"/>
                <a:gd name="connsiteY50" fmla="*/ 59374 h 523831"/>
                <a:gd name="connsiteX51" fmla="*/ 508113 w 577056"/>
                <a:gd name="connsiteY51" fmla="*/ 44859 h 523831"/>
                <a:gd name="connsiteX52" fmla="*/ 468199 w 577056"/>
                <a:gd name="connsiteY52" fmla="*/ 33974 h 523831"/>
                <a:gd name="connsiteX53" fmla="*/ 457313 w 577056"/>
                <a:gd name="connsiteY53" fmla="*/ 30345 h 523831"/>
                <a:gd name="connsiteX54" fmla="*/ 446427 w 577056"/>
                <a:gd name="connsiteY54" fmla="*/ 26716 h 523831"/>
                <a:gd name="connsiteX55" fmla="*/ 424656 w 577056"/>
                <a:gd name="connsiteY55" fmla="*/ 23088 h 523831"/>
                <a:gd name="connsiteX56" fmla="*/ 388370 w 577056"/>
                <a:gd name="connsiteY56" fmla="*/ 12202 h 523831"/>
                <a:gd name="connsiteX57" fmla="*/ 377484 w 577056"/>
                <a:gd name="connsiteY57" fmla="*/ 8574 h 523831"/>
                <a:gd name="connsiteX58" fmla="*/ 326684 w 577056"/>
                <a:gd name="connsiteY58" fmla="*/ 4945 h 523831"/>
                <a:gd name="connsiteX59" fmla="*/ 312170 w 577056"/>
                <a:gd name="connsiteY59" fmla="*/ 1316 h 523831"/>
                <a:gd name="connsiteX60" fmla="*/ 174284 w 577056"/>
                <a:gd name="connsiteY60" fmla="*/ 8574 h 523831"/>
                <a:gd name="connsiteX61" fmla="*/ 163399 w 577056"/>
                <a:gd name="connsiteY61" fmla="*/ 15831 h 523831"/>
                <a:gd name="connsiteX62" fmla="*/ 156141 w 577056"/>
                <a:gd name="connsiteY62" fmla="*/ 23088 h 523831"/>
                <a:gd name="connsiteX63" fmla="*/ 130741 w 577056"/>
                <a:gd name="connsiteY63" fmla="*/ 30345 h 523831"/>
                <a:gd name="connsiteX64" fmla="*/ 108970 w 577056"/>
                <a:gd name="connsiteY64" fmla="*/ 37602 h 523831"/>
                <a:gd name="connsiteX65" fmla="*/ 72684 w 577056"/>
                <a:gd name="connsiteY65" fmla="*/ 44859 h 523831"/>
                <a:gd name="connsiteX66" fmla="*/ 61799 w 577056"/>
                <a:gd name="connsiteY66" fmla="*/ 52116 h 523831"/>
                <a:gd name="connsiteX67" fmla="*/ 50913 w 577056"/>
                <a:gd name="connsiteY67" fmla="*/ 55745 h 523831"/>
                <a:gd name="connsiteX68" fmla="*/ 29141 w 577056"/>
                <a:gd name="connsiteY68" fmla="*/ 70259 h 523831"/>
                <a:gd name="connsiteX69" fmla="*/ 18256 w 577056"/>
                <a:gd name="connsiteY69" fmla="*/ 77516 h 523831"/>
                <a:gd name="connsiteX70" fmla="*/ 10999 w 577056"/>
                <a:gd name="connsiteY70" fmla="*/ 84774 h 523831"/>
                <a:gd name="connsiteX71" fmla="*/ 113 w 577056"/>
                <a:gd name="connsiteY71" fmla="*/ 99288 h 5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77056" h="523831">
                  <a:moveTo>
                    <a:pt x="113" y="99288"/>
                  </a:moveTo>
                  <a:cubicBezTo>
                    <a:pt x="113" y="108359"/>
                    <a:pt x="1789" y="111573"/>
                    <a:pt x="10999" y="139202"/>
                  </a:cubicBezTo>
                  <a:cubicBezTo>
                    <a:pt x="12209" y="142831"/>
                    <a:pt x="12505" y="146905"/>
                    <a:pt x="14627" y="150088"/>
                  </a:cubicBezTo>
                  <a:cubicBezTo>
                    <a:pt x="22576" y="162012"/>
                    <a:pt x="21758" y="158717"/>
                    <a:pt x="25513" y="171859"/>
                  </a:cubicBezTo>
                  <a:cubicBezTo>
                    <a:pt x="32958" y="197915"/>
                    <a:pt x="25293" y="174610"/>
                    <a:pt x="32770" y="204516"/>
                  </a:cubicBezTo>
                  <a:cubicBezTo>
                    <a:pt x="33698" y="208227"/>
                    <a:pt x="35471" y="211691"/>
                    <a:pt x="36399" y="215402"/>
                  </a:cubicBezTo>
                  <a:cubicBezTo>
                    <a:pt x="37895" y="221385"/>
                    <a:pt x="38531" y="227562"/>
                    <a:pt x="40027" y="233545"/>
                  </a:cubicBezTo>
                  <a:cubicBezTo>
                    <a:pt x="40955" y="237256"/>
                    <a:pt x="42605" y="240753"/>
                    <a:pt x="43656" y="244431"/>
                  </a:cubicBezTo>
                  <a:cubicBezTo>
                    <a:pt x="45208" y="249862"/>
                    <a:pt x="48011" y="264027"/>
                    <a:pt x="50913" y="269831"/>
                  </a:cubicBezTo>
                  <a:cubicBezTo>
                    <a:pt x="55490" y="278984"/>
                    <a:pt x="58679" y="281225"/>
                    <a:pt x="65427" y="287974"/>
                  </a:cubicBezTo>
                  <a:cubicBezTo>
                    <a:pt x="74552" y="315343"/>
                    <a:pt x="62241" y="281598"/>
                    <a:pt x="76313" y="309745"/>
                  </a:cubicBezTo>
                  <a:cubicBezTo>
                    <a:pt x="85733" y="328586"/>
                    <a:pt x="73023" y="313714"/>
                    <a:pt x="87199" y="327888"/>
                  </a:cubicBezTo>
                  <a:cubicBezTo>
                    <a:pt x="96316" y="355244"/>
                    <a:pt x="84019" y="321531"/>
                    <a:pt x="98084" y="349659"/>
                  </a:cubicBezTo>
                  <a:cubicBezTo>
                    <a:pt x="99795" y="353080"/>
                    <a:pt x="99855" y="357201"/>
                    <a:pt x="101713" y="360545"/>
                  </a:cubicBezTo>
                  <a:cubicBezTo>
                    <a:pt x="108582" y="372909"/>
                    <a:pt x="122209" y="392352"/>
                    <a:pt x="134370" y="400459"/>
                  </a:cubicBezTo>
                  <a:lnTo>
                    <a:pt x="145256" y="407716"/>
                  </a:lnTo>
                  <a:cubicBezTo>
                    <a:pt x="150094" y="414973"/>
                    <a:pt x="157012" y="421214"/>
                    <a:pt x="159770" y="429488"/>
                  </a:cubicBezTo>
                  <a:cubicBezTo>
                    <a:pt x="160980" y="433117"/>
                    <a:pt x="160694" y="437669"/>
                    <a:pt x="163399" y="440374"/>
                  </a:cubicBezTo>
                  <a:cubicBezTo>
                    <a:pt x="169566" y="446541"/>
                    <a:pt x="185170" y="454888"/>
                    <a:pt x="185170" y="454888"/>
                  </a:cubicBezTo>
                  <a:cubicBezTo>
                    <a:pt x="187589" y="458517"/>
                    <a:pt x="189145" y="462902"/>
                    <a:pt x="192427" y="465774"/>
                  </a:cubicBezTo>
                  <a:cubicBezTo>
                    <a:pt x="198991" y="471517"/>
                    <a:pt x="206942" y="475450"/>
                    <a:pt x="214199" y="480288"/>
                  </a:cubicBezTo>
                  <a:cubicBezTo>
                    <a:pt x="217827" y="482707"/>
                    <a:pt x="222000" y="484461"/>
                    <a:pt x="225084" y="487545"/>
                  </a:cubicBezTo>
                  <a:cubicBezTo>
                    <a:pt x="238675" y="501136"/>
                    <a:pt x="231102" y="496808"/>
                    <a:pt x="246856" y="502059"/>
                  </a:cubicBezTo>
                  <a:cubicBezTo>
                    <a:pt x="263150" y="518355"/>
                    <a:pt x="252872" y="511322"/>
                    <a:pt x="279513" y="520202"/>
                  </a:cubicBezTo>
                  <a:lnTo>
                    <a:pt x="290399" y="523831"/>
                  </a:lnTo>
                  <a:cubicBezTo>
                    <a:pt x="302494" y="522621"/>
                    <a:pt x="315066" y="523777"/>
                    <a:pt x="326684" y="520202"/>
                  </a:cubicBezTo>
                  <a:cubicBezTo>
                    <a:pt x="331589" y="518693"/>
                    <a:pt x="334419" y="513367"/>
                    <a:pt x="337570" y="509316"/>
                  </a:cubicBezTo>
                  <a:cubicBezTo>
                    <a:pt x="342925" y="502431"/>
                    <a:pt x="347246" y="494802"/>
                    <a:pt x="352084" y="487545"/>
                  </a:cubicBezTo>
                  <a:cubicBezTo>
                    <a:pt x="354503" y="483916"/>
                    <a:pt x="355204" y="478038"/>
                    <a:pt x="359341" y="476659"/>
                  </a:cubicBezTo>
                  <a:lnTo>
                    <a:pt x="370227" y="473031"/>
                  </a:lnTo>
                  <a:cubicBezTo>
                    <a:pt x="401429" y="452231"/>
                    <a:pt x="361948" y="477171"/>
                    <a:pt x="391999" y="462145"/>
                  </a:cubicBezTo>
                  <a:cubicBezTo>
                    <a:pt x="407557" y="454366"/>
                    <a:pt x="399326" y="455236"/>
                    <a:pt x="413770" y="444002"/>
                  </a:cubicBezTo>
                  <a:cubicBezTo>
                    <a:pt x="420655" y="438647"/>
                    <a:pt x="429373" y="435655"/>
                    <a:pt x="435541" y="429488"/>
                  </a:cubicBezTo>
                  <a:cubicBezTo>
                    <a:pt x="437960" y="427069"/>
                    <a:pt x="440746" y="424968"/>
                    <a:pt x="442799" y="422231"/>
                  </a:cubicBezTo>
                  <a:cubicBezTo>
                    <a:pt x="448032" y="415253"/>
                    <a:pt x="457313" y="400459"/>
                    <a:pt x="457313" y="400459"/>
                  </a:cubicBezTo>
                  <a:cubicBezTo>
                    <a:pt x="466433" y="373097"/>
                    <a:pt x="454130" y="406827"/>
                    <a:pt x="468199" y="378688"/>
                  </a:cubicBezTo>
                  <a:cubicBezTo>
                    <a:pt x="469910" y="375267"/>
                    <a:pt x="469970" y="371146"/>
                    <a:pt x="471827" y="367802"/>
                  </a:cubicBezTo>
                  <a:cubicBezTo>
                    <a:pt x="476063" y="360178"/>
                    <a:pt x="483583" y="354305"/>
                    <a:pt x="486341" y="346031"/>
                  </a:cubicBezTo>
                  <a:cubicBezTo>
                    <a:pt x="487551" y="342402"/>
                    <a:pt x="488112" y="338489"/>
                    <a:pt x="489970" y="335145"/>
                  </a:cubicBezTo>
                  <a:cubicBezTo>
                    <a:pt x="500227" y="316683"/>
                    <a:pt x="500732" y="317127"/>
                    <a:pt x="511741" y="306116"/>
                  </a:cubicBezTo>
                  <a:cubicBezTo>
                    <a:pt x="518128" y="286957"/>
                    <a:pt x="513249" y="298412"/>
                    <a:pt x="529884" y="273459"/>
                  </a:cubicBezTo>
                  <a:cubicBezTo>
                    <a:pt x="532303" y="269831"/>
                    <a:pt x="535762" y="266711"/>
                    <a:pt x="537141" y="262574"/>
                  </a:cubicBezTo>
                  <a:cubicBezTo>
                    <a:pt x="545976" y="236071"/>
                    <a:pt x="542544" y="248224"/>
                    <a:pt x="548027" y="226288"/>
                  </a:cubicBezTo>
                  <a:cubicBezTo>
                    <a:pt x="549237" y="212983"/>
                    <a:pt x="549334" y="199530"/>
                    <a:pt x="551656" y="186374"/>
                  </a:cubicBezTo>
                  <a:cubicBezTo>
                    <a:pt x="552985" y="178841"/>
                    <a:pt x="556494" y="171859"/>
                    <a:pt x="558913" y="164602"/>
                  </a:cubicBezTo>
                  <a:lnTo>
                    <a:pt x="562541" y="153716"/>
                  </a:lnTo>
                  <a:lnTo>
                    <a:pt x="573427" y="121059"/>
                  </a:lnTo>
                  <a:lnTo>
                    <a:pt x="577056" y="110174"/>
                  </a:lnTo>
                  <a:cubicBezTo>
                    <a:pt x="575846" y="102917"/>
                    <a:pt x="577646" y="94429"/>
                    <a:pt x="573427" y="88402"/>
                  </a:cubicBezTo>
                  <a:cubicBezTo>
                    <a:pt x="568425" y="81257"/>
                    <a:pt x="558913" y="78726"/>
                    <a:pt x="551656" y="73888"/>
                  </a:cubicBezTo>
                  <a:lnTo>
                    <a:pt x="529884" y="59374"/>
                  </a:lnTo>
                  <a:cubicBezTo>
                    <a:pt x="529880" y="59371"/>
                    <a:pt x="508118" y="44860"/>
                    <a:pt x="508113" y="44859"/>
                  </a:cubicBezTo>
                  <a:cubicBezTo>
                    <a:pt x="482471" y="39731"/>
                    <a:pt x="495819" y="43181"/>
                    <a:pt x="468199" y="33974"/>
                  </a:cubicBezTo>
                  <a:lnTo>
                    <a:pt x="457313" y="30345"/>
                  </a:lnTo>
                  <a:cubicBezTo>
                    <a:pt x="453684" y="29135"/>
                    <a:pt x="450200" y="27345"/>
                    <a:pt x="446427" y="26716"/>
                  </a:cubicBezTo>
                  <a:cubicBezTo>
                    <a:pt x="439170" y="25507"/>
                    <a:pt x="431870" y="24531"/>
                    <a:pt x="424656" y="23088"/>
                  </a:cubicBezTo>
                  <a:cubicBezTo>
                    <a:pt x="410948" y="20346"/>
                    <a:pt x="402252" y="16829"/>
                    <a:pt x="388370" y="12202"/>
                  </a:cubicBezTo>
                  <a:cubicBezTo>
                    <a:pt x="384741" y="10993"/>
                    <a:pt x="381299" y="8847"/>
                    <a:pt x="377484" y="8574"/>
                  </a:cubicBezTo>
                  <a:lnTo>
                    <a:pt x="326684" y="4945"/>
                  </a:lnTo>
                  <a:cubicBezTo>
                    <a:pt x="321846" y="3735"/>
                    <a:pt x="317157" y="1316"/>
                    <a:pt x="312170" y="1316"/>
                  </a:cubicBezTo>
                  <a:cubicBezTo>
                    <a:pt x="198915" y="1316"/>
                    <a:pt x="226881" y="-4576"/>
                    <a:pt x="174284" y="8574"/>
                  </a:cubicBezTo>
                  <a:cubicBezTo>
                    <a:pt x="170656" y="10993"/>
                    <a:pt x="166804" y="13107"/>
                    <a:pt x="163399" y="15831"/>
                  </a:cubicBezTo>
                  <a:cubicBezTo>
                    <a:pt x="160727" y="17968"/>
                    <a:pt x="159075" y="21328"/>
                    <a:pt x="156141" y="23088"/>
                  </a:cubicBezTo>
                  <a:cubicBezTo>
                    <a:pt x="152078" y="25526"/>
                    <a:pt x="133900" y="29397"/>
                    <a:pt x="130741" y="30345"/>
                  </a:cubicBezTo>
                  <a:cubicBezTo>
                    <a:pt x="123414" y="32543"/>
                    <a:pt x="116471" y="36102"/>
                    <a:pt x="108970" y="37602"/>
                  </a:cubicBezTo>
                  <a:lnTo>
                    <a:pt x="72684" y="44859"/>
                  </a:lnTo>
                  <a:cubicBezTo>
                    <a:pt x="69056" y="47278"/>
                    <a:pt x="65699" y="50166"/>
                    <a:pt x="61799" y="52116"/>
                  </a:cubicBezTo>
                  <a:cubicBezTo>
                    <a:pt x="58378" y="53827"/>
                    <a:pt x="54257" y="53887"/>
                    <a:pt x="50913" y="55745"/>
                  </a:cubicBezTo>
                  <a:cubicBezTo>
                    <a:pt x="43288" y="59981"/>
                    <a:pt x="36398" y="65421"/>
                    <a:pt x="29141" y="70259"/>
                  </a:cubicBezTo>
                  <a:cubicBezTo>
                    <a:pt x="25513" y="72678"/>
                    <a:pt x="21339" y="74432"/>
                    <a:pt x="18256" y="77516"/>
                  </a:cubicBezTo>
                  <a:cubicBezTo>
                    <a:pt x="15837" y="79935"/>
                    <a:pt x="13670" y="82637"/>
                    <a:pt x="10999" y="84774"/>
                  </a:cubicBezTo>
                  <a:cubicBezTo>
                    <a:pt x="-1900" y="95093"/>
                    <a:pt x="113" y="90217"/>
                    <a:pt x="113" y="9928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5BB945E-DA65-2045-DBD6-BB758F8A42D3}"/>
                </a:ext>
              </a:extLst>
            </p:cNvPr>
            <p:cNvGrpSpPr/>
            <p:nvPr/>
          </p:nvGrpSpPr>
          <p:grpSpPr>
            <a:xfrm>
              <a:off x="5205163" y="2977046"/>
              <a:ext cx="3218154" cy="1406363"/>
              <a:chOff x="6929375" y="2764425"/>
              <a:chExt cx="6013514" cy="262795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F74E417C-1CED-ED11-7C23-B269BB7E0CFF}"/>
                  </a:ext>
                </a:extLst>
              </p:cNvPr>
              <p:cNvSpPr/>
              <p:nvPr/>
            </p:nvSpPr>
            <p:spPr>
              <a:xfrm>
                <a:off x="6929375" y="2764425"/>
                <a:ext cx="1896250" cy="1896251"/>
              </a:xfrm>
              <a:prstGeom prst="ellipse">
                <a:avLst/>
              </a:prstGeom>
              <a:solidFill>
                <a:srgbClr val="DBEEF4">
                  <a:alpha val="50196"/>
                </a:srgbClr>
              </a:solidFill>
              <a:ln w="28575"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E14D2F78-7668-C191-DBBB-3F6DBC9727E4}"/>
                  </a:ext>
                </a:extLst>
              </p:cNvPr>
              <p:cNvSpPr/>
              <p:nvPr/>
            </p:nvSpPr>
            <p:spPr>
              <a:xfrm>
                <a:off x="8116768" y="3608974"/>
                <a:ext cx="1101159" cy="11011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18F5EA9F-6A14-CE75-7434-8C9403A7FC41}"/>
                  </a:ext>
                </a:extLst>
              </p:cNvPr>
              <p:cNvSpPr/>
              <p:nvPr/>
            </p:nvSpPr>
            <p:spPr>
              <a:xfrm>
                <a:off x="7731565" y="4344654"/>
                <a:ext cx="838511" cy="838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FA9DA0B-5233-FCE4-F373-3FDAFBEE094D}"/>
                  </a:ext>
                </a:extLst>
              </p:cNvPr>
              <p:cNvSpPr/>
              <p:nvPr/>
            </p:nvSpPr>
            <p:spPr>
              <a:xfrm>
                <a:off x="10353646" y="2830750"/>
                <a:ext cx="1710114" cy="171011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D417955-992E-FD25-DB15-0D82233F2870}"/>
                  </a:ext>
                </a:extLst>
              </p:cNvPr>
              <p:cNvSpPr/>
              <p:nvPr/>
            </p:nvSpPr>
            <p:spPr>
              <a:xfrm>
                <a:off x="11232775" y="2830750"/>
                <a:ext cx="1710114" cy="171011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AEF7C9A-A258-7924-0F36-059293793C51}"/>
                  </a:ext>
                </a:extLst>
              </p:cNvPr>
              <p:cNvSpPr/>
              <p:nvPr/>
            </p:nvSpPr>
            <p:spPr>
              <a:xfrm>
                <a:off x="10806627" y="3682268"/>
                <a:ext cx="1710114" cy="171011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C74B79-0CAE-65AE-A44F-AF908E7CB6CF}"/>
                </a:ext>
              </a:extLst>
            </p:cNvPr>
            <p:cNvSpPr txBox="1"/>
            <p:nvPr/>
          </p:nvSpPr>
          <p:spPr>
            <a:xfrm>
              <a:off x="5445233" y="3349269"/>
              <a:ext cx="464456" cy="23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40" b="1" dirty="0">
                  <a:latin typeface="맑은 고딕" pitchFamily="50" charset="-127"/>
                  <a:ea typeface="맑은 고딕" pitchFamily="50" charset="-127"/>
                </a:rPr>
                <a:t>State</a:t>
              </a:r>
              <a:endParaRPr lang="ko-KR" altLang="en-US" sz="144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EB7A2F-08D3-F1FC-60E9-7BFAA0BB538D}"/>
                </a:ext>
              </a:extLst>
            </p:cNvPr>
            <p:cNvSpPr txBox="1"/>
            <p:nvPr/>
          </p:nvSpPr>
          <p:spPr>
            <a:xfrm>
              <a:off x="5905912" y="3616217"/>
              <a:ext cx="455797" cy="18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90" b="1" dirty="0">
                  <a:latin typeface="맑은 고딕" pitchFamily="50" charset="-127"/>
                  <a:ea typeface="맑은 고딕" pitchFamily="50" charset="-127"/>
                </a:rPr>
                <a:t>Market</a:t>
              </a:r>
              <a:endParaRPr lang="ko-KR" altLang="en-US" sz="99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F79AF4-85C6-8AD7-E602-D3899AEF74F7}"/>
                </a:ext>
              </a:extLst>
            </p:cNvPr>
            <p:cNvSpPr txBox="1"/>
            <p:nvPr/>
          </p:nvSpPr>
          <p:spPr>
            <a:xfrm>
              <a:off x="5625473" y="3926220"/>
              <a:ext cx="459365" cy="294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90" b="1" dirty="0">
                  <a:latin typeface="맑은 고딕" pitchFamily="50" charset="-127"/>
                  <a:ea typeface="맑은 고딕" pitchFamily="50" charset="-127"/>
                </a:rPr>
                <a:t>Civil</a:t>
              </a:r>
            </a:p>
            <a:p>
              <a:pPr algn="ctr"/>
              <a:r>
                <a:rPr lang="en-US" altLang="ko-KR" sz="990" b="1" dirty="0">
                  <a:latin typeface="맑은 고딕" pitchFamily="50" charset="-127"/>
                  <a:ea typeface="맑은 고딕" pitchFamily="50" charset="-127"/>
                </a:rPr>
                <a:t>Society</a:t>
              </a:r>
              <a:endParaRPr lang="ko-KR" altLang="en-US" sz="99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77FDE8-3CD5-23C8-5A2E-981DBCA7FE3A}"/>
                </a:ext>
              </a:extLst>
            </p:cNvPr>
            <p:cNvSpPr txBox="1"/>
            <p:nvPr/>
          </p:nvSpPr>
          <p:spPr>
            <a:xfrm>
              <a:off x="7051964" y="3291269"/>
              <a:ext cx="464456" cy="232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40" b="1" dirty="0">
                  <a:latin typeface="맑은 고딕" pitchFamily="50" charset="-127"/>
                  <a:ea typeface="맑은 고딕" pitchFamily="50" charset="-127"/>
                </a:rPr>
                <a:t>State</a:t>
              </a:r>
              <a:endParaRPr lang="ko-KR" altLang="en-US" sz="144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A2062E-B9FC-39BA-4127-C1D0337F64A8}"/>
                </a:ext>
              </a:extLst>
            </p:cNvPr>
            <p:cNvSpPr txBox="1"/>
            <p:nvPr/>
          </p:nvSpPr>
          <p:spPr>
            <a:xfrm>
              <a:off x="7933376" y="3320123"/>
              <a:ext cx="485532" cy="191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80" b="1" dirty="0">
                  <a:latin typeface="맑은 고딕" pitchFamily="50" charset="-127"/>
                  <a:ea typeface="맑은 고딕" pitchFamily="50" charset="-127"/>
                </a:rPr>
                <a:t>Market</a:t>
              </a:r>
              <a:endParaRPr lang="ko-KR" altLang="en-US" sz="108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57D5A6-38B3-2B47-935B-E4E6960D9685}"/>
                </a:ext>
              </a:extLst>
            </p:cNvPr>
            <p:cNvSpPr txBox="1"/>
            <p:nvPr/>
          </p:nvSpPr>
          <p:spPr>
            <a:xfrm>
              <a:off x="7428293" y="3912559"/>
              <a:ext cx="604478" cy="39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40" b="1" dirty="0">
                  <a:latin typeface="맑은 고딕" pitchFamily="50" charset="-127"/>
                  <a:ea typeface="맑은 고딕" pitchFamily="50" charset="-127"/>
                </a:rPr>
                <a:t>Civil</a:t>
              </a:r>
            </a:p>
            <a:p>
              <a:pPr algn="ctr"/>
              <a:r>
                <a:rPr lang="en-US" altLang="ko-KR" sz="1440" b="1" dirty="0">
                  <a:latin typeface="맑은 고딕" pitchFamily="50" charset="-127"/>
                  <a:ea typeface="맑은 고딕" pitchFamily="50" charset="-127"/>
                </a:rPr>
                <a:t>Society</a:t>
              </a:r>
              <a:endParaRPr lang="ko-KR" altLang="en-US" sz="144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아래쪽 화살표 51">
              <a:extLst>
                <a:ext uri="{FF2B5EF4-FFF2-40B4-BE49-F238E27FC236}">
                  <a16:creationId xmlns:a16="http://schemas.microsoft.com/office/drawing/2014/main" id="{AEE3D888-7969-4807-6CAC-46544228522B}"/>
                </a:ext>
              </a:extLst>
            </p:cNvPr>
            <p:cNvSpPr/>
            <p:nvPr/>
          </p:nvSpPr>
          <p:spPr>
            <a:xfrm rot="16200000">
              <a:off x="6567962" y="3467383"/>
              <a:ext cx="389822" cy="429623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dist="38100" dir="2700000" algn="ctr" rotWithShape="0">
                <a:srgbClr val="000000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1D3FFD-DF1A-EB51-0AEF-D4E2C2B509C2}"/>
              </a:ext>
            </a:extLst>
          </p:cNvPr>
          <p:cNvSpPr/>
          <p:nvPr/>
        </p:nvSpPr>
        <p:spPr>
          <a:xfrm>
            <a:off x="6258368" y="2285605"/>
            <a:ext cx="4697015" cy="2149151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E79E7E-5CF2-0775-B65D-D9BCC4213A3A}"/>
              </a:ext>
            </a:extLst>
          </p:cNvPr>
          <p:cNvSpPr/>
          <p:nvPr/>
        </p:nvSpPr>
        <p:spPr>
          <a:xfrm>
            <a:off x="587229" y="5473408"/>
            <a:ext cx="3646392" cy="395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인위적 모델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구분이 모호함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상호의존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중복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AC9196-1E9C-0B31-B26E-3EE942AC14E9}"/>
              </a:ext>
            </a:extLst>
          </p:cNvPr>
          <p:cNvSpPr/>
          <p:nvPr/>
        </p:nvSpPr>
        <p:spPr>
          <a:xfrm>
            <a:off x="520181" y="5502993"/>
            <a:ext cx="3713439" cy="332509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BCB4D2-7903-C326-9597-8F4AB9266B22}"/>
              </a:ext>
            </a:extLst>
          </p:cNvPr>
          <p:cNvSpPr txBox="1"/>
          <p:nvPr/>
        </p:nvSpPr>
        <p:spPr>
          <a:xfrm>
            <a:off x="7000756" y="5167566"/>
            <a:ext cx="338621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i="0" dirty="0">
                <a:solidFill>
                  <a:srgbClr val="0F0F0F"/>
                </a:solidFill>
                <a:effectLst/>
                <a:latin typeface="+mj-ea"/>
                <a:ea typeface="+mj-ea"/>
              </a:rPr>
              <a:t>정부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+mj-ea"/>
                <a:ea typeface="+mj-ea"/>
              </a:rPr>
              <a:t>시장</a:t>
            </a:r>
            <a:r>
              <a:rPr lang="en-US" altLang="ko-KR" sz="1600" b="1" i="0" dirty="0">
                <a:solidFill>
                  <a:srgbClr val="0F0F0F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1" i="0" dirty="0">
                <a:solidFill>
                  <a:srgbClr val="0F0F0F"/>
                </a:solidFill>
                <a:effectLst/>
                <a:latin typeface="+mj-ea"/>
                <a:ea typeface="+mj-ea"/>
              </a:rPr>
              <a:t>시민사회는</a:t>
            </a:r>
            <a:endParaRPr lang="en-US" altLang="ko-KR" sz="1600" b="1" i="0" dirty="0">
              <a:solidFill>
                <a:srgbClr val="0F0F0F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solidFill>
                  <a:srgbClr val="0F0F0F"/>
                </a:solidFill>
                <a:latin typeface="+mj-ea"/>
                <a:ea typeface="+mj-ea"/>
              </a:rPr>
              <a:t>           </a:t>
            </a:r>
            <a:r>
              <a:rPr lang="ko-KR" altLang="en-US" sz="1600" b="1" dirty="0">
                <a:solidFill>
                  <a:srgbClr val="0F0F0F"/>
                </a:solidFill>
                <a:latin typeface="+mj-ea"/>
                <a:ea typeface="+mj-ea"/>
              </a:rPr>
              <a:t>사회간접자본     </a:t>
            </a:r>
            <a:endParaRPr lang="en-US" altLang="ko-KR" sz="1600" b="1" dirty="0">
              <a:solidFill>
                <a:srgbClr val="0F0F0F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dirty="0">
                <a:solidFill>
                  <a:srgbClr val="0F0F0F"/>
                </a:solidFill>
                <a:latin typeface="+mj-ea"/>
                <a:ea typeface="+mj-ea"/>
              </a:rPr>
              <a:t>            </a:t>
            </a:r>
            <a:r>
              <a:rPr lang="ko-KR" altLang="en-US" sz="1600" b="1" dirty="0">
                <a:solidFill>
                  <a:srgbClr val="0F0F0F"/>
                </a:solidFill>
                <a:latin typeface="+mj-ea"/>
                <a:ea typeface="+mj-ea"/>
              </a:rPr>
              <a:t>다리</a:t>
            </a:r>
            <a:r>
              <a:rPr lang="en-US" altLang="ko-KR" sz="1600" b="1" dirty="0">
                <a:solidFill>
                  <a:srgbClr val="0F0F0F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rgbClr val="0F0F0F"/>
                </a:solidFill>
                <a:latin typeface="+mj-ea"/>
                <a:ea typeface="+mj-ea"/>
              </a:rPr>
              <a:t>철도</a:t>
            </a:r>
            <a:r>
              <a:rPr lang="en-US" altLang="ko-KR" sz="1600" b="1" dirty="0">
                <a:solidFill>
                  <a:srgbClr val="0F0F0F"/>
                </a:solidFill>
                <a:latin typeface="+mj-ea"/>
                <a:ea typeface="+mj-ea"/>
              </a:rPr>
              <a:t>,  </a:t>
            </a:r>
            <a:r>
              <a:rPr lang="ko-KR" altLang="en-US" sz="1600" b="1" dirty="0">
                <a:solidFill>
                  <a:srgbClr val="0F0F0F"/>
                </a:solidFill>
                <a:latin typeface="+mj-ea"/>
                <a:ea typeface="+mj-ea"/>
              </a:rPr>
              <a:t>도로</a:t>
            </a:r>
            <a:r>
              <a:rPr lang="en-US" altLang="ko-KR" sz="1600" b="1" dirty="0">
                <a:solidFill>
                  <a:srgbClr val="0F0F0F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rgbClr val="0F0F0F"/>
                </a:solidFill>
                <a:latin typeface="+mj-ea"/>
                <a:ea typeface="+mj-ea"/>
              </a:rPr>
              <a:t> 터널</a:t>
            </a:r>
            <a:endParaRPr lang="ko-KR" altLang="en-US" sz="1600" b="1" i="0" dirty="0">
              <a:solidFill>
                <a:srgbClr val="0F0F0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5B762-1AB1-CAB5-F83F-A3B10901A68E}"/>
              </a:ext>
            </a:extLst>
          </p:cNvPr>
          <p:cNvSpPr/>
          <p:nvPr/>
        </p:nvSpPr>
        <p:spPr>
          <a:xfrm>
            <a:off x="7701079" y="5620517"/>
            <a:ext cx="1491300" cy="332509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048BDB-FAC0-1EE2-C6C4-CD4FF4A193E4}"/>
              </a:ext>
            </a:extLst>
          </p:cNvPr>
          <p:cNvSpPr/>
          <p:nvPr/>
        </p:nvSpPr>
        <p:spPr>
          <a:xfrm>
            <a:off x="906011" y="81202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34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7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BEE14E-B97B-1B95-C6B1-372F847C4B21}"/>
              </a:ext>
            </a:extLst>
          </p:cNvPr>
          <p:cNvSpPr/>
          <p:nvPr/>
        </p:nvSpPr>
        <p:spPr>
          <a:xfrm>
            <a:off x="-2796" y="0"/>
            <a:ext cx="12192000" cy="713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CBF89-EF82-9EFE-A4B9-E067C52E8DCD}"/>
              </a:ext>
            </a:extLst>
          </p:cNvPr>
          <p:cNvSpPr txBox="1"/>
          <p:nvPr/>
        </p:nvSpPr>
        <p:spPr>
          <a:xfrm>
            <a:off x="807911" y="793999"/>
            <a:ext cx="9166599" cy="5286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 </a:t>
            </a:r>
            <a:r>
              <a:rPr lang="ko-KR" altLang="en-US" sz="2000" b="1" i="0" dirty="0">
                <a:effectLst/>
                <a:latin typeface="+mn-ea"/>
              </a:rPr>
              <a:t>시민사회</a:t>
            </a:r>
            <a:r>
              <a:rPr lang="en-US" altLang="ko-KR" sz="2000" b="1" i="0" dirty="0">
                <a:effectLst/>
                <a:latin typeface="+mn-ea"/>
              </a:rPr>
              <a:t>(civil society) </a:t>
            </a:r>
            <a:r>
              <a:rPr lang="en-US" altLang="ko-KR" b="1" i="0" dirty="0">
                <a:effectLst/>
                <a:latin typeface="+mn-ea"/>
              </a:rPr>
              <a:t>:</a:t>
            </a:r>
            <a:r>
              <a:rPr lang="ko-KR" altLang="en-US" i="0" dirty="0">
                <a:effectLst/>
                <a:latin typeface="+mn-ea"/>
              </a:rPr>
              <a:t>시민의 연대와 활동의 장</a:t>
            </a:r>
            <a:r>
              <a:rPr lang="en-US" altLang="ko-KR" i="0" dirty="0">
                <a:effectLst/>
                <a:latin typeface="+mn-ea"/>
              </a:rPr>
              <a:t>, </a:t>
            </a:r>
            <a:r>
              <a:rPr lang="ko-KR" altLang="en-US" i="0" dirty="0">
                <a:effectLst/>
                <a:latin typeface="+mn-ea"/>
              </a:rPr>
              <a:t>시민정신이 발현되는 공적 영역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0" dirty="0">
                <a:effectLst/>
                <a:latin typeface="+mn-ea"/>
              </a:rPr>
              <a:t> </a:t>
            </a:r>
            <a:r>
              <a:rPr lang="ko-KR" altLang="en-US" sz="2000" b="1" i="0" dirty="0">
                <a:effectLst/>
                <a:latin typeface="+mn-ea"/>
                <a:sym typeface="Wingdings" panose="05000000000000000000" pitchFamily="2" charset="2"/>
              </a:rPr>
              <a:t> </a:t>
            </a:r>
            <a:r>
              <a:rPr lang="ko-KR" altLang="en-US" sz="2000" b="1" i="0" dirty="0">
                <a:effectLst/>
                <a:latin typeface="+mn-ea"/>
              </a:rPr>
              <a:t>시민사회의 의미와 특징</a:t>
            </a:r>
            <a:endParaRPr lang="en-US" altLang="ko-KR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+mn-ea"/>
              </a:rPr>
              <a:t>    </a:t>
            </a:r>
            <a:r>
              <a:rPr lang="ko-KR" altLang="en-US" sz="1600" b="1" i="0" dirty="0" err="1">
                <a:effectLst/>
                <a:latin typeface="+mn-ea"/>
              </a:rPr>
              <a:t>비국가</a:t>
            </a:r>
            <a:r>
              <a:rPr lang="en-US" altLang="ko-KR" sz="1600" b="1" i="0" dirty="0">
                <a:effectLst/>
                <a:latin typeface="+mn-ea"/>
              </a:rPr>
              <a:t>(</a:t>
            </a:r>
            <a:r>
              <a:rPr lang="ko-KR" altLang="en-US" sz="1600" b="1" i="0" dirty="0">
                <a:effectLst/>
                <a:latin typeface="+mn-ea"/>
              </a:rPr>
              <a:t>비정부</a:t>
            </a:r>
            <a:r>
              <a:rPr lang="en-US" altLang="ko-KR" sz="1600" b="1" i="0" dirty="0">
                <a:effectLst/>
                <a:latin typeface="+mn-ea"/>
              </a:rPr>
              <a:t>), </a:t>
            </a:r>
            <a:r>
              <a:rPr lang="ko-KR" altLang="en-US" sz="1600" b="1" i="0" dirty="0" err="1">
                <a:effectLst/>
                <a:latin typeface="+mn-ea"/>
              </a:rPr>
              <a:t>비시장</a:t>
            </a:r>
            <a:r>
              <a:rPr lang="en-US" altLang="ko-KR" sz="1600" b="1" i="0" dirty="0">
                <a:effectLst/>
                <a:latin typeface="+mn-ea"/>
              </a:rPr>
              <a:t>(</a:t>
            </a:r>
            <a:r>
              <a:rPr lang="ko-KR" altLang="en-US" sz="1600" b="1" i="0" dirty="0" err="1">
                <a:effectLst/>
                <a:latin typeface="+mn-ea"/>
              </a:rPr>
              <a:t>비기업</a:t>
            </a:r>
            <a:r>
              <a:rPr lang="en-US" altLang="ko-KR" sz="1600" b="1" i="0" dirty="0">
                <a:effectLst/>
                <a:latin typeface="+mn-ea"/>
              </a:rPr>
              <a:t>), </a:t>
            </a:r>
            <a:r>
              <a:rPr lang="ko-KR" altLang="en-US" sz="1600" b="1" i="0" dirty="0" err="1">
                <a:effectLst/>
                <a:latin typeface="+mn-ea"/>
              </a:rPr>
              <a:t>비가족</a:t>
            </a:r>
            <a:r>
              <a:rPr lang="ko-KR" altLang="en-US" sz="1600" b="0" i="0" dirty="0">
                <a:effectLst/>
                <a:latin typeface="+mn-ea"/>
              </a:rPr>
              <a:t> 공간으로 독립성</a:t>
            </a:r>
            <a:r>
              <a:rPr lang="en-US" altLang="ko-KR" sz="1600" b="0" i="0" dirty="0">
                <a:effectLst/>
                <a:latin typeface="+mn-ea"/>
              </a:rPr>
              <a:t>, </a:t>
            </a:r>
            <a:r>
              <a:rPr lang="ko-KR" altLang="en-US" sz="1600" b="0" i="0" dirty="0">
                <a:effectLst/>
                <a:latin typeface="+mn-ea"/>
              </a:rPr>
              <a:t>자발성</a:t>
            </a:r>
            <a:r>
              <a:rPr lang="en-US" altLang="ko-KR" sz="1600" b="0" i="0" dirty="0">
                <a:effectLst/>
                <a:latin typeface="+mn-ea"/>
              </a:rPr>
              <a:t>, </a:t>
            </a:r>
            <a:r>
              <a:rPr lang="ko-KR" altLang="en-US" sz="1600" b="0" i="0" dirty="0">
                <a:effectLst/>
                <a:latin typeface="+mn-ea"/>
              </a:rPr>
              <a:t>공공성을  특징으로 하는 </a:t>
            </a:r>
            <a:endParaRPr lang="en-US" altLang="ko-KR" sz="16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b="0" i="0" dirty="0">
                <a:effectLst/>
                <a:latin typeface="+mn-ea"/>
              </a:rPr>
              <a:t>다양한 중간매개 결사체의 영역</a:t>
            </a:r>
            <a:r>
              <a:rPr lang="en-US" altLang="ko-KR" sz="1600" b="0" i="0" dirty="0">
                <a:effectLst/>
                <a:latin typeface="+mn-ea"/>
              </a:rPr>
              <a:t>, </a:t>
            </a:r>
            <a:r>
              <a:rPr lang="ko-KR" altLang="en-US" sz="1600" b="0" i="0" dirty="0">
                <a:effectLst/>
                <a:latin typeface="+mn-ea"/>
              </a:rPr>
              <a:t>시민이 주체가 되는 사회</a:t>
            </a:r>
            <a:endParaRPr lang="en-US" altLang="ko-KR" sz="1600" b="0" i="0" dirty="0"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effectLst/>
              <a:latin typeface="+mn-ea"/>
            </a:endParaRPr>
          </a:p>
          <a:p>
            <a:pPr marL="342900" indent="-342900">
              <a:buAutoNum type="alphaL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lphaL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lphaL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lphaL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lphaLcPeriod"/>
            </a:pPr>
            <a:endParaRPr lang="en-US" altLang="ko-KR" dirty="0">
              <a:latin typeface="+mn-ea"/>
            </a:endParaRPr>
          </a:p>
          <a:p>
            <a:r>
              <a:rPr lang="ko-KR" altLang="en-US" b="0" i="0" dirty="0">
                <a:effectLst/>
                <a:latin typeface="+mn-ea"/>
              </a:rPr>
              <a:t>   </a:t>
            </a:r>
            <a:r>
              <a:rPr lang="ko-KR" altLang="en-US" b="0" i="0" dirty="0">
                <a:effectLst/>
                <a:latin typeface="+mn-ea"/>
                <a:sym typeface="Wingdings" panose="05000000000000000000" pitchFamily="2" charset="2"/>
              </a:rPr>
              <a:t> </a:t>
            </a:r>
            <a:r>
              <a:rPr lang="ko-KR" altLang="en-US" b="0" i="0" dirty="0" err="1">
                <a:effectLst/>
                <a:latin typeface="+mn-ea"/>
              </a:rPr>
              <a:t>비시장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ko-KR" altLang="en-US" b="0" i="0" dirty="0" err="1">
                <a:effectLst/>
                <a:latin typeface="+mn-ea"/>
              </a:rPr>
              <a:t>비기업</a:t>
            </a:r>
            <a:r>
              <a:rPr lang="en-US" altLang="ko-KR" b="0" i="0" dirty="0">
                <a:effectLst/>
                <a:latin typeface="+mn-ea"/>
              </a:rPr>
              <a:t>): </a:t>
            </a:r>
            <a:r>
              <a:rPr lang="ko-KR" altLang="en-US" b="0" i="0" dirty="0">
                <a:effectLst/>
                <a:latin typeface="+mn-ea"/>
              </a:rPr>
              <a:t>공공선 추구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자본의 횡포 견제</a:t>
            </a:r>
            <a:endParaRPr lang="en-US" altLang="ko-KR" b="0" i="0" dirty="0">
              <a:effectLst/>
              <a:latin typeface="+mn-ea"/>
            </a:endParaRPr>
          </a:p>
          <a:p>
            <a:pPr marL="342900" indent="-342900">
              <a:buAutoNum type="alphaLcPeriod"/>
            </a:pPr>
            <a:endParaRPr lang="en-US" altLang="ko-KR" sz="1000" dirty="0">
              <a:latin typeface="+mn-ea"/>
            </a:endParaRPr>
          </a:p>
          <a:p>
            <a:r>
              <a:rPr lang="en-US" altLang="ko-KR" b="0" i="0" dirty="0">
                <a:effectLst/>
                <a:latin typeface="+mn-ea"/>
              </a:rPr>
              <a:t>   </a:t>
            </a:r>
            <a:r>
              <a:rPr lang="en-US" altLang="ko-KR" b="0" i="0" dirty="0">
                <a:effectLst/>
                <a:latin typeface="+mn-ea"/>
                <a:sym typeface="Wingdings" panose="05000000000000000000" pitchFamily="2" charset="2"/>
              </a:rPr>
              <a:t> </a:t>
            </a:r>
            <a:r>
              <a:rPr lang="ko-KR" altLang="en-US" b="0" i="0" dirty="0" err="1">
                <a:effectLst/>
                <a:latin typeface="+mn-ea"/>
              </a:rPr>
              <a:t>비가족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혈연 매개하지 않음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공적 목표 추구하는 결사체들의 공적활동공간</a:t>
            </a:r>
            <a:endParaRPr lang="en-US" altLang="ko-KR" b="0" i="0" dirty="0">
              <a:effectLst/>
              <a:latin typeface="+mn-ea"/>
            </a:endParaRPr>
          </a:p>
          <a:p>
            <a:pPr marL="342900" indent="-342900">
              <a:buAutoNum type="alphaLcPeriod"/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 </a:t>
            </a:r>
            <a:r>
              <a:rPr lang="ko-KR" altLang="en-US" dirty="0">
                <a:latin typeface="+mn-ea"/>
                <a:sym typeface="Wingdings 2" panose="05020102010507070707" pitchFamily="18" charset="2"/>
              </a:rPr>
              <a:t> </a:t>
            </a:r>
            <a:r>
              <a:rPr lang="ko-KR" altLang="en-US" b="0" i="0" dirty="0">
                <a:effectLst/>
                <a:latin typeface="+mn-ea"/>
              </a:rPr>
              <a:t>오늘날 사회는 가족과 같은 사적 영역 </a:t>
            </a:r>
            <a:r>
              <a:rPr lang="ko-KR" altLang="en-US" b="1" i="0" dirty="0">
                <a:effectLst/>
                <a:latin typeface="+mn-ea"/>
              </a:rPr>
              <a:t>제외국가</a:t>
            </a:r>
            <a:r>
              <a:rPr lang="en-US" altLang="ko-KR" b="0" i="0" dirty="0">
                <a:effectLst/>
                <a:latin typeface="+mn-ea"/>
              </a:rPr>
              <a:t>(first sector), </a:t>
            </a:r>
            <a:r>
              <a:rPr lang="ko-KR" altLang="en-US" b="1" i="0" dirty="0">
                <a:effectLst/>
                <a:latin typeface="+mn-ea"/>
              </a:rPr>
              <a:t>시장</a:t>
            </a:r>
            <a:r>
              <a:rPr lang="en-US" altLang="ko-KR" b="0" i="0" dirty="0">
                <a:effectLst/>
                <a:latin typeface="+mn-ea"/>
              </a:rPr>
              <a:t>(second sector),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b="1" i="0" dirty="0">
                <a:effectLst/>
                <a:latin typeface="+mn-ea"/>
              </a:rPr>
              <a:t>시민사회</a:t>
            </a:r>
            <a:r>
              <a:rPr lang="en-US" altLang="ko-KR" b="0" i="0" dirty="0">
                <a:effectLst/>
                <a:latin typeface="+mn-ea"/>
              </a:rPr>
              <a:t>(third sector)</a:t>
            </a:r>
            <a:r>
              <a:rPr lang="ko-KR" altLang="en-US" b="0" i="0" dirty="0">
                <a:effectLst/>
                <a:latin typeface="+mn-ea"/>
              </a:rPr>
              <a:t>의 </a:t>
            </a:r>
            <a:r>
              <a:rPr lang="en-US" altLang="ko-KR" b="0" i="0" dirty="0">
                <a:effectLst/>
                <a:latin typeface="+mn-ea"/>
              </a:rPr>
              <a:t>3</a:t>
            </a:r>
            <a:r>
              <a:rPr lang="ko-KR" altLang="en-US" b="0" i="0" dirty="0">
                <a:effectLst/>
                <a:latin typeface="+mn-ea"/>
              </a:rPr>
              <a:t>부분</a:t>
            </a:r>
            <a:endParaRPr lang="ko-KR" altLang="en-US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31FAE0-F275-60BB-29B0-C936863BC3D6}"/>
              </a:ext>
            </a:extLst>
          </p:cNvPr>
          <p:cNvGrpSpPr/>
          <p:nvPr/>
        </p:nvGrpSpPr>
        <p:grpSpPr>
          <a:xfrm>
            <a:off x="1705062" y="2966054"/>
            <a:ext cx="6390315" cy="925891"/>
            <a:chOff x="1780563" y="1509802"/>
            <a:chExt cx="6390315" cy="9258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923D5-E006-3AB4-FA84-5DEBD0B2004A}"/>
                </a:ext>
              </a:extLst>
            </p:cNvPr>
            <p:cNvSpPr txBox="1"/>
            <p:nvPr/>
          </p:nvSpPr>
          <p:spPr>
            <a:xfrm>
              <a:off x="1780563" y="1518299"/>
              <a:ext cx="811635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i="0" dirty="0">
                  <a:effectLst/>
                  <a:latin typeface="+mn-ea"/>
                </a:rPr>
                <a:t>국가</a:t>
              </a:r>
              <a:r>
                <a:rPr lang="ko-KR" altLang="en-US" b="0" i="0" dirty="0">
                  <a:effectLst/>
                  <a:latin typeface="+mn-ea"/>
                </a:rPr>
                <a:t> 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3678E-1582-51D4-5831-C47885DEE24B}"/>
                </a:ext>
              </a:extLst>
            </p:cNvPr>
            <p:cNvSpPr txBox="1"/>
            <p:nvPr/>
          </p:nvSpPr>
          <p:spPr>
            <a:xfrm>
              <a:off x="4442423" y="1509802"/>
              <a:ext cx="1240870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i="0" dirty="0">
                  <a:effectLst/>
                  <a:latin typeface="+mn-ea"/>
                </a:rPr>
                <a:t>시민사회 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1C834C-2596-8B20-C329-B28853012BE7}"/>
                </a:ext>
              </a:extLst>
            </p:cNvPr>
            <p:cNvSpPr txBox="1"/>
            <p:nvPr/>
          </p:nvSpPr>
          <p:spPr>
            <a:xfrm>
              <a:off x="7359243" y="1518299"/>
              <a:ext cx="811635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i="0" dirty="0">
                  <a:effectLst/>
                  <a:latin typeface="+mn-ea"/>
                </a:rPr>
                <a:t>시민</a:t>
              </a:r>
              <a:endParaRPr lang="ko-KR" altLang="en-US" b="1" dirty="0"/>
            </a:p>
          </p:txBody>
        </p:sp>
        <p:sp>
          <p:nvSpPr>
            <p:cNvPr id="16" name="화살표: 왼쪽/오른쪽 15">
              <a:extLst>
                <a:ext uri="{FF2B5EF4-FFF2-40B4-BE49-F238E27FC236}">
                  <a16:creationId xmlns:a16="http://schemas.microsoft.com/office/drawing/2014/main" id="{824286B2-33D2-2A52-293E-3CFEEC8C0778}"/>
                </a:ext>
              </a:extLst>
            </p:cNvPr>
            <p:cNvSpPr/>
            <p:nvPr/>
          </p:nvSpPr>
          <p:spPr>
            <a:xfrm rot="10800000" flipV="1">
              <a:off x="5867525" y="1618063"/>
              <a:ext cx="1328705" cy="152573"/>
            </a:xfrm>
            <a:prstGeom prst="leftRightArrow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왼쪽/오른쪽 16">
              <a:extLst>
                <a:ext uri="{FF2B5EF4-FFF2-40B4-BE49-F238E27FC236}">
                  <a16:creationId xmlns:a16="http://schemas.microsoft.com/office/drawing/2014/main" id="{7B3F6D28-9C02-B6D5-284E-D2060AC3271C}"/>
                </a:ext>
              </a:extLst>
            </p:cNvPr>
            <p:cNvSpPr/>
            <p:nvPr/>
          </p:nvSpPr>
          <p:spPr>
            <a:xfrm rot="10800000" flipV="1">
              <a:off x="2862870" y="1618063"/>
              <a:ext cx="1328705" cy="135343"/>
            </a:xfrm>
            <a:prstGeom prst="leftRightArrow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F66883-97DC-EDE4-9054-2D43E5A7639C}"/>
                </a:ext>
              </a:extLst>
            </p:cNvPr>
            <p:cNvSpPr txBox="1"/>
            <p:nvPr/>
          </p:nvSpPr>
          <p:spPr>
            <a:xfrm>
              <a:off x="2290733" y="2097139"/>
              <a:ext cx="114427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권력 견제 </a:t>
              </a:r>
              <a:endParaRPr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112B14-BAF5-D9C9-3BFE-1F9D47F0AE61}"/>
                </a:ext>
              </a:extLst>
            </p:cNvPr>
            <p:cNvSpPr txBox="1"/>
            <p:nvPr/>
          </p:nvSpPr>
          <p:spPr>
            <a:xfrm>
              <a:off x="4275715" y="2021639"/>
              <a:ext cx="1591811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&lt;</a:t>
              </a:r>
              <a:r>
                <a:rPr lang="ko-KR" altLang="en-US" sz="1600" dirty="0">
                  <a:latin typeface="+mn-ea"/>
                </a:rPr>
                <a:t>매개적 기능</a:t>
              </a:r>
              <a:r>
                <a:rPr lang="en-US" altLang="ko-KR" sz="1600" dirty="0">
                  <a:latin typeface="+mn-ea"/>
                </a:rPr>
                <a:t>&gt; </a:t>
              </a:r>
              <a:endParaRPr lang="ko-KR" alt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978CAD-14E6-FD4F-8434-59B51BAE3D66}"/>
                </a:ext>
              </a:extLst>
            </p:cNvPr>
            <p:cNvSpPr txBox="1"/>
            <p:nvPr/>
          </p:nvSpPr>
          <p:spPr>
            <a:xfrm>
              <a:off x="6629401" y="2046698"/>
              <a:ext cx="1004582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요구반영</a:t>
              </a:r>
              <a:endParaRPr lang="ko-KR" altLang="en-US" sz="1600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FCEFFD-8640-864D-1D7D-3716D6863ABE}"/>
              </a:ext>
            </a:extLst>
          </p:cNvPr>
          <p:cNvSpPr/>
          <p:nvPr/>
        </p:nvSpPr>
        <p:spPr>
          <a:xfrm>
            <a:off x="1369096" y="2768557"/>
            <a:ext cx="7498067" cy="1316882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3112E-159B-C059-FFA4-AEDDD8AD432D}"/>
              </a:ext>
            </a:extLst>
          </p:cNvPr>
          <p:cNvSpPr txBox="1"/>
          <p:nvPr/>
        </p:nvSpPr>
        <p:spPr>
          <a:xfrm>
            <a:off x="522856" y="63751"/>
            <a:ext cx="1692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시민사회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7ACDF6-507B-DF48-1A1A-AE11160C2B10}"/>
              </a:ext>
            </a:extLst>
          </p:cNvPr>
          <p:cNvSpPr/>
          <p:nvPr/>
        </p:nvSpPr>
        <p:spPr>
          <a:xfrm>
            <a:off x="479003" y="63751"/>
            <a:ext cx="45719" cy="60614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96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시민과 시민성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0457" y="1414232"/>
            <a:ext cx="10541517" cy="437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시민권 개념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공동체의 구성원에게 부여된 본질적 권리와 권력을 향유할 수 있는 지위를 의미하는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인간으로서 가져야 할 보편적 권리와 일치함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‘소극적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방어적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자유주의’의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전통으로서 구체제나 신분질서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국가로부터의 억압이나 개입이 없는 상태로 인식하는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공화주의의 전통으로서 공공선에 대한 헌신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공적결정에 대한 적극적인 참여와 공동체로부터 누구도 배제되지 않고 권리와 혜택을 누리는 ‘적극적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자유’로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인식하는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56BA35-96D2-2BD5-952B-C8B25660EAF3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1C9C5-B17E-8952-D38B-0DF2AE9C2E16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4E2F9-D705-2A5F-7E6C-C4D854B2239E}"/>
              </a:ext>
            </a:extLst>
          </p:cNvPr>
          <p:cNvSpPr txBox="1"/>
          <p:nvPr/>
        </p:nvSpPr>
        <p:spPr>
          <a:xfrm>
            <a:off x="1378575" y="675541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시민과 시민성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A8DF8-8C23-93B0-D312-537F27438C83}"/>
              </a:ext>
            </a:extLst>
          </p:cNvPr>
          <p:cNvSpPr txBox="1"/>
          <p:nvPr/>
        </p:nvSpPr>
        <p:spPr>
          <a:xfrm>
            <a:off x="1188159" y="1519442"/>
            <a:ext cx="3437389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i="0" dirty="0">
                <a:effectLst/>
                <a:latin typeface="+mn-ea"/>
              </a:rPr>
              <a:t> 시민과 시민성</a:t>
            </a:r>
            <a:endParaRPr lang="en-US" altLang="ko-KR" sz="2000" b="1" i="0" dirty="0">
              <a:effectLst/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/>
          </a:p>
          <a:p>
            <a:r>
              <a:rPr lang="ko-KR" altLang="en-US" dirty="0"/>
              <a:t>     </a:t>
            </a:r>
            <a:r>
              <a:rPr lang="ko-KR" altLang="en-US" b="1" dirty="0">
                <a:sym typeface="Wingdings" panose="05000000000000000000" pitchFamily="2" charset="2"/>
              </a:rPr>
              <a:t> </a:t>
            </a:r>
            <a:r>
              <a:rPr lang="ko-KR" altLang="en-US" b="1" dirty="0"/>
              <a:t>시민성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b="1" dirty="0">
                <a:latin typeface="+mn-ea"/>
              </a:rPr>
              <a:t>시민으로서 사회적 역할 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     </a:t>
            </a:r>
            <a:r>
              <a:rPr lang="ko-KR" altLang="en-US" b="1" dirty="0">
                <a:latin typeface="+mn-ea"/>
              </a:rPr>
              <a:t>수행과 참여를 위해 필요한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     </a:t>
            </a:r>
            <a:r>
              <a:rPr lang="ko-KR" altLang="en-US" b="1" dirty="0">
                <a:latin typeface="+mn-ea"/>
              </a:rPr>
              <a:t>품성과 자질</a:t>
            </a:r>
            <a:endParaRPr lang="en-US" altLang="ko-KR" b="1" dirty="0">
              <a:latin typeface="+mn-ea"/>
            </a:endParaRPr>
          </a:p>
          <a:p>
            <a:r>
              <a:rPr lang="en-US" altLang="ko-KR" dirty="0"/>
              <a:t> 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857987-3595-87CC-F9B0-2B9C5DA39E8E}"/>
              </a:ext>
            </a:extLst>
          </p:cNvPr>
          <p:cNvSpPr/>
          <p:nvPr/>
        </p:nvSpPr>
        <p:spPr>
          <a:xfrm>
            <a:off x="1142440" y="201336"/>
            <a:ext cx="45719" cy="87245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F8065FAA-47E3-8213-F83D-821208304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47687"/>
              </p:ext>
            </p:extLst>
          </p:nvPr>
        </p:nvGraphicFramePr>
        <p:xfrm>
          <a:off x="1636514" y="4274042"/>
          <a:ext cx="4168668" cy="167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53">
                  <a:extLst>
                    <a:ext uri="{9D8B030D-6E8A-4147-A177-3AD203B41FA5}">
                      <a16:colId xmlns:a16="http://schemas.microsoft.com/office/drawing/2014/main" val="1548023350"/>
                    </a:ext>
                  </a:extLst>
                </a:gridCol>
                <a:gridCol w="3029315">
                  <a:extLst>
                    <a:ext uri="{9D8B030D-6E8A-4147-A177-3AD203B41FA5}">
                      <a16:colId xmlns:a16="http://schemas.microsoft.com/office/drawing/2014/main" val="2257002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 </a:t>
                      </a:r>
                      <a:r>
                        <a:rPr lang="en-US" altLang="ko-KR" sz="1800" b="1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시민성의 차원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3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공간 차원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학교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직장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지역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국가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세계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387522"/>
                  </a:ext>
                </a:extLst>
              </a:tr>
              <a:tr h="357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영역 차원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경제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사회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문화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정치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1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 능력 차원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태도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기능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시민교육과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관련된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1657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2280F7F-9785-EC11-AA09-3C9A121C0FC0}"/>
              </a:ext>
            </a:extLst>
          </p:cNvPr>
          <p:cNvSpPr txBox="1"/>
          <p:nvPr/>
        </p:nvSpPr>
        <p:spPr>
          <a:xfrm>
            <a:off x="6472106" y="1519442"/>
            <a:ext cx="4651696" cy="446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i="0" dirty="0">
                <a:effectLst/>
                <a:latin typeface="+mn-ea"/>
              </a:rPr>
              <a:t> 시민사회의 역할</a:t>
            </a:r>
            <a:endParaRPr lang="en-US" altLang="ko-KR" sz="2000" b="1" i="0" dirty="0">
              <a:effectLst/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en-US" altLang="ko-KR" b="1" dirty="0">
                <a:latin typeface="+mn-ea"/>
              </a:rPr>
              <a:t>1) </a:t>
            </a:r>
            <a:r>
              <a:rPr lang="ko-KR" altLang="en-US" b="1" dirty="0">
                <a:latin typeface="+mn-ea"/>
              </a:rPr>
              <a:t>시민교육 등을 통한 참여적 시민양성</a:t>
            </a:r>
            <a:endParaRPr lang="en-US" altLang="ko-KR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+mn-ea"/>
              </a:rPr>
              <a:t>    </a:t>
            </a:r>
            <a:r>
              <a:rPr lang="en-US" altLang="ko-KR" b="1" dirty="0">
                <a:latin typeface="+mn-ea"/>
              </a:rPr>
              <a:t>2) </a:t>
            </a:r>
            <a:r>
              <a:rPr lang="ko-KR" altLang="en-US" b="1" dirty="0">
                <a:latin typeface="+mn-ea"/>
              </a:rPr>
              <a:t>권력과 자본의 견제</a:t>
            </a:r>
            <a:endParaRPr lang="en-US" altLang="ko-KR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    2) </a:t>
            </a:r>
            <a:r>
              <a:rPr lang="ko-KR" altLang="en-US" b="1" dirty="0">
                <a:latin typeface="+mn-ea"/>
              </a:rPr>
              <a:t>문제해결을 위한 대안 형성 및 제시</a:t>
            </a:r>
            <a:endParaRPr lang="en-US" altLang="ko-KR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    4) </a:t>
            </a:r>
            <a:r>
              <a:rPr lang="ko-KR" altLang="en-US" b="1" dirty="0">
                <a:latin typeface="+mn-ea"/>
              </a:rPr>
              <a:t>국가와의 파트너십</a:t>
            </a:r>
            <a:endParaRPr lang="en-US" altLang="ko-KR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    5) </a:t>
            </a:r>
            <a:r>
              <a:rPr lang="ko-KR" altLang="en-US" b="1" dirty="0">
                <a:latin typeface="+mn-ea"/>
              </a:rPr>
              <a:t>공론의 장 활성화</a:t>
            </a:r>
            <a:endParaRPr lang="en-US" altLang="ko-KR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    6) </a:t>
            </a:r>
            <a:r>
              <a:rPr lang="ko-KR" altLang="en-US" b="1" dirty="0">
                <a:latin typeface="+mn-ea"/>
              </a:rPr>
              <a:t>시민문화 형성 및 발전</a:t>
            </a:r>
            <a:endParaRPr lang="en-US" altLang="ko-KR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    7) </a:t>
            </a:r>
            <a:r>
              <a:rPr lang="ko-KR" altLang="en-US" b="1" dirty="0">
                <a:latin typeface="+mn-ea"/>
              </a:rPr>
              <a:t>민주주의 가치 내면화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439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47F9E-7706-F47E-8382-E8D4E88D9EEE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BCCB2-13FA-4507-B0F4-A9C2036BFED1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65DB3-9378-129C-D736-365C599956A3}"/>
              </a:ext>
            </a:extLst>
          </p:cNvPr>
          <p:cNvSpPr txBox="1"/>
          <p:nvPr/>
        </p:nvSpPr>
        <p:spPr>
          <a:xfrm>
            <a:off x="1378575" y="675541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시민과 시민성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CE463-3121-4CD3-EBB5-42CB58CD89A1}"/>
              </a:ext>
            </a:extLst>
          </p:cNvPr>
          <p:cNvSpPr/>
          <p:nvPr/>
        </p:nvSpPr>
        <p:spPr>
          <a:xfrm>
            <a:off x="1142440" y="201336"/>
            <a:ext cx="45719" cy="87245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1A6EA8A-5F1E-6B8F-9059-72ADC9A8D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515383"/>
              </p:ext>
            </p:extLst>
          </p:nvPr>
        </p:nvGraphicFramePr>
        <p:xfrm>
          <a:off x="1570279" y="1465875"/>
          <a:ext cx="8113088" cy="3926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088">
                  <a:extLst>
                    <a:ext uri="{9D8B030D-6E8A-4147-A177-3AD203B41FA5}">
                      <a16:colId xmlns:a16="http://schemas.microsoft.com/office/drawing/2014/main" val="380595902"/>
                    </a:ext>
                  </a:extLst>
                </a:gridCol>
              </a:tblGrid>
              <a:tr h="499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NGO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68102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 </a:t>
                      </a:r>
                      <a:r>
                        <a:rPr lang="ko-KR" altLang="en-US" dirty="0"/>
                        <a:t>국가권력과 시장자본을 견제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91553"/>
                  </a:ext>
                </a:extLst>
              </a:tr>
              <a:tr h="10868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2.  </a:t>
                      </a:r>
                      <a:r>
                        <a:rPr lang="ko-KR" altLang="en-US" dirty="0" err="1"/>
                        <a:t>사회공론의</a:t>
                      </a:r>
                      <a:r>
                        <a:rPr lang="ko-KR" altLang="en-US" dirty="0"/>
                        <a:t> 장 형성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정보교류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쟁점 도출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논의 활성화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의사소통 촉진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합리적인 대안창출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71974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  </a:t>
                      </a:r>
                      <a:r>
                        <a:rPr lang="ko-KR" altLang="en-US" dirty="0"/>
                        <a:t>시민참여를 매개로 함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참여민주주의의 활성화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32182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  </a:t>
                      </a:r>
                      <a:r>
                        <a:rPr lang="ko-KR" altLang="en-US" dirty="0"/>
                        <a:t>직접 공공 서비스 제공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의료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교육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환경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복지 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46593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  </a:t>
                      </a:r>
                      <a:r>
                        <a:rPr lang="ko-KR" altLang="en-US" dirty="0"/>
                        <a:t>시민교육 프로그램 실행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72940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  </a:t>
                      </a:r>
                      <a:r>
                        <a:rPr lang="ko-KR" altLang="en-US" dirty="0"/>
                        <a:t>사회자본 형성에 기영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4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86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0A761D-C3CD-9AC5-DCEF-EC9E8E6F112F}"/>
              </a:ext>
            </a:extLst>
          </p:cNvPr>
          <p:cNvSpPr/>
          <p:nvPr/>
        </p:nvSpPr>
        <p:spPr>
          <a:xfrm>
            <a:off x="0" y="0"/>
            <a:ext cx="12192000" cy="13002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10D9-DBB2-5DA7-0FC8-7C2F90B16BD2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1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시민과 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A08E3-E927-492D-6FD8-984417B01E1A}"/>
              </a:ext>
            </a:extLst>
          </p:cNvPr>
          <p:cNvSpPr txBox="1"/>
          <p:nvPr/>
        </p:nvSpPr>
        <p:spPr>
          <a:xfrm>
            <a:off x="1378575" y="675541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시민과 시민성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BFFD18-7BEC-8E2A-72D0-7723E38D3467}"/>
              </a:ext>
            </a:extLst>
          </p:cNvPr>
          <p:cNvSpPr/>
          <p:nvPr/>
        </p:nvSpPr>
        <p:spPr>
          <a:xfrm>
            <a:off x="1510019" y="1429584"/>
            <a:ext cx="2323750" cy="5201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시민교육의 의미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E65B78-94EC-ED9F-DDC6-F286D276F2A9}"/>
              </a:ext>
            </a:extLst>
          </p:cNvPr>
          <p:cNvSpPr/>
          <p:nvPr/>
        </p:nvSpPr>
        <p:spPr>
          <a:xfrm>
            <a:off x="1504426" y="2214692"/>
            <a:ext cx="4043492" cy="3674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u="sng" dirty="0">
                <a:solidFill>
                  <a:schemeClr val="tx1"/>
                </a:solidFill>
                <a:latin typeface="+mn-ea"/>
              </a:rPr>
              <a:t>협의의 시민교육</a:t>
            </a:r>
            <a:endParaRPr lang="en-US" altLang="ko-KR" sz="2000" b="1" u="sng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dirty="0">
                <a:solidFill>
                  <a:schemeClr val="tx1"/>
                </a:solidFill>
              </a:rPr>
              <a:t>정치과정의 참여에 필요한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가치 함양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  </a:t>
            </a:r>
            <a:r>
              <a:rPr lang="ko-KR" altLang="en-US" dirty="0">
                <a:solidFill>
                  <a:schemeClr val="tx1"/>
                </a:solidFill>
              </a:rPr>
              <a:t>민주국가의 주권자로서 시민적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삶을 전제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dirty="0">
                <a:solidFill>
                  <a:schemeClr val="tx1"/>
                </a:solidFill>
              </a:rPr>
              <a:t>정치에 대한 지식과 관심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공익 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정신을 바탕으로 정치과정에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적극적으로 참여하는 삶을 추구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EDA95F-8B5D-3FC9-041E-9BFA6995CA02}"/>
              </a:ext>
            </a:extLst>
          </p:cNvPr>
          <p:cNvSpPr/>
          <p:nvPr/>
        </p:nvSpPr>
        <p:spPr>
          <a:xfrm>
            <a:off x="6096000" y="2214692"/>
            <a:ext cx="4377656" cy="36741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u="sng" dirty="0">
                <a:solidFill>
                  <a:schemeClr val="tx1"/>
                </a:solidFill>
                <a:latin typeface="+mn-ea"/>
              </a:rPr>
              <a:t>광의의 시민교육</a:t>
            </a:r>
            <a:endParaRPr lang="en-US" altLang="ko-KR" sz="2000" b="1" u="sng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 </a:t>
            </a:r>
            <a:r>
              <a:rPr lang="ko-KR" altLang="en-US" dirty="0">
                <a:solidFill>
                  <a:schemeClr val="tx1"/>
                </a:solidFill>
              </a:rPr>
              <a:t>공동체에서 </a:t>
            </a:r>
            <a:r>
              <a:rPr lang="ko-KR" altLang="en-US" dirty="0" err="1">
                <a:solidFill>
                  <a:schemeClr val="tx1"/>
                </a:solidFill>
              </a:rPr>
              <a:t>시민으로서의</a:t>
            </a:r>
            <a:r>
              <a:rPr lang="ko-KR" altLang="en-US" dirty="0">
                <a:solidFill>
                  <a:schemeClr val="tx1"/>
                </a:solidFill>
              </a:rPr>
              <a:t> 역할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수행에 필요한 자질을 체계적으로  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함양시키는</a:t>
            </a:r>
            <a:r>
              <a:rPr lang="ko-KR" altLang="en-US" dirty="0">
                <a:solidFill>
                  <a:schemeClr val="tx1"/>
                </a:solidFill>
              </a:rPr>
              <a:t> 것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 </a:t>
            </a:r>
            <a:r>
              <a:rPr lang="ko-KR" altLang="en-US" dirty="0">
                <a:solidFill>
                  <a:schemeClr val="tx1"/>
                </a:solidFill>
              </a:rPr>
              <a:t>다양한 공동체의 </a:t>
            </a:r>
            <a:r>
              <a:rPr lang="ko-KR" altLang="en-US" dirty="0" err="1">
                <a:solidFill>
                  <a:schemeClr val="tx1"/>
                </a:solidFill>
              </a:rPr>
              <a:t>구성원으로서의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시민적 삶을 전제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 </a:t>
            </a:r>
            <a:r>
              <a:rPr lang="ko-KR" altLang="en-US" dirty="0">
                <a:solidFill>
                  <a:schemeClr val="tx1"/>
                </a:solidFill>
              </a:rPr>
              <a:t>권리와 책무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개인과</a:t>
            </a:r>
            <a:r>
              <a:rPr lang="ko-KR" altLang="en-US" dirty="0">
                <a:solidFill>
                  <a:schemeClr val="tx1"/>
                </a:solidFill>
              </a:rPr>
              <a:t> 공동체 이익의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조화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공동선의 증진을 위해 적극적   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으로 참여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20047-06CD-23D8-2F5A-CFE94FECBD4C}"/>
              </a:ext>
            </a:extLst>
          </p:cNvPr>
          <p:cNvSpPr/>
          <p:nvPr/>
        </p:nvSpPr>
        <p:spPr>
          <a:xfrm>
            <a:off x="1142440" y="201336"/>
            <a:ext cx="45719" cy="87245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2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2000</Words>
  <Application>Microsoft Office PowerPoint</Application>
  <PresentationFormat>와이드스크린</PresentationFormat>
  <Paragraphs>340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NanumGothicExtraBold</vt:lpstr>
      <vt:lpstr>Open Sans</vt:lpstr>
      <vt:lpstr>Roboto</vt:lpstr>
      <vt:lpstr>Sandoll 고딕Neo1유니코드 03 Lt</vt:lpstr>
      <vt:lpstr>THEFACESHOP INKLIPQUID</vt:lpstr>
      <vt:lpstr>YouTube Sans</vt:lpstr>
      <vt:lpstr>맑은 고딕</vt:lpstr>
      <vt:lpstr>맑은고딕</vt:lpstr>
      <vt:lpstr>Arial</vt:lpstr>
      <vt:lpstr>Wingdings</vt:lpstr>
      <vt:lpstr>Wingdings 2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2023-01-13T00:38:13Z</dcterms:created>
  <dcterms:modified xsi:type="dcterms:W3CDTF">2023-05-12T03:20:16Z</dcterms:modified>
</cp:coreProperties>
</file>