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50" r:id="rId2"/>
    <p:sldId id="544" r:id="rId3"/>
    <p:sldId id="545" r:id="rId4"/>
    <p:sldId id="546" r:id="rId5"/>
    <p:sldId id="1980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1979" r:id="rId15"/>
    <p:sldId id="1191" r:id="rId16"/>
    <p:sldId id="1192" r:id="rId17"/>
    <p:sldId id="1193" r:id="rId18"/>
    <p:sldId id="1194" r:id="rId19"/>
    <p:sldId id="1974" r:id="rId20"/>
    <p:sldId id="1978" r:id="rId21"/>
    <p:sldId id="1976" r:id="rId22"/>
    <p:sldId id="19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588"/>
    <a:srgbClr val="0000FF"/>
    <a:srgbClr val="CD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81DEC-D54D-4560-B2E8-761E822127D2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EBC75-7085-4011-8F8E-683B64BE2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6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4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2DFE-2EAD-4DA6-B308-ECFC1C5305F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A20C-CB04-424C-AE16-713D9F810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4367" y="1740660"/>
            <a:ext cx="2426122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정부실패론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12192000" cy="1105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2" y="261625"/>
            <a:ext cx="432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0A6FAF-6587-01AD-9FFB-5D94AC32677D}"/>
              </a:ext>
            </a:extLst>
          </p:cNvPr>
          <p:cNvGrpSpPr/>
          <p:nvPr/>
        </p:nvGrpSpPr>
        <p:grpSpPr>
          <a:xfrm>
            <a:off x="5231463" y="1392991"/>
            <a:ext cx="6023347" cy="5032732"/>
            <a:chOff x="5433271" y="1053253"/>
            <a:chExt cx="5994830" cy="513468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2E270CF-D1DF-79B3-A30B-302F02CD1A1C}"/>
                </a:ext>
              </a:extLst>
            </p:cNvPr>
            <p:cNvSpPr/>
            <p:nvPr/>
          </p:nvSpPr>
          <p:spPr>
            <a:xfrm>
              <a:off x="6367244" y="1740660"/>
              <a:ext cx="2030136" cy="4740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클럽재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C74971-EB5C-6498-CA70-DD5BAD07BAFD}"/>
                </a:ext>
              </a:extLst>
            </p:cNvPr>
            <p:cNvSpPr/>
            <p:nvPr/>
          </p:nvSpPr>
          <p:spPr>
            <a:xfrm>
              <a:off x="6467912" y="2397034"/>
              <a:ext cx="2239860" cy="35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유선방송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회원제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수영장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233DF8-DC8F-69E1-F4FF-B088495F0982}"/>
                </a:ext>
              </a:extLst>
            </p:cNvPr>
            <p:cNvSpPr/>
            <p:nvPr/>
          </p:nvSpPr>
          <p:spPr>
            <a:xfrm>
              <a:off x="9204300" y="1740660"/>
              <a:ext cx="1946067" cy="4740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순수공공재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607F0D-BE48-34AA-A778-4130B34A16EA}"/>
                </a:ext>
              </a:extLst>
            </p:cNvPr>
            <p:cNvSpPr/>
            <p:nvPr/>
          </p:nvSpPr>
          <p:spPr>
            <a:xfrm>
              <a:off x="9118223" y="2397034"/>
              <a:ext cx="2153784" cy="35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국방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치안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8AB7CEC-D65B-DF42-918D-15E87790C85C}"/>
                </a:ext>
              </a:extLst>
            </p:cNvPr>
            <p:cNvSpPr/>
            <p:nvPr/>
          </p:nvSpPr>
          <p:spPr>
            <a:xfrm>
              <a:off x="6367244" y="3148014"/>
              <a:ext cx="2030136" cy="4740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준사용재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7BD3D5-AB4B-8C20-D7C4-4277F303A2A1}"/>
                </a:ext>
              </a:extLst>
            </p:cNvPr>
            <p:cNvSpPr/>
            <p:nvPr/>
          </p:nvSpPr>
          <p:spPr>
            <a:xfrm>
              <a:off x="6467912" y="3737848"/>
              <a:ext cx="2239860" cy="35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이웃의 불독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F853C93-A0F5-0B7E-7B91-8D0374938958}"/>
                </a:ext>
              </a:extLst>
            </p:cNvPr>
            <p:cNvSpPr/>
            <p:nvPr/>
          </p:nvSpPr>
          <p:spPr>
            <a:xfrm>
              <a:off x="6367244" y="4555368"/>
              <a:ext cx="2030136" cy="4740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준수사용재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73A07D1-A141-0C1B-60CB-D05B9147EC65}"/>
                </a:ext>
              </a:extLst>
            </p:cNvPr>
            <p:cNvSpPr/>
            <p:nvPr/>
          </p:nvSpPr>
          <p:spPr>
            <a:xfrm>
              <a:off x="6467912" y="5145202"/>
              <a:ext cx="2239860" cy="35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쌀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옷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9B6BFD4-A619-C910-1734-C64A3294D713}"/>
                </a:ext>
              </a:extLst>
            </p:cNvPr>
            <p:cNvSpPr/>
            <p:nvPr/>
          </p:nvSpPr>
          <p:spPr>
            <a:xfrm>
              <a:off x="9204300" y="3148014"/>
              <a:ext cx="2067707" cy="4740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준공공재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3D08DC-68A4-8F05-A8C7-83375AC95908}"/>
                </a:ext>
              </a:extLst>
            </p:cNvPr>
            <p:cNvSpPr/>
            <p:nvPr/>
          </p:nvSpPr>
          <p:spPr>
            <a:xfrm>
              <a:off x="9118223" y="3733833"/>
              <a:ext cx="2239860" cy="35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무료교육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의료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FCDD2DA-3C4B-413A-A2F4-9402506E63BC}"/>
                </a:ext>
              </a:extLst>
            </p:cNvPr>
            <p:cNvSpPr/>
            <p:nvPr/>
          </p:nvSpPr>
          <p:spPr>
            <a:xfrm>
              <a:off x="9223085" y="4555368"/>
              <a:ext cx="2067707" cy="4740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혼잡공공재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062500-B0E3-7B3E-90DD-CF6457C614AF}"/>
                </a:ext>
              </a:extLst>
            </p:cNvPr>
            <p:cNvSpPr/>
            <p:nvPr/>
          </p:nvSpPr>
          <p:spPr>
            <a:xfrm>
              <a:off x="9137009" y="5145202"/>
              <a:ext cx="2239860" cy="35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혼잡한 도로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E5910D-7D84-2ACD-B37A-93263FB49B5E}"/>
                </a:ext>
              </a:extLst>
            </p:cNvPr>
            <p:cNvSpPr/>
            <p:nvPr/>
          </p:nvSpPr>
          <p:spPr>
            <a:xfrm>
              <a:off x="5821960" y="2038524"/>
              <a:ext cx="274040" cy="1845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공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동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비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의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도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298672-D27F-B398-C8C2-3CA48DF7BDBF}"/>
                </a:ext>
              </a:extLst>
            </p:cNvPr>
            <p:cNvSpPr/>
            <p:nvPr/>
          </p:nvSpPr>
          <p:spPr>
            <a:xfrm>
              <a:off x="5433271" y="2038523"/>
              <a:ext cx="274040" cy="927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비경합성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889B36F-1610-06D3-ADDB-86FACB87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405" y="3951792"/>
              <a:ext cx="0" cy="1544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0D4ED24-98BC-740B-9415-0E9836B0F9F1}"/>
                </a:ext>
              </a:extLst>
            </p:cNvPr>
            <p:cNvSpPr/>
            <p:nvPr/>
          </p:nvSpPr>
          <p:spPr>
            <a:xfrm>
              <a:off x="9789952" y="5665832"/>
              <a:ext cx="1586917" cy="234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소비집단의 크기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5B7462-F7A0-14E3-DFFB-328BCE743DF0}"/>
                </a:ext>
              </a:extLst>
            </p:cNvPr>
            <p:cNvSpPr/>
            <p:nvPr/>
          </p:nvSpPr>
          <p:spPr>
            <a:xfrm>
              <a:off x="10383991" y="5953047"/>
              <a:ext cx="906801" cy="234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비배제성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66F5BA6-22EB-836A-C72A-5271B267CDA7}"/>
                </a:ext>
              </a:extLst>
            </p:cNvPr>
            <p:cNvCxnSpPr>
              <a:cxnSpLocks/>
            </p:cNvCxnSpPr>
            <p:nvPr/>
          </p:nvCxnSpPr>
          <p:spPr>
            <a:xfrm>
              <a:off x="5958980" y="5783277"/>
              <a:ext cx="35793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5945098-691D-119A-DA2A-8402A0A2F06C}"/>
                </a:ext>
              </a:extLst>
            </p:cNvPr>
            <p:cNvSpPr/>
            <p:nvPr/>
          </p:nvSpPr>
          <p:spPr>
            <a:xfrm>
              <a:off x="5821960" y="5554784"/>
              <a:ext cx="315982" cy="169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8405F6-DA49-5BA3-1282-2089794F03F6}"/>
                </a:ext>
              </a:extLst>
            </p:cNvPr>
            <p:cNvSpPr/>
            <p:nvPr/>
          </p:nvSpPr>
          <p:spPr>
            <a:xfrm>
              <a:off x="7137633" y="1053253"/>
              <a:ext cx="2239860" cy="308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공공재의 분류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E649B-907B-B40D-4EC6-854B31640A73}"/>
                </a:ext>
              </a:extLst>
            </p:cNvPr>
            <p:cNvSpPr/>
            <p:nvPr/>
          </p:nvSpPr>
          <p:spPr>
            <a:xfrm>
              <a:off x="6218539" y="1561104"/>
              <a:ext cx="5209562" cy="4023041"/>
            </a:xfrm>
            <a:prstGeom prst="rect">
              <a:avLst/>
            </a:prstGeom>
            <a:solidFill>
              <a:srgbClr val="F2DCDB">
                <a:alpha val="20000"/>
              </a:srgb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30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1440011"/>
            <a:ext cx="8663722" cy="451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비대칭 문제를 해결하기 위한 방안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자기선택장치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정보가 부족한 쪽에서 불리한 선택을 피하기 위해 고안한 장치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신호발송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정보를 가지고 있는 보유자의 입장에서 정보의 비대칭으로 오히려 손해를 보게 될 경우 정보가 부족한 상대방에게 자신의 숨겨진 특성을 알리는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효율임금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임금이 생산성을 결정하기 때문에 기업은 근로자에게 시장의 임금수준보다 높은 임금을 지불하게 되는 동기가 작용하여 노동시장의 비대칭 정보의 문제에 대처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2389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1448400"/>
            <a:ext cx="8663722" cy="34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정부실패의 개념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정부가 개입하여 시장실패를 효과적으로 치유하지 못함으로써 야기되는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정부의 시장개입 자체를 부정하는 것이 아님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비용편익분석의 관점에서 기술적으로 해석하면 정부개입으로 인한 사회적            편익이 사회적 비용보다 커야 한다는 것을 강조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정부실패론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761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86293" y="1405529"/>
            <a:ext cx="866372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정부실패의 유형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정부실패론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B01C0C9-36D2-4970-BA3A-2B553C05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11" y="2085984"/>
            <a:ext cx="5725324" cy="2419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D9133C-CC4A-488C-A99F-84194971E808}"/>
              </a:ext>
            </a:extLst>
          </p:cNvPr>
          <p:cNvSpPr txBox="1"/>
          <p:nvPr/>
        </p:nvSpPr>
        <p:spPr>
          <a:xfrm>
            <a:off x="1478914" y="4826417"/>
            <a:ext cx="837110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울프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(Wolf)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 제시한 시장실패와 정부실패 유형의 특징은 시장실패가 주로 효율성의 측면에서 논의한 것에 비해 형평성 차원에서 소득과 부의 불공평한 분배를 포함시켰다는 것이다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4EE44-83B9-193E-B55F-BFB973F5F88E}"/>
              </a:ext>
            </a:extLst>
          </p:cNvPr>
          <p:cNvSpPr txBox="1"/>
          <p:nvPr/>
        </p:nvSpPr>
        <p:spPr>
          <a:xfrm>
            <a:off x="3458362" y="447308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울프</a:t>
            </a:r>
            <a:r>
              <a:rPr lang="en-US" altLang="ko-KR" dirty="0"/>
              <a:t>(Wolf)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6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86293" y="1426182"/>
            <a:ext cx="8663722" cy="40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정부실패의 유형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정보의 문제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공공재와 행정서비스의 독점적 특성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정치시장의 특성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① 정치인의 행태적 특성  ② 정치시장이 갖는 고유의 특성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행정적 특성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①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관료의 행태와 관료제의 특성   ② 행정 고유의 특성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 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제도적 결함으로 인한 정부실패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정부실패론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0520" y="244021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3C0D2-600B-5E35-59EC-E26BA763F124}"/>
              </a:ext>
            </a:extLst>
          </p:cNvPr>
          <p:cNvSpPr/>
          <p:nvPr/>
        </p:nvSpPr>
        <p:spPr>
          <a:xfrm>
            <a:off x="0" y="0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AD08-8719-4E9E-1545-086BD81F55AA}"/>
              </a:ext>
            </a:extLst>
          </p:cNvPr>
          <p:cNvSpPr txBox="1"/>
          <p:nvPr/>
        </p:nvSpPr>
        <p:spPr>
          <a:xfrm>
            <a:off x="1296099" y="432211"/>
            <a:ext cx="662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리더가 알아야 할 공공부문의 기본지식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20C1-521B-9800-414F-B3C759E416DD}"/>
              </a:ext>
            </a:extLst>
          </p:cNvPr>
          <p:cNvSpPr txBox="1"/>
          <p:nvPr/>
        </p:nvSpPr>
        <p:spPr>
          <a:xfrm>
            <a:off x="2025941" y="1453552"/>
            <a:ext cx="4374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F0F0F"/>
                </a:solidFill>
                <a:effectLst/>
                <a:latin typeface="YouTube Sans"/>
              </a:rPr>
              <a:t>정부</a:t>
            </a:r>
            <a:r>
              <a:rPr lang="en-US" altLang="ko-KR" sz="32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3200" b="1" i="0" dirty="0">
                <a:solidFill>
                  <a:srgbClr val="0F0F0F"/>
                </a:solidFill>
                <a:effectLst/>
                <a:latin typeface="YouTube Sans"/>
              </a:rPr>
              <a:t>시장</a:t>
            </a:r>
            <a:r>
              <a:rPr lang="en-US" altLang="ko-KR" sz="32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3200" b="1" i="0" dirty="0">
                <a:solidFill>
                  <a:srgbClr val="0F0F0F"/>
                </a:solidFill>
                <a:effectLst/>
                <a:latin typeface="YouTube Sans"/>
              </a:rPr>
              <a:t>시민사회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979AE0-CF81-D4E6-8ACD-42C347C0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58" y="2197698"/>
            <a:ext cx="3351402" cy="32002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311F1-DAC5-B302-CD85-74A13D79125A}"/>
              </a:ext>
            </a:extLst>
          </p:cNvPr>
          <p:cNvSpPr/>
          <p:nvPr/>
        </p:nvSpPr>
        <p:spPr>
          <a:xfrm>
            <a:off x="7406640" y="3673346"/>
            <a:ext cx="2053244" cy="475012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045AC-C59E-B5D0-B3D8-4ADD721BAA5F}"/>
              </a:ext>
            </a:extLst>
          </p:cNvPr>
          <p:cNvSpPr txBox="1"/>
          <p:nvPr/>
        </p:nvSpPr>
        <p:spPr>
          <a:xfrm>
            <a:off x="6645758" y="3062318"/>
            <a:ext cx="408543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정부</a:t>
            </a:r>
            <a:r>
              <a:rPr lang="en-US" altLang="ko-KR" sz="24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시장</a:t>
            </a:r>
            <a:r>
              <a:rPr lang="en-US" altLang="ko-KR" sz="24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시민사회는</a:t>
            </a:r>
            <a:endParaRPr lang="en-US" altLang="ko-KR" sz="24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rgbClr val="0F0F0F"/>
                </a:solidFill>
                <a:latin typeface="YouTube Sans"/>
              </a:rPr>
              <a:t>           </a:t>
            </a:r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사회간접자본     </a:t>
            </a:r>
            <a:endParaRPr lang="en-US" altLang="ko-KR" sz="2400" b="1" dirty="0">
              <a:solidFill>
                <a:srgbClr val="0F0F0F"/>
              </a:solidFill>
              <a:latin typeface="YouTube Sans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rgbClr val="0F0F0F"/>
                </a:solidFill>
                <a:latin typeface="YouTube Sans"/>
              </a:rPr>
              <a:t>           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다리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</a:rPr>
              <a:t>,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철도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</a:rPr>
              <a:t>, 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도로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</a:rPr>
              <a:t>,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 터널</a:t>
            </a:r>
            <a:endParaRPr lang="ko-KR" altLang="en-US" sz="1600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5B5C2C-1E5C-318F-C51D-F0AE2E115364}"/>
              </a:ext>
            </a:extLst>
          </p:cNvPr>
          <p:cNvSpPr/>
          <p:nvPr/>
        </p:nvSpPr>
        <p:spPr>
          <a:xfrm>
            <a:off x="2343273" y="4871258"/>
            <a:ext cx="2785680" cy="332509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242F3-052E-66A9-35BC-0B86DC1535D0}"/>
              </a:ext>
            </a:extLst>
          </p:cNvPr>
          <p:cNvSpPr txBox="1"/>
          <p:nvPr/>
        </p:nvSpPr>
        <p:spPr>
          <a:xfrm>
            <a:off x="790112" y="245997"/>
            <a:ext cx="915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시장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CC852B-C570-C3C5-C80D-DDAC4FAED53F}"/>
              </a:ext>
            </a:extLst>
          </p:cNvPr>
          <p:cNvSpPr/>
          <p:nvPr/>
        </p:nvSpPr>
        <p:spPr>
          <a:xfrm>
            <a:off x="0" y="771263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CFC53B-BB4B-7FA5-E727-9B09D3DABF03}"/>
              </a:ext>
            </a:extLst>
          </p:cNvPr>
          <p:cNvGrpSpPr/>
          <p:nvPr/>
        </p:nvGrpSpPr>
        <p:grpSpPr>
          <a:xfrm>
            <a:off x="1247684" y="1236021"/>
            <a:ext cx="8374879" cy="4686607"/>
            <a:chOff x="855911" y="1409628"/>
            <a:chExt cx="6773876" cy="4736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519EDA-4464-C766-AF50-AFFE0412E9CF}"/>
                </a:ext>
              </a:extLst>
            </p:cNvPr>
            <p:cNvSpPr/>
            <p:nvPr/>
          </p:nvSpPr>
          <p:spPr>
            <a:xfrm>
              <a:off x="3209532" y="1428596"/>
              <a:ext cx="4412611" cy="476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제품과 서비스를 가격을 매개로 교환 </a:t>
              </a:r>
            </a:p>
          </p:txBody>
        </p:sp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5BD53EED-5C05-7E01-5765-1979F13C3B78}"/>
                </a:ext>
              </a:extLst>
            </p:cNvPr>
            <p:cNvSpPr/>
            <p:nvPr/>
          </p:nvSpPr>
          <p:spPr>
            <a:xfrm>
              <a:off x="855911" y="1409628"/>
              <a:ext cx="2231236" cy="520118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생산자와 소비자</a:t>
              </a:r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4CBECB04-7A1E-136D-C35D-32502897C6C3}"/>
                </a:ext>
              </a:extLst>
            </p:cNvPr>
            <p:cNvSpPr/>
            <p:nvPr/>
          </p:nvSpPr>
          <p:spPr>
            <a:xfrm>
              <a:off x="855911" y="2052725"/>
              <a:ext cx="2231236" cy="520118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시장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시스템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5C3B25-5FB1-50D2-B427-EBBBBA31B40F}"/>
                </a:ext>
              </a:extLst>
            </p:cNvPr>
            <p:cNvSpPr/>
            <p:nvPr/>
          </p:nvSpPr>
          <p:spPr>
            <a:xfrm>
              <a:off x="3209531" y="2096867"/>
              <a:ext cx="4412611" cy="476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가격과 임금이 형성되고 자원이 배분됨 </a:t>
              </a:r>
            </a:p>
          </p:txBody>
        </p:sp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4FC53ED0-9B8B-921B-551F-4B401F491041}"/>
                </a:ext>
              </a:extLst>
            </p:cNvPr>
            <p:cNvSpPr/>
            <p:nvPr/>
          </p:nvSpPr>
          <p:spPr>
            <a:xfrm>
              <a:off x="855911" y="2695821"/>
              <a:ext cx="2231236" cy="59162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신고전파경제학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03676A-D50E-6F19-2D0D-87659125A75D}"/>
                </a:ext>
              </a:extLst>
            </p:cNvPr>
            <p:cNvSpPr/>
            <p:nvPr/>
          </p:nvSpPr>
          <p:spPr>
            <a:xfrm>
              <a:off x="3209530" y="2701841"/>
              <a:ext cx="4412611" cy="585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태초에 시장이 있었고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시장실패를 교정하기 위해 정부가 탄생</a:t>
              </a: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A44DA6F1-94E3-C2DC-4DFB-D1CD60057499}"/>
                </a:ext>
              </a:extLst>
            </p:cNvPr>
            <p:cNvSpPr/>
            <p:nvPr/>
          </p:nvSpPr>
          <p:spPr>
            <a:xfrm>
              <a:off x="855911" y="3438201"/>
              <a:ext cx="2231236" cy="563844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인류학자 사회학자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B288937-6F85-B392-E240-57ADD4A89F97}"/>
                </a:ext>
              </a:extLst>
            </p:cNvPr>
            <p:cNvSpPr/>
            <p:nvPr/>
          </p:nvSpPr>
          <p:spPr>
            <a:xfrm>
              <a:off x="3217176" y="3470481"/>
              <a:ext cx="4412611" cy="563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정부가 시장을 만들었다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잘린 대각선 방향 모서리 17">
              <a:extLst>
                <a:ext uri="{FF2B5EF4-FFF2-40B4-BE49-F238E27FC236}">
                  <a16:creationId xmlns:a16="http://schemas.microsoft.com/office/drawing/2014/main" id="{CEF023E5-64B0-DDFA-D852-5C6B85EED3AA}"/>
                </a:ext>
              </a:extLst>
            </p:cNvPr>
            <p:cNvSpPr/>
            <p:nvPr/>
          </p:nvSpPr>
          <p:spPr>
            <a:xfrm>
              <a:off x="855911" y="4152802"/>
              <a:ext cx="2231236" cy="563844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완전경쟁시장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F93FD2-AF4A-6308-13CE-7B9E403C3A0E}"/>
                </a:ext>
              </a:extLst>
            </p:cNvPr>
            <p:cNvSpPr/>
            <p:nvPr/>
          </p:nvSpPr>
          <p:spPr>
            <a:xfrm>
              <a:off x="3217176" y="4164626"/>
              <a:ext cx="4412611" cy="563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효율적인 자원배분 가능하나 매우 드물다 </a:t>
              </a:r>
              <a:r>
                <a:rPr lang="en-US" altLang="ko-KR" sz="1600" dirty="0">
                  <a:solidFill>
                    <a:srgbClr val="0000FF"/>
                  </a:solidFill>
                </a:rPr>
                <a:t>(</a:t>
              </a:r>
              <a:r>
                <a:rPr lang="ko-KR" altLang="en-US" sz="1600" dirty="0">
                  <a:solidFill>
                    <a:srgbClr val="0000FF"/>
                  </a:solidFill>
                </a:rPr>
                <a:t>농산물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0" name="사각형: 잘린 대각선 방향 모서리 19">
              <a:extLst>
                <a:ext uri="{FF2B5EF4-FFF2-40B4-BE49-F238E27FC236}">
                  <a16:creationId xmlns:a16="http://schemas.microsoft.com/office/drawing/2014/main" id="{3F3CA4AE-29FA-40A5-F81C-A3266EC75C8D}"/>
                </a:ext>
              </a:extLst>
            </p:cNvPr>
            <p:cNvSpPr/>
            <p:nvPr/>
          </p:nvSpPr>
          <p:spPr>
            <a:xfrm>
              <a:off x="861907" y="4831247"/>
              <a:ext cx="2231236" cy="600000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시장실패란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7203EA-F6EE-C0F6-FE69-13C8A4EC1F38}"/>
                </a:ext>
              </a:extLst>
            </p:cNvPr>
            <p:cNvSpPr/>
            <p:nvPr/>
          </p:nvSpPr>
          <p:spPr>
            <a:xfrm>
              <a:off x="3217176" y="4853095"/>
              <a:ext cx="4412611" cy="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공공재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</a:rPr>
                <a:t>독과점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</a:rPr>
                <a:t>외부효과</a:t>
              </a:r>
              <a:r>
                <a:rPr lang="en-US" altLang="ko-KR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정보의 부재와 비대칭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잘린 대각선 방향 모서리 21">
              <a:extLst>
                <a:ext uri="{FF2B5EF4-FFF2-40B4-BE49-F238E27FC236}">
                  <a16:creationId xmlns:a16="http://schemas.microsoft.com/office/drawing/2014/main" id="{63E650EC-EDA0-34D8-9B6A-F947CECEF536}"/>
                </a:ext>
              </a:extLst>
            </p:cNvPr>
            <p:cNvSpPr/>
            <p:nvPr/>
          </p:nvSpPr>
          <p:spPr>
            <a:xfrm>
              <a:off x="855911" y="5582004"/>
              <a:ext cx="2231236" cy="563844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시장실패의 교정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057B71-37B2-5014-AB04-7F3F89AB5CBA}"/>
                </a:ext>
              </a:extLst>
            </p:cNvPr>
            <p:cNvSpPr/>
            <p:nvPr/>
          </p:nvSpPr>
          <p:spPr>
            <a:xfrm>
              <a:off x="3209529" y="5581831"/>
              <a:ext cx="4412611" cy="563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윤리</a:t>
              </a:r>
              <a:r>
                <a:rPr lang="en-US" altLang="ko-KR" b="1" dirty="0">
                  <a:solidFill>
                    <a:srgbClr val="FF0000"/>
                  </a:solidFill>
                </a:rPr>
                <a:t>, </a:t>
              </a:r>
              <a:r>
                <a:rPr lang="ko-KR" altLang="en-US" b="1" dirty="0">
                  <a:solidFill>
                    <a:srgbClr val="FF0000"/>
                  </a:solidFill>
                </a:rPr>
                <a:t>관습</a:t>
              </a:r>
              <a:r>
                <a:rPr lang="ko-KR" altLang="en-US" dirty="0">
                  <a:solidFill>
                    <a:schemeClr val="tx1"/>
                  </a:solidFill>
                </a:rPr>
                <a:t>이 교정하지 못하면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5B5C2C-1E5C-318F-C51D-F0AE2E115364}"/>
              </a:ext>
            </a:extLst>
          </p:cNvPr>
          <p:cNvSpPr/>
          <p:nvPr/>
        </p:nvSpPr>
        <p:spPr>
          <a:xfrm>
            <a:off x="5547300" y="3345691"/>
            <a:ext cx="2676088" cy="402527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69E516-AB53-7CFF-F7AD-753F02E93764}"/>
              </a:ext>
            </a:extLst>
          </p:cNvPr>
          <p:cNvSpPr/>
          <p:nvPr/>
        </p:nvSpPr>
        <p:spPr>
          <a:xfrm>
            <a:off x="4652178" y="2507569"/>
            <a:ext cx="4320906" cy="605390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27CF4F-0551-5138-46BF-CB3422A11883}"/>
              </a:ext>
            </a:extLst>
          </p:cNvPr>
          <p:cNvSpPr/>
          <p:nvPr/>
        </p:nvSpPr>
        <p:spPr>
          <a:xfrm>
            <a:off x="7469777" y="1254790"/>
            <a:ext cx="1581944" cy="471248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CFF1A0-1952-3D65-7232-F6C3972B13B2}"/>
              </a:ext>
            </a:extLst>
          </p:cNvPr>
          <p:cNvSpPr/>
          <p:nvPr/>
        </p:nvSpPr>
        <p:spPr>
          <a:xfrm>
            <a:off x="0" y="922789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DC418-19CA-AEAC-1416-72FD0DB80C90}"/>
              </a:ext>
            </a:extLst>
          </p:cNvPr>
          <p:cNvSpPr txBox="1"/>
          <p:nvPr/>
        </p:nvSpPr>
        <p:spPr>
          <a:xfrm>
            <a:off x="901817" y="377397"/>
            <a:ext cx="91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정부</a:t>
            </a:r>
            <a:endParaRPr lang="ko-KR" altLang="en-US" sz="2400" dirty="0"/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1607BFA8-A32C-699F-0AEF-7C89E81B665B}"/>
              </a:ext>
            </a:extLst>
          </p:cNvPr>
          <p:cNvSpPr/>
          <p:nvPr/>
        </p:nvSpPr>
        <p:spPr>
          <a:xfrm>
            <a:off x="1256230" y="1486707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정부의 정의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30E649-ED91-C085-E4B1-269B4BC9D697}"/>
              </a:ext>
            </a:extLst>
          </p:cNvPr>
          <p:cNvSpPr/>
          <p:nvPr/>
        </p:nvSpPr>
        <p:spPr>
          <a:xfrm>
            <a:off x="4166127" y="1532193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법</a:t>
            </a:r>
            <a:r>
              <a:rPr lang="ko-KR" altLang="en-US" dirty="0">
                <a:solidFill>
                  <a:schemeClr val="tx1"/>
                </a:solidFill>
              </a:rPr>
              <a:t>을 제정하고 강제하는 사람과 제도의 집합 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60426CDB-3EAB-7B57-26AB-648C2860D34F}"/>
              </a:ext>
            </a:extLst>
          </p:cNvPr>
          <p:cNvSpPr/>
          <p:nvPr/>
        </p:nvSpPr>
        <p:spPr>
          <a:xfrm>
            <a:off x="1256230" y="2220892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시장실패와 정부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F0342-28AD-F3C1-EB62-02682AF7DA12}"/>
              </a:ext>
            </a:extLst>
          </p:cNvPr>
          <p:cNvSpPr/>
          <p:nvPr/>
        </p:nvSpPr>
        <p:spPr>
          <a:xfrm>
            <a:off x="4166127" y="2276552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시장실패의 </a:t>
            </a:r>
            <a:r>
              <a:rPr lang="ko-KR" altLang="en-US" sz="2000" b="1" dirty="0">
                <a:solidFill>
                  <a:schemeClr val="tx1"/>
                </a:solidFill>
              </a:rPr>
              <a:t>교정</a:t>
            </a:r>
            <a:r>
              <a:rPr lang="ko-KR" altLang="en-US" dirty="0">
                <a:solidFill>
                  <a:schemeClr val="tx1"/>
                </a:solidFill>
              </a:rPr>
              <a:t>비용이 </a:t>
            </a:r>
            <a:r>
              <a:rPr lang="ko-KR" altLang="en-US" sz="2000" b="1" dirty="0">
                <a:solidFill>
                  <a:schemeClr val="tx1"/>
                </a:solidFill>
              </a:rPr>
              <a:t>편익</a:t>
            </a:r>
            <a:r>
              <a:rPr lang="ko-KR" altLang="en-US" dirty="0">
                <a:solidFill>
                  <a:schemeClr val="tx1"/>
                </a:solidFill>
              </a:rPr>
              <a:t>보다 크면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18AE07F-C10A-D28F-E460-26D44690AEE4}"/>
              </a:ext>
            </a:extLst>
          </p:cNvPr>
          <p:cNvSpPr/>
          <p:nvPr/>
        </p:nvSpPr>
        <p:spPr>
          <a:xfrm>
            <a:off x="1256230" y="3242761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가부장적 정부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CFC840-9E81-ADA9-5D79-EC3F3D9C43CB}"/>
              </a:ext>
            </a:extLst>
          </p:cNvPr>
          <p:cNvSpPr/>
          <p:nvPr/>
        </p:nvSpPr>
        <p:spPr>
          <a:xfrm>
            <a:off x="4166127" y="3018681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정부가 모든 것을 다 해결해주기를 바람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6631EE-B0E4-E560-1289-9B2590D7DF4A}"/>
              </a:ext>
            </a:extLst>
          </p:cNvPr>
          <p:cNvSpPr/>
          <p:nvPr/>
        </p:nvSpPr>
        <p:spPr>
          <a:xfrm>
            <a:off x="4166127" y="3556128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직접 서비스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공기업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세금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교통법규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기업지원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교육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국방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정책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5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A987C0-ADFB-F362-0AF1-807CBC2D737E}"/>
              </a:ext>
            </a:extLst>
          </p:cNvPr>
          <p:cNvSpPr/>
          <p:nvPr/>
        </p:nvSpPr>
        <p:spPr>
          <a:xfrm>
            <a:off x="0" y="1174621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2B238-70C0-2693-9FB8-D97B68BC775C}"/>
              </a:ext>
            </a:extLst>
          </p:cNvPr>
          <p:cNvSpPr txBox="1"/>
          <p:nvPr/>
        </p:nvSpPr>
        <p:spPr>
          <a:xfrm>
            <a:off x="943762" y="511620"/>
            <a:ext cx="2512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시장실패와 정부</a:t>
            </a:r>
            <a:endParaRPr lang="ko-KR" altLang="en-US" sz="2400" dirty="0"/>
          </a:p>
        </p:txBody>
      </p: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8D40377F-18F7-EB9D-3573-2A07A09EBA0C}"/>
              </a:ext>
            </a:extLst>
          </p:cNvPr>
          <p:cNvSpPr/>
          <p:nvPr/>
        </p:nvSpPr>
        <p:spPr>
          <a:xfrm>
            <a:off x="1228201" y="1637359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공공재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757BD-EE87-4649-2C22-B3D0793DBD53}"/>
              </a:ext>
            </a:extLst>
          </p:cNvPr>
          <p:cNvSpPr/>
          <p:nvPr/>
        </p:nvSpPr>
        <p:spPr>
          <a:xfrm>
            <a:off x="4149349" y="1682845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비경합성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비배제성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무임승차</a:t>
            </a:r>
            <a:r>
              <a:rPr lang="ko-KR" altLang="en-US" dirty="0">
                <a:solidFill>
                  <a:schemeClr val="tx1"/>
                </a:solidFill>
              </a:rPr>
              <a:t>와 과소공급 가능성 </a:t>
            </a:r>
          </a:p>
        </p:txBody>
      </p: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CBA7DBB8-1BC2-D7ED-4FE1-455759328A06}"/>
              </a:ext>
            </a:extLst>
          </p:cNvPr>
          <p:cNvSpPr/>
          <p:nvPr/>
        </p:nvSpPr>
        <p:spPr>
          <a:xfrm>
            <a:off x="1228201" y="2400208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외부효과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51360C-BB39-6551-CC16-199D94ECD807}"/>
              </a:ext>
            </a:extLst>
          </p:cNvPr>
          <p:cNvSpPr/>
          <p:nvPr/>
        </p:nvSpPr>
        <p:spPr>
          <a:xfrm>
            <a:off x="4149349" y="2437603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나쁜 외부효과</a:t>
            </a:r>
            <a:r>
              <a:rPr lang="en-US" altLang="ko-KR" sz="2000" b="1" dirty="0">
                <a:solidFill>
                  <a:schemeClr val="tx1"/>
                </a:solidFill>
              </a:rPr>
              <a:t>,  </a:t>
            </a:r>
            <a:r>
              <a:rPr lang="ko-KR" altLang="en-US" sz="2000" b="1" dirty="0">
                <a:solidFill>
                  <a:schemeClr val="tx1"/>
                </a:solidFill>
              </a:rPr>
              <a:t>좋은 외부효과 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4B09979F-0804-00F0-6700-46F56812E6AA}"/>
              </a:ext>
            </a:extLst>
          </p:cNvPr>
          <p:cNvSpPr/>
          <p:nvPr/>
        </p:nvSpPr>
        <p:spPr>
          <a:xfrm>
            <a:off x="1228201" y="3163057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독과점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7B24B6-E561-F9A6-417D-52754A7D8732}"/>
              </a:ext>
            </a:extLst>
          </p:cNvPr>
          <p:cNvSpPr/>
          <p:nvPr/>
        </p:nvSpPr>
        <p:spPr>
          <a:xfrm>
            <a:off x="4149349" y="3208543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완전경쟁시장에 비해 가격이 높고 과소 공급 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6313B69C-33B8-C6AC-4613-516CFD0E849C}"/>
              </a:ext>
            </a:extLst>
          </p:cNvPr>
          <p:cNvSpPr/>
          <p:nvPr/>
        </p:nvSpPr>
        <p:spPr>
          <a:xfrm>
            <a:off x="1228201" y="3925906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독과점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AF9F0-CE94-ABCC-52D0-893B4FB31BED}"/>
              </a:ext>
            </a:extLst>
          </p:cNvPr>
          <p:cNvSpPr/>
          <p:nvPr/>
        </p:nvSpPr>
        <p:spPr>
          <a:xfrm>
            <a:off x="4149349" y="3971392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예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보험  중고차       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sz="1600" dirty="0">
                <a:solidFill>
                  <a:schemeClr val="tx1"/>
                </a:solidFill>
              </a:rPr>
              <a:t>경호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경비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보안     </a:t>
            </a:r>
          </a:p>
        </p:txBody>
      </p:sp>
    </p:spTree>
    <p:extLst>
      <p:ext uri="{BB962C8B-B14F-4D97-AF65-F5344CB8AC3E}">
        <p14:creationId xmlns:p14="http://schemas.microsoft.com/office/powerpoint/2010/main" val="293352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B4CC36-7886-E5BB-8F10-6E001B871D39}"/>
              </a:ext>
            </a:extLst>
          </p:cNvPr>
          <p:cNvSpPr/>
          <p:nvPr/>
        </p:nvSpPr>
        <p:spPr>
          <a:xfrm>
            <a:off x="0" y="839062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EC47E-AC19-DE3D-2574-920DEBFBC252}"/>
              </a:ext>
            </a:extLst>
          </p:cNvPr>
          <p:cNvSpPr txBox="1"/>
          <p:nvPr/>
        </p:nvSpPr>
        <p:spPr>
          <a:xfrm>
            <a:off x="876649" y="293507"/>
            <a:ext cx="3301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rgbClr val="0F0F0F"/>
                </a:solidFill>
                <a:latin typeface="YouTube Sans"/>
              </a:rPr>
              <a:t>대한민국 정부의 구조</a:t>
            </a:r>
            <a:endParaRPr lang="ko-KR" altLang="en-US" sz="2400" dirty="0"/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73AC85CC-9E5D-BF8A-6490-F7226F98A597}"/>
              </a:ext>
            </a:extLst>
          </p:cNvPr>
          <p:cNvSpPr/>
          <p:nvPr/>
        </p:nvSpPr>
        <p:spPr>
          <a:xfrm>
            <a:off x="1211423" y="1360522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중앙정부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DF8BA3-1D8B-15EF-52AE-3A1F98A48538}"/>
              </a:ext>
            </a:extLst>
          </p:cNvPr>
          <p:cNvSpPr/>
          <p:nvPr/>
        </p:nvSpPr>
        <p:spPr>
          <a:xfrm>
            <a:off x="4107404" y="1406008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대통령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중앙부처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</a:rPr>
              <a:t>의회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국회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AB81CE52-0C54-AA78-D532-D9DB0811BC15}"/>
              </a:ext>
            </a:extLst>
          </p:cNvPr>
          <p:cNvSpPr/>
          <p:nvPr/>
        </p:nvSpPr>
        <p:spPr>
          <a:xfrm>
            <a:off x="1211423" y="2182093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지방자치단체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D18ED9-FD69-C15E-0070-6530E76C1140}"/>
              </a:ext>
            </a:extLst>
          </p:cNvPr>
          <p:cNvSpPr/>
          <p:nvPr/>
        </p:nvSpPr>
        <p:spPr>
          <a:xfrm>
            <a:off x="4107404" y="2204836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도지사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시장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구청장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군수 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</a:rPr>
              <a:t>지방의회</a:t>
            </a:r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8D97E7D5-F94B-ADDC-54A5-85785852933B}"/>
              </a:ext>
            </a:extLst>
          </p:cNvPr>
          <p:cNvSpPr/>
          <p:nvPr/>
        </p:nvSpPr>
        <p:spPr>
          <a:xfrm>
            <a:off x="1211423" y="3003664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광역자치단체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D8437E-CD47-7477-AB07-5D3AFC0FA445}"/>
              </a:ext>
            </a:extLst>
          </p:cNvPr>
          <p:cNvSpPr/>
          <p:nvPr/>
        </p:nvSpPr>
        <p:spPr>
          <a:xfrm>
            <a:off x="4107404" y="3049150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특별시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광역시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B606830B-2BBC-3418-7374-FF16C2F9F9E9}"/>
              </a:ext>
            </a:extLst>
          </p:cNvPr>
          <p:cNvSpPr/>
          <p:nvPr/>
        </p:nvSpPr>
        <p:spPr>
          <a:xfrm>
            <a:off x="1211423" y="3825235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 기초자치단체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E6D03-5AEE-A3F0-A885-830A9810F660}"/>
              </a:ext>
            </a:extLst>
          </p:cNvPr>
          <p:cNvSpPr/>
          <p:nvPr/>
        </p:nvSpPr>
        <p:spPr>
          <a:xfrm>
            <a:off x="4107404" y="3870721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시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군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특별시나 광역시의 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E977-C2AB-03D8-6028-AA7927686EB4}"/>
              </a:ext>
            </a:extLst>
          </p:cNvPr>
          <p:cNvSpPr txBox="1"/>
          <p:nvPr/>
        </p:nvSpPr>
        <p:spPr>
          <a:xfrm>
            <a:off x="4107404" y="4507626"/>
            <a:ext cx="545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기초자치단체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(67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 98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군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 65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자치구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309E7-2730-EE39-9A74-65705344F03E}"/>
              </a:ext>
            </a:extLst>
          </p:cNvPr>
          <p:cNvSpPr txBox="1"/>
          <p:nvPr/>
        </p:nvSpPr>
        <p:spPr>
          <a:xfrm>
            <a:off x="3636628" y="4958347"/>
            <a:ext cx="592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0078CB"/>
                </a:solidFill>
                <a:effectLst/>
                <a:latin typeface="inherit"/>
              </a:rPr>
              <a:t>대한민국은</a:t>
            </a:r>
            <a:r>
              <a:rPr lang="ko-KR" altLang="en-US" b="1" dirty="0">
                <a:solidFill>
                  <a:srgbClr val="BA0000"/>
                </a:solidFill>
                <a:effectLst/>
                <a:latin typeface="inherit"/>
              </a:rPr>
              <a:t>  </a:t>
            </a:r>
            <a:r>
              <a:rPr lang="en-US" altLang="ko-KR" b="1" dirty="0">
                <a:effectLst/>
                <a:latin typeface="inherit"/>
              </a:rPr>
              <a:t>17</a:t>
            </a:r>
            <a:r>
              <a:rPr lang="ko-KR" altLang="en-US" b="1" dirty="0">
                <a:effectLst/>
                <a:latin typeface="inherit"/>
              </a:rPr>
              <a:t>개 광역자치단체  </a:t>
            </a:r>
            <a:r>
              <a:rPr lang="en-US" altLang="ko-KR" b="1" dirty="0">
                <a:effectLst/>
                <a:latin typeface="inherit"/>
              </a:rPr>
              <a:t>/ </a:t>
            </a:r>
            <a:r>
              <a:rPr lang="ko-KR" altLang="en-US" b="1" dirty="0">
                <a:effectLst/>
                <a:latin typeface="inherit"/>
              </a:rPr>
              <a:t>기초자치단체 </a:t>
            </a:r>
            <a:r>
              <a:rPr lang="en-US" altLang="ko-KR" b="1" dirty="0">
                <a:effectLst/>
                <a:latin typeface="inherit"/>
              </a:rPr>
              <a:t>226</a:t>
            </a:r>
            <a:r>
              <a:rPr lang="ko-KR" altLang="en-US" b="1" dirty="0">
                <a:effectLst/>
                <a:latin typeface="inherit"/>
              </a:rPr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8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CCA130-3649-D23A-8510-FAAE16144BD5}"/>
              </a:ext>
            </a:extLst>
          </p:cNvPr>
          <p:cNvSpPr/>
          <p:nvPr/>
        </p:nvSpPr>
        <p:spPr>
          <a:xfrm>
            <a:off x="0" y="736880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430D9-76BF-5E6C-85FD-E68D4518EF18}"/>
              </a:ext>
            </a:extLst>
          </p:cNvPr>
          <p:cNvSpPr txBox="1"/>
          <p:nvPr/>
        </p:nvSpPr>
        <p:spPr>
          <a:xfrm>
            <a:off x="851482" y="173956"/>
            <a:ext cx="1690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시민사회</a:t>
            </a:r>
            <a:endParaRPr lang="ko-KR" altLang="en-US" sz="2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674E69-D40B-86B5-094C-76003D56DEF2}"/>
              </a:ext>
            </a:extLst>
          </p:cNvPr>
          <p:cNvGrpSpPr/>
          <p:nvPr/>
        </p:nvGrpSpPr>
        <p:grpSpPr>
          <a:xfrm>
            <a:off x="1320480" y="1029013"/>
            <a:ext cx="8334733" cy="4834892"/>
            <a:chOff x="1303702" y="1222427"/>
            <a:chExt cx="8334733" cy="5202872"/>
          </a:xfrm>
        </p:grpSpPr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34407E8D-D438-9C4D-EAE7-40FB14329606}"/>
                </a:ext>
              </a:extLst>
            </p:cNvPr>
            <p:cNvSpPr/>
            <p:nvPr/>
          </p:nvSpPr>
          <p:spPr>
            <a:xfrm>
              <a:off x="1303702" y="1222427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진보적 의미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1C7DDB-BA9E-D32F-BE41-FBEF0BD65CDD}"/>
                </a:ext>
              </a:extLst>
            </p:cNvPr>
            <p:cNvSpPr/>
            <p:nvPr/>
          </p:nvSpPr>
          <p:spPr>
            <a:xfrm>
              <a:off x="4182905" y="1260530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신분에 의해 지배되지 않는 사회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b="1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사농공상</a:t>
              </a:r>
              <a:r>
                <a:rPr lang="en-US" altLang="ko-KR" sz="1600" b="1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187F9910-E7D8-2575-D7E5-7B21040F4A85}"/>
                </a:ext>
              </a:extLst>
            </p:cNvPr>
            <p:cNvSpPr/>
            <p:nvPr/>
          </p:nvSpPr>
          <p:spPr>
            <a:xfrm>
              <a:off x="1303702" y="1882241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개인주의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자유주의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1A9016-EA53-AC2E-FDBC-3620E5625E70}"/>
                </a:ext>
              </a:extLst>
            </p:cNvPr>
            <p:cNvSpPr/>
            <p:nvPr/>
          </p:nvSpPr>
          <p:spPr>
            <a:xfrm>
              <a:off x="4182905" y="1934365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국가주의에 반대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세계주의 지향 </a:t>
              </a:r>
            </a:p>
          </p:txBody>
        </p:sp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10A00C7A-9900-89C9-147C-3BCA5AB368D4}"/>
                </a:ext>
              </a:extLst>
            </p:cNvPr>
            <p:cNvSpPr/>
            <p:nvPr/>
          </p:nvSpPr>
          <p:spPr>
            <a:xfrm>
              <a:off x="1319129" y="2556974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아테네의 시민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FB5CC7-DCDD-660F-0E0B-9428B193187B}"/>
                </a:ext>
              </a:extLst>
            </p:cNvPr>
            <p:cNvSpPr/>
            <p:nvPr/>
          </p:nvSpPr>
          <p:spPr>
            <a:xfrm>
              <a:off x="4182905" y="2579717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시민사회가 아니다 </a:t>
              </a:r>
            </a:p>
          </p:txBody>
        </p:sp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CF35FABD-AB9E-DA7F-ABB3-93EF8788AD32}"/>
                </a:ext>
              </a:extLst>
            </p:cNvPr>
            <p:cNvSpPr/>
            <p:nvPr/>
          </p:nvSpPr>
          <p:spPr>
            <a:xfrm>
              <a:off x="1319129" y="3209405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프랑스 혁명 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EB26FE-7156-125A-71E3-3A5EAD18054A}"/>
                </a:ext>
              </a:extLst>
            </p:cNvPr>
            <p:cNvSpPr/>
            <p:nvPr/>
          </p:nvSpPr>
          <p:spPr>
            <a:xfrm>
              <a:off x="4182905" y="3235930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부르조아</a:t>
              </a:r>
              <a:r>
                <a:rPr lang="ko-KR" altLang="en-US" dirty="0">
                  <a:solidFill>
                    <a:schemeClr val="tx1"/>
                  </a:solidFill>
                </a:rPr>
                <a:t> 계급의 등장 </a:t>
              </a:r>
              <a:r>
                <a:rPr lang="en-US" altLang="ko-KR" dirty="0">
                  <a:solidFill>
                    <a:schemeClr val="tx1"/>
                  </a:solidFill>
                </a:rPr>
                <a:t>=</a:t>
              </a:r>
              <a:r>
                <a:rPr lang="ko-KR" altLang="en-US" dirty="0">
                  <a:solidFill>
                    <a:schemeClr val="tx1"/>
                  </a:solidFill>
                </a:rPr>
                <a:t>시민사회의 시작</a:t>
              </a:r>
            </a:p>
          </p:txBody>
        </p:sp>
        <p:sp>
          <p:nvSpPr>
            <p:cNvPr id="18" name="사각형: 잘린 대각선 방향 모서리 17">
              <a:extLst>
                <a:ext uri="{FF2B5EF4-FFF2-40B4-BE49-F238E27FC236}">
                  <a16:creationId xmlns:a16="http://schemas.microsoft.com/office/drawing/2014/main" id="{4C100490-9C1F-54E1-CC51-C9AC35F014D9}"/>
                </a:ext>
              </a:extLst>
            </p:cNvPr>
            <p:cNvSpPr/>
            <p:nvPr/>
          </p:nvSpPr>
          <p:spPr>
            <a:xfrm>
              <a:off x="1319129" y="3886226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</a:rPr>
                <a:t>앙시앙레짐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9D4C33-98DA-53F5-81C5-1C4C127F455A}"/>
                </a:ext>
              </a:extLst>
            </p:cNvPr>
            <p:cNvSpPr/>
            <p:nvPr/>
          </p:nvSpPr>
          <p:spPr>
            <a:xfrm>
              <a:off x="4182905" y="3908969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프랑스 혁명 이전을 지칭</a:t>
              </a:r>
            </a:p>
          </p:txBody>
        </p:sp>
        <p:sp>
          <p:nvSpPr>
            <p:cNvPr id="20" name="사각형: 잘린 대각선 방향 모서리 19">
              <a:extLst>
                <a:ext uri="{FF2B5EF4-FFF2-40B4-BE49-F238E27FC236}">
                  <a16:creationId xmlns:a16="http://schemas.microsoft.com/office/drawing/2014/main" id="{2DECE585-E9F6-A6B7-8F0E-32CD84995CC3}"/>
                </a:ext>
              </a:extLst>
            </p:cNvPr>
            <p:cNvSpPr/>
            <p:nvPr/>
          </p:nvSpPr>
          <p:spPr>
            <a:xfrm>
              <a:off x="1334426" y="4563047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영국 </a:t>
              </a:r>
            </a:p>
          </p:txBody>
        </p:sp>
        <p:sp>
          <p:nvSpPr>
            <p:cNvPr id="21" name="사각형: 잘린 대각선 방향 모서리 20">
              <a:extLst>
                <a:ext uri="{FF2B5EF4-FFF2-40B4-BE49-F238E27FC236}">
                  <a16:creationId xmlns:a16="http://schemas.microsoft.com/office/drawing/2014/main" id="{36774650-8D55-88F3-91AA-546CB9A853CE}"/>
                </a:ext>
              </a:extLst>
            </p:cNvPr>
            <p:cNvSpPr/>
            <p:nvPr/>
          </p:nvSpPr>
          <p:spPr>
            <a:xfrm>
              <a:off x="1319129" y="5215478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</a:rPr>
                <a:t>대안으로서의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성격 </a:t>
              </a:r>
            </a:p>
          </p:txBody>
        </p:sp>
        <p:sp>
          <p:nvSpPr>
            <p:cNvPr id="22" name="사각형: 잘린 대각선 방향 모서리 21">
              <a:extLst>
                <a:ext uri="{FF2B5EF4-FFF2-40B4-BE49-F238E27FC236}">
                  <a16:creationId xmlns:a16="http://schemas.microsoft.com/office/drawing/2014/main" id="{C11455CE-9970-353E-31F9-C0167C8B9547}"/>
                </a:ext>
              </a:extLst>
            </p:cNvPr>
            <p:cNvSpPr/>
            <p:nvPr/>
          </p:nvSpPr>
          <p:spPr>
            <a:xfrm>
              <a:off x="1306427" y="5882675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시민사회의 팽창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6C81BA0-624D-0A5A-1392-6FA93433015D}"/>
                </a:ext>
              </a:extLst>
            </p:cNvPr>
            <p:cNvSpPr/>
            <p:nvPr/>
          </p:nvSpPr>
          <p:spPr>
            <a:xfrm>
              <a:off x="4182905" y="4608533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청교도 혁명과 명예혁명도 시민혁명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34C08E-0197-90FD-EE9B-31552A9D7D05}"/>
                </a:ext>
              </a:extLst>
            </p:cNvPr>
            <p:cNvSpPr/>
            <p:nvPr/>
          </p:nvSpPr>
          <p:spPr>
            <a:xfrm>
              <a:off x="4182905" y="5266366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시장실패 </a:t>
              </a:r>
              <a:r>
                <a:rPr lang="en-US" altLang="ko-KR" b="1" dirty="0">
                  <a:solidFill>
                    <a:schemeClr val="tx1"/>
                  </a:solidFill>
                </a:rPr>
                <a:t>-&gt; </a:t>
              </a:r>
              <a:r>
                <a:rPr lang="ko-KR" altLang="en-US" b="1" dirty="0">
                  <a:solidFill>
                    <a:schemeClr val="tx1"/>
                  </a:solidFill>
                </a:rPr>
                <a:t>정부실패 </a:t>
              </a:r>
              <a:r>
                <a:rPr lang="en-US" altLang="ko-KR" b="1" dirty="0">
                  <a:solidFill>
                    <a:schemeClr val="tx1"/>
                  </a:solidFill>
                </a:rPr>
                <a:t>-&gt;?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048FAA-B907-4F6D-2FE1-D60DF8532E99}"/>
                </a:ext>
              </a:extLst>
            </p:cNvPr>
            <p:cNvSpPr/>
            <p:nvPr/>
          </p:nvSpPr>
          <p:spPr>
            <a:xfrm>
              <a:off x="4182905" y="5931653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기존 정치에 실망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5B5C2C-1E5C-318F-C51D-F0AE2E115364}"/>
              </a:ext>
            </a:extLst>
          </p:cNvPr>
          <p:cNvSpPr/>
          <p:nvPr/>
        </p:nvSpPr>
        <p:spPr>
          <a:xfrm>
            <a:off x="5279463" y="4820279"/>
            <a:ext cx="3039746" cy="378210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86293" y="1589977"/>
            <a:ext cx="9152820" cy="34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시장실패의 개념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시장경제체제에서 가격기구가 자원을 효율적으로 배분하지 못하는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시장에서의 가격이 사회후생을 최적화하는 파레토 효율성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(Pareto inefficiency)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      달성하지 못한다는 의미로 해석되며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이를 정부개입을 통하여 치유할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364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7A3D1A-DB78-F6CB-A3FF-476BE4FE0208}"/>
              </a:ext>
            </a:extLst>
          </p:cNvPr>
          <p:cNvSpPr/>
          <p:nvPr/>
        </p:nvSpPr>
        <p:spPr>
          <a:xfrm>
            <a:off x="0" y="900734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540C3-1006-6AFB-887C-ED47A9B792AE}"/>
              </a:ext>
            </a:extLst>
          </p:cNvPr>
          <p:cNvSpPr txBox="1"/>
          <p:nvPr/>
        </p:nvSpPr>
        <p:spPr>
          <a:xfrm>
            <a:off x="877119" y="299318"/>
            <a:ext cx="1690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시민사회</a:t>
            </a:r>
            <a:endParaRPr lang="ko-KR" altLang="en-US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59D876-2C49-37C1-9977-AD6F06F42CF6}"/>
              </a:ext>
            </a:extLst>
          </p:cNvPr>
          <p:cNvGrpSpPr/>
          <p:nvPr/>
        </p:nvGrpSpPr>
        <p:grpSpPr>
          <a:xfrm>
            <a:off x="1528213" y="1479505"/>
            <a:ext cx="8317955" cy="2894267"/>
            <a:chOff x="1362425" y="1238738"/>
            <a:chExt cx="8317955" cy="2894267"/>
          </a:xfrm>
        </p:grpSpPr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9A0F57A4-4A0A-FF00-6B5E-A7F37903C587}"/>
                </a:ext>
              </a:extLst>
            </p:cNvPr>
            <p:cNvSpPr/>
            <p:nvPr/>
          </p:nvSpPr>
          <p:spPr>
            <a:xfrm>
              <a:off x="1362425" y="1238738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시민사회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C7C1FBC-3CB9-BB36-8582-BD6E921165F7}"/>
                </a:ext>
              </a:extLst>
            </p:cNvPr>
            <p:cNvSpPr/>
            <p:nvPr/>
          </p:nvSpPr>
          <p:spPr>
            <a:xfrm>
              <a:off x="4224850" y="1284224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NGO (nongovernmental organization)</a:t>
              </a:r>
              <a:r>
                <a:rPr lang="ko-KR" altLang="en-US" b="1" dirty="0">
                  <a:solidFill>
                    <a:schemeClr val="tx1"/>
                  </a:solidFill>
                </a:rPr>
                <a:t>포함</a:t>
              </a:r>
              <a:r>
                <a:rPr lang="ko-KR" altLang="en-US" sz="16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CBA4DC59-2E01-E78E-C807-BB9B1AA40254}"/>
                </a:ext>
              </a:extLst>
            </p:cNvPr>
            <p:cNvSpPr/>
            <p:nvPr/>
          </p:nvSpPr>
          <p:spPr>
            <a:xfrm>
              <a:off x="1362425" y="2006989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시민참여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0ED86-5BBD-ADFB-BEA5-CABCF9E7C4DA}"/>
                </a:ext>
              </a:extLst>
            </p:cNvPr>
            <p:cNvSpPr/>
            <p:nvPr/>
          </p:nvSpPr>
          <p:spPr>
            <a:xfrm>
              <a:off x="4224850" y="2029732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대의민주주의 약점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보완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인터넷의 발달  </a:t>
              </a:r>
            </a:p>
          </p:txBody>
        </p:sp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21B6A617-B1B9-54E5-9982-D5D42FF29710}"/>
                </a:ext>
              </a:extLst>
            </p:cNvPr>
            <p:cNvSpPr/>
            <p:nvPr/>
          </p:nvSpPr>
          <p:spPr>
            <a:xfrm>
              <a:off x="1362425" y="2775240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시민참여의 형태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1A123C-9423-1361-B2F8-A89DC91E551C}"/>
                </a:ext>
              </a:extLst>
            </p:cNvPr>
            <p:cNvSpPr/>
            <p:nvPr/>
          </p:nvSpPr>
          <p:spPr>
            <a:xfrm>
              <a:off x="4224850" y="2820726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정책 의제설정만이 아니라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b="1" dirty="0">
                  <a:solidFill>
                    <a:srgbClr val="0000FF"/>
                  </a:solidFill>
                </a:rPr>
                <a:t>집행</a:t>
              </a:r>
              <a:r>
                <a:rPr lang="en-US" altLang="ko-KR" sz="2000" b="1" dirty="0">
                  <a:solidFill>
                    <a:srgbClr val="0000FF"/>
                  </a:solidFill>
                </a:rPr>
                <a:t>,</a:t>
              </a:r>
              <a:r>
                <a:rPr lang="ko-KR" altLang="en-US" sz="2000" b="1" dirty="0">
                  <a:solidFill>
                    <a:srgbClr val="0000FF"/>
                  </a:solidFill>
                </a:rPr>
                <a:t>평가 </a:t>
              </a:r>
              <a:r>
                <a:rPr lang="ko-KR" altLang="en-US" dirty="0">
                  <a:solidFill>
                    <a:schemeClr val="tx1"/>
                  </a:solidFill>
                </a:rPr>
                <a:t>등에도 관여  </a:t>
              </a:r>
            </a:p>
          </p:txBody>
        </p:sp>
        <p:sp>
          <p:nvSpPr>
            <p:cNvPr id="12" name="사각형: 잘린 대각선 방향 모서리 11">
              <a:extLst>
                <a:ext uri="{FF2B5EF4-FFF2-40B4-BE49-F238E27FC236}">
                  <a16:creationId xmlns:a16="http://schemas.microsoft.com/office/drawing/2014/main" id="{DDAF69BB-5289-9775-2D76-EF6A2C15682A}"/>
                </a:ext>
              </a:extLst>
            </p:cNvPr>
            <p:cNvSpPr/>
            <p:nvPr/>
          </p:nvSpPr>
          <p:spPr>
            <a:xfrm>
              <a:off x="1362425" y="3593873"/>
              <a:ext cx="2758588" cy="539132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전자민주주의 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E9576C-5486-0050-3CC4-1221B265A881}"/>
                </a:ext>
              </a:extLst>
            </p:cNvPr>
            <p:cNvSpPr/>
            <p:nvPr/>
          </p:nvSpPr>
          <p:spPr>
            <a:xfrm>
              <a:off x="4224850" y="3639359"/>
              <a:ext cx="5455530" cy="493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직접 민주주의의 요소 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BD57EC-7EE2-9EB4-CB3E-04881A283F14}"/>
              </a:ext>
            </a:extLst>
          </p:cNvPr>
          <p:cNvSpPr txBox="1"/>
          <p:nvPr/>
        </p:nvSpPr>
        <p:spPr>
          <a:xfrm>
            <a:off x="1392724" y="4539605"/>
            <a:ext cx="8253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시민</a:t>
            </a:r>
            <a:r>
              <a:rPr lang="ko-KR" altLang="en-US" sz="2400" dirty="0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사회</a:t>
            </a:r>
            <a:r>
              <a:rPr lang="ko-KR" altLang="en-US" sz="1800" dirty="0">
                <a:latin typeface="궁서체" panose="02030609000101010101" pitchFamily="17" charset="-127"/>
                <a:ea typeface="궁서체" panose="02030609000101010101" pitchFamily="17" charset="-127"/>
              </a:rPr>
              <a:t>는 </a:t>
            </a:r>
            <a:r>
              <a:rPr lang="ko-KR" altLang="en-US" sz="2400" dirty="0">
                <a:solidFill>
                  <a:srgbClr val="7030A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조직화</a:t>
            </a:r>
            <a:r>
              <a:rPr lang="ko-KR" altLang="en-US" sz="1800" dirty="0">
                <a:latin typeface="궁서체" panose="02030609000101010101" pitchFamily="17" charset="-127"/>
                <a:ea typeface="궁서체" panose="02030609000101010101" pitchFamily="17" charset="-127"/>
              </a:rPr>
              <a:t>되지 않으면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정책과정</a:t>
            </a:r>
            <a:r>
              <a:rPr lang="ko-KR" altLang="en-US" sz="1800" dirty="0">
                <a:latin typeface="궁서체" panose="02030609000101010101" pitchFamily="17" charset="-127"/>
                <a:ea typeface="궁서체" panose="02030609000101010101" pitchFamily="17" charset="-127"/>
              </a:rPr>
              <a:t>에 </a:t>
            </a:r>
            <a:r>
              <a:rPr lang="ko-KR" altLang="en-US" sz="2400" dirty="0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참여</a:t>
            </a:r>
            <a:r>
              <a:rPr lang="ko-KR" altLang="en-US" sz="1800" dirty="0">
                <a:latin typeface="궁서체" panose="02030609000101010101" pitchFamily="17" charset="-127"/>
                <a:ea typeface="궁서체" panose="02030609000101010101" pitchFamily="17" charset="-127"/>
              </a:rPr>
              <a:t>하기 어렵다</a:t>
            </a:r>
            <a:r>
              <a:rPr lang="en-US" altLang="ko-KR" sz="1800" dirty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lang="ko-KR" altLang="en-US" sz="18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0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BECF9F-8506-165C-DDAA-FCEDEBC17E3E}"/>
              </a:ext>
            </a:extLst>
          </p:cNvPr>
          <p:cNvSpPr/>
          <p:nvPr/>
        </p:nvSpPr>
        <p:spPr>
          <a:xfrm>
            <a:off x="0" y="900734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54AB5-0C8C-4ED4-DDFC-8EFE7A11EC86}"/>
              </a:ext>
            </a:extLst>
          </p:cNvPr>
          <p:cNvSpPr txBox="1"/>
          <p:nvPr/>
        </p:nvSpPr>
        <p:spPr>
          <a:xfrm>
            <a:off x="877119" y="299318"/>
            <a:ext cx="1690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제</a:t>
            </a:r>
            <a:r>
              <a:rPr lang="en-US" altLang="ko-KR" sz="2400" b="1" dirty="0">
                <a:solidFill>
                  <a:srgbClr val="0F0F0F"/>
                </a:solidFill>
                <a:latin typeface="YouTube Sans"/>
              </a:rPr>
              <a:t>3</a:t>
            </a:r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섹터</a:t>
            </a:r>
            <a:endParaRPr lang="ko-KR" altLang="en-US" sz="2400" dirty="0"/>
          </a:p>
        </p:txBody>
      </p: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637DDCD3-13E6-17DE-E7F2-D50395B7ADB9}"/>
              </a:ext>
            </a:extLst>
          </p:cNvPr>
          <p:cNvSpPr/>
          <p:nvPr/>
        </p:nvSpPr>
        <p:spPr>
          <a:xfrm>
            <a:off x="1345333" y="1631845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미국의 정의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A3391-EBEA-E9F2-92CE-D2337ED38F8A}"/>
              </a:ext>
            </a:extLst>
          </p:cNvPr>
          <p:cNvSpPr/>
          <p:nvPr/>
        </p:nvSpPr>
        <p:spPr>
          <a:xfrm>
            <a:off x="4207758" y="1677331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비영리기관 중 정부기관이 아닌 조직  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FF2026A7-6FF3-1676-C512-C151819F9B2A}"/>
              </a:ext>
            </a:extLst>
          </p:cNvPr>
          <p:cNvSpPr/>
          <p:nvPr/>
        </p:nvSpPr>
        <p:spPr>
          <a:xfrm>
            <a:off x="1354192" y="2393500"/>
            <a:ext cx="2758588" cy="66558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사례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844D8C-BF2F-122A-256C-6295E5708B6E}"/>
              </a:ext>
            </a:extLst>
          </p:cNvPr>
          <p:cNvSpPr/>
          <p:nvPr/>
        </p:nvSpPr>
        <p:spPr>
          <a:xfrm>
            <a:off x="4207758" y="2416243"/>
            <a:ext cx="5455530" cy="642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사용료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기부금에 재정 의존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병원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학교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자선단체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교회 등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4AFB7CA4-96D0-3191-C7DF-9CB05917609A}"/>
              </a:ext>
            </a:extLst>
          </p:cNvPr>
          <p:cNvSpPr/>
          <p:nvPr/>
        </p:nvSpPr>
        <p:spPr>
          <a:xfrm>
            <a:off x="1345333" y="3313953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목표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B7570-7EDC-803B-C9D9-CF500630B08D}"/>
              </a:ext>
            </a:extLst>
          </p:cNvPr>
          <p:cNvSpPr/>
          <p:nvPr/>
        </p:nvSpPr>
        <p:spPr>
          <a:xfrm>
            <a:off x="4207758" y="3313953"/>
            <a:ext cx="5455530" cy="5391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사람의 변화</a:t>
            </a:r>
            <a:r>
              <a:rPr lang="en-US" altLang="ko-KR" sz="1600" dirty="0">
                <a:solidFill>
                  <a:schemeClr val="tx1"/>
                </a:solidFill>
              </a:rPr>
              <a:t>(change people) </a:t>
            </a:r>
            <a:r>
              <a:rPr lang="ko-KR" alt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B682B1FD-C6BC-9BC2-311D-26EBBFCC675A}"/>
              </a:ext>
            </a:extLst>
          </p:cNvPr>
          <p:cNvSpPr/>
          <p:nvPr/>
        </p:nvSpPr>
        <p:spPr>
          <a:xfrm>
            <a:off x="1345333" y="4130716"/>
            <a:ext cx="2758588" cy="539132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일본에서 용어의 변질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3B20F-19A7-2777-463D-545B1C35322C}"/>
              </a:ext>
            </a:extLst>
          </p:cNvPr>
          <p:cNvSpPr/>
          <p:nvPr/>
        </p:nvSpPr>
        <p:spPr>
          <a:xfrm>
            <a:off x="4207758" y="4176202"/>
            <a:ext cx="5455530" cy="493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민간과 정부가 합작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설립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운영하는 조직  </a:t>
            </a:r>
          </a:p>
        </p:txBody>
      </p:sp>
    </p:spTree>
    <p:extLst>
      <p:ext uri="{BB962C8B-B14F-4D97-AF65-F5344CB8AC3E}">
        <p14:creationId xmlns:p14="http://schemas.microsoft.com/office/powerpoint/2010/main" val="50879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/>
          <p:nvPr/>
        </p:nvSpPr>
        <p:spPr>
          <a:xfrm>
            <a:off x="0" y="4353487"/>
            <a:ext cx="12192000" cy="55246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19326" y="3070520"/>
            <a:ext cx="5591720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l"/>
            <a:r>
              <a:rPr lang="en-US" sz="7200" dirty="0">
                <a:solidFill>
                  <a:srgbClr val="FF0000"/>
                </a:solidFill>
              </a:rPr>
              <a:t>Thank you</a:t>
            </a:r>
            <a:endParaRPr sz="72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D177B6-8295-8BD8-901C-227DE91B3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1178339"/>
            <a:ext cx="3247098" cy="2311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428D6-A61F-CB23-65A8-4F7B945E6F4E}"/>
              </a:ext>
            </a:extLst>
          </p:cNvPr>
          <p:cNvSpPr txBox="1"/>
          <p:nvPr/>
        </p:nvSpPr>
        <p:spPr>
          <a:xfrm>
            <a:off x="3608424" y="2008167"/>
            <a:ext cx="7616045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kern="0" spc="0" dirty="0">
                <a:solidFill>
                  <a:srgbClr val="0000FF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과거</a:t>
            </a:r>
            <a:r>
              <a:rPr lang="ko-KR" altLang="en-US" sz="1800" b="1" kern="0" spc="0" dirty="0"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는 흘러갔고</a:t>
            </a:r>
            <a:r>
              <a:rPr lang="en-US" altLang="ko-KR" sz="1800" b="1" kern="0" spc="0" dirty="0"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800" b="1" kern="0" spc="0" dirty="0">
                <a:solidFill>
                  <a:srgbClr val="00B0F0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미래</a:t>
            </a:r>
            <a:r>
              <a:rPr lang="ko-KR" altLang="en-US" sz="1800" b="1" kern="0" spc="0" dirty="0"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는 아직 오지 않았다 </a:t>
            </a:r>
            <a:r>
              <a:rPr lang="ko-KR" altLang="en-US" sz="2800" b="1" kern="0" spc="0" dirty="0">
                <a:solidFill>
                  <a:srgbClr val="FF0000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현재</a:t>
            </a:r>
            <a:r>
              <a:rPr lang="ko-KR" altLang="en-US" sz="2000" b="1" kern="0" spc="0" dirty="0"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에</a:t>
            </a:r>
            <a:r>
              <a:rPr lang="ko-KR" altLang="en-US" sz="2400" b="1" kern="0" spc="0" dirty="0">
                <a:solidFill>
                  <a:srgbClr val="FF0000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2000" b="1" kern="0" spc="0" dirty="0" err="1"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충실하라</a:t>
            </a:r>
            <a:r>
              <a:rPr lang="en-US" altLang="ko-KR" sz="2000" b="1" kern="0" spc="0" dirty="0"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lang="ko-KR" altLang="en-US" sz="2000" b="1" kern="0" spc="0" dirty="0">
              <a:effectLst/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86293" y="1531465"/>
            <a:ext cx="9152820" cy="42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시장실패의 유형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비경합적이면서 동시에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비배제적인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특성을 갖는 재화와 서비스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공공재는 한 사람 이상으로 여럿이 공동으로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(collectively)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사용하기 때문에 비용       역시 공동으로 부담해야 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사용자들이 소비로부터 얻는 효용을 축소하려는 무임승차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(free-riding)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문제를            초래한다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28855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1312976"/>
            <a:ext cx="9152820" cy="46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2)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외부효과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개인이나 기업 등 경제주체가 생산이나 소비 활동 및 거래에 영향을 미치면서도 이에 대한 적절한 보상이나 대가가 이루어지지 않은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가격기구 외부에서 직간접적으로 타인의 경제활동에 영향을 미치지만 그에 대한       어떤 대가나 보상과도 연관되지 않은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편익과 비용이 시장에 적절하게 반영되지 못하기 때문에 가격기구에만          의존할 경우 자원은 효율적으로 배분되지 못한다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3507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4366" y="1406243"/>
            <a:ext cx="9152820" cy="46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2)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외부효과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개인이나 기업 등 경제주체가 생산이나 소비 활동 및 거래에 영향을 미치면서도 이에 대한 적절한 보상이나 대가가 이루어지지 않은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가격기구 외부에서 직간접적으로 타인의 경제활동에 영향을 미치지만 그에 대한       어떤 대가나 보상과도 연관되지 않은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편익과 비용이 시장에 적절하게 반영되지 못하기 때문에 가격기구에만          의존할 경우 자원은 효율적으로 배분되지 못한다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41721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1549069"/>
            <a:ext cx="9152820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2)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외부효과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전통적으로 외부효과의 존재는 시장실패의 대표적인 사례로 간주되어 정부개입의    중요한 근거가 되어 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외부효과 역시 긍정적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혹은 부정적 외부효과를 분명하게 구분 짓기 어렵다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9704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4366" y="1332111"/>
            <a:ext cx="9152820" cy="42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3)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불완전경쟁시장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완전경쟁의 상태가 아닌 시장구조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크게 독점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독점적 경쟁시장으로 나눌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시장에 하나의 기업만이 존재하는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소수 몇 개의 생산자들이 재화와 서비스의 생산을 결정하는 시장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독점적 경쟁시장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독점과 경쟁의 중간적 형태로 시장에 다수의 기업들이 있지만                  이들이 서로 차별화된 제품을 생산하여 독점과 같이 어느 정도 가격설정을 할 수            있는 시장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5513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1423233"/>
            <a:ext cx="9152820" cy="451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3)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불완전경쟁시장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불완전 경쟁시장이 발생하는 원인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기술 수준 및 비용조건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진입장벽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어떤 기업이 특정 산업 혹은 시장에 진입하고자 하거나 새로운 상품을 판매하고자   할 때 가로막는 장애물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11620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1347610"/>
            <a:ext cx="8663722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4)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비대칭 정보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거래당사자들이 보유한 정보의 양과 질이 서로 다른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경제주체의 합리적인 의사결정을 방해하고 궁극적으로 시장에 부정적인 영향을 미친다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비대칭 정보가 발생하는 원인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숨겨진 특성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숨겨진 행동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7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시장실패론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정부실패론</a:t>
            </a:r>
          </a:p>
        </p:txBody>
      </p:sp>
    </p:spTree>
    <p:extLst>
      <p:ext uri="{BB962C8B-B14F-4D97-AF65-F5344CB8AC3E}">
        <p14:creationId xmlns:p14="http://schemas.microsoft.com/office/powerpoint/2010/main" val="13963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990</Words>
  <Application>Microsoft Office PowerPoint</Application>
  <PresentationFormat>와이드스크린</PresentationFormat>
  <Paragraphs>226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inherit</vt:lpstr>
      <vt:lpstr>YouTube Sans</vt:lpstr>
      <vt:lpstr>궁서체</vt:lpstr>
      <vt:lpstr>맑은 고딕</vt:lpstr>
      <vt:lpstr>맑은고딕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개인적 행태차이 (Individual Behavior Differences)</dc:title>
  <dc:creator>Windows 사용자</dc:creator>
  <cp:lastModifiedBy>user</cp:lastModifiedBy>
  <cp:revision>250</cp:revision>
  <dcterms:created xsi:type="dcterms:W3CDTF">2015-03-02T00:17:55Z</dcterms:created>
  <dcterms:modified xsi:type="dcterms:W3CDTF">2023-02-28T01:01:39Z</dcterms:modified>
</cp:coreProperties>
</file>