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9" d="100"/>
          <a:sy n="59" d="100"/>
        </p:scale>
        <p:origin x="750"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35E00-2EBB-45D7-8F1B-21F1A2D0C035}" type="datetimeFigureOut">
              <a:rPr lang="en-US" smtClean="0"/>
              <a:t>2/5/2016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9B38A-43CD-4E1F-8800-5DD6E438EC74}" type="slidenum">
              <a:rPr lang="en-US" smtClean="0"/>
              <a:t>‹#›</a:t>
            </a:fld>
            <a:endParaRPr lang="en-US" dirty="0"/>
          </a:p>
        </p:txBody>
      </p:sp>
    </p:spTree>
    <p:extLst>
      <p:ext uri="{BB962C8B-B14F-4D97-AF65-F5344CB8AC3E}">
        <p14:creationId xmlns:p14="http://schemas.microsoft.com/office/powerpoint/2010/main" val="335954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88462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247824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52504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401168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6062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70603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85543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61588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1237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37610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27413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F7838-774F-4A0F-A7A6-4CE85ACF454D}" type="datetimeFigureOut">
              <a:rPr lang="en-US" smtClean="0"/>
              <a:t>2/5/2016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2B3A3-2D4B-4E39-A71F-BE78AB8C20A7}" type="slidenum">
              <a:rPr lang="en-US" smtClean="0"/>
              <a:t>‹#›</a:t>
            </a:fld>
            <a:endParaRPr lang="en-US" dirty="0"/>
          </a:p>
        </p:txBody>
      </p:sp>
    </p:spTree>
    <p:extLst>
      <p:ext uri="{BB962C8B-B14F-4D97-AF65-F5344CB8AC3E}">
        <p14:creationId xmlns:p14="http://schemas.microsoft.com/office/powerpoint/2010/main" val="2376689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72900" cy="572135"/>
          </a:xfrm>
          <a:ln>
            <a:solidFill>
              <a:schemeClr val="tx1"/>
            </a:solidFill>
          </a:ln>
        </p:spPr>
        <p:txBody>
          <a:bodyPr>
            <a:normAutofit fontScale="90000"/>
          </a:bodyPr>
          <a:lstStyle/>
          <a:p>
            <a:pPr algn="ctr"/>
            <a:r>
              <a:rPr lang="en-US" dirty="0" smtClean="0"/>
              <a:t>General Comments</a:t>
            </a:r>
            <a:endParaRPr lang="en-US" dirty="0"/>
          </a:p>
        </p:txBody>
      </p:sp>
      <p:sp>
        <p:nvSpPr>
          <p:cNvPr id="3" name="Content Placeholder 2"/>
          <p:cNvSpPr>
            <a:spLocks noGrp="1"/>
          </p:cNvSpPr>
          <p:nvPr>
            <p:ph sz="half" idx="1"/>
          </p:nvPr>
        </p:nvSpPr>
        <p:spPr>
          <a:xfrm>
            <a:off x="240030" y="1028700"/>
            <a:ext cx="5063490" cy="993829"/>
          </a:xfrm>
          <a:ln>
            <a:solidFill>
              <a:schemeClr val="tx1"/>
            </a:solidFill>
          </a:ln>
        </p:spPr>
        <p:txBody>
          <a:bodyPr>
            <a:normAutofit fontScale="32500" lnSpcReduction="20000"/>
          </a:bodyPr>
          <a:lstStyle/>
          <a:p>
            <a:pPr marL="0" indent="0" algn="ctr">
              <a:buNone/>
            </a:pPr>
            <a:r>
              <a:rPr lang="en-US" sz="4900" b="1" dirty="0" smtClean="0"/>
              <a:t>VistA Software Development</a:t>
            </a:r>
          </a:p>
          <a:p>
            <a:pPr marL="0" indent="0">
              <a:buNone/>
            </a:pPr>
            <a:r>
              <a:rPr lang="en-US" sz="3700" dirty="0" smtClean="0">
                <a:latin typeface="+mj-lt"/>
              </a:rPr>
              <a:t>The </a:t>
            </a:r>
            <a:r>
              <a:rPr lang="en-US" sz="3700" dirty="0" err="1" smtClean="0">
                <a:latin typeface="+mj-lt"/>
              </a:rPr>
              <a:t>VistA</a:t>
            </a:r>
            <a:r>
              <a:rPr lang="en-US" sz="3700" dirty="0" smtClean="0">
                <a:latin typeface="+mj-lt"/>
              </a:rPr>
              <a:t> development was started in the Innovation Sandbox.  Approximately 70% of the code has been completed.  Development has stopped until the EPIP servers are up and operational.</a:t>
            </a:r>
            <a:endParaRPr lang="en-US" sz="4600" dirty="0">
              <a:latin typeface="+mj-lt"/>
            </a:endParaRPr>
          </a:p>
          <a:p>
            <a:endParaRPr lang="en-US" dirty="0" smtClean="0"/>
          </a:p>
        </p:txBody>
      </p:sp>
      <p:sp>
        <p:nvSpPr>
          <p:cNvPr id="4" name="Content Placeholder 3"/>
          <p:cNvSpPr>
            <a:spLocks noGrp="1"/>
          </p:cNvSpPr>
          <p:nvPr>
            <p:ph sz="half" idx="2"/>
          </p:nvPr>
        </p:nvSpPr>
        <p:spPr>
          <a:xfrm>
            <a:off x="5463540" y="1028701"/>
            <a:ext cx="6549390" cy="2535910"/>
          </a:xfrm>
          <a:ln>
            <a:solidFill>
              <a:schemeClr val="tx1"/>
            </a:solidFill>
          </a:ln>
        </p:spPr>
        <p:txBody>
          <a:bodyPr>
            <a:normAutofit fontScale="32500" lnSpcReduction="20000"/>
          </a:bodyPr>
          <a:lstStyle/>
          <a:p>
            <a:pPr marL="0" indent="0" algn="ctr">
              <a:buNone/>
            </a:pPr>
            <a:r>
              <a:rPr lang="en-US" sz="4900" b="1" dirty="0" smtClean="0">
                <a:latin typeface="Calibri Light" panose="020F0302020204030204" pitchFamily="34" charset="0"/>
              </a:rPr>
              <a:t>Existing Product Intake Program (EPIP)/System Setup</a:t>
            </a:r>
          </a:p>
          <a:p>
            <a:pPr marL="0" indent="0">
              <a:buNone/>
            </a:pPr>
            <a:r>
              <a:rPr lang="en-US" sz="4400" dirty="0">
                <a:cs typeface="Times New Roman" panose="02020603050405020304" pitchFamily="18" charset="0"/>
              </a:rPr>
              <a:t>Since last week, we were told that we need to move to servers that are already connected to the MVI instead of establishing a connection with the EPIP servers</a:t>
            </a:r>
            <a:r>
              <a:rPr lang="en-US" sz="4400" dirty="0" smtClean="0">
                <a:cs typeface="Times New Roman" panose="02020603050405020304" pitchFamily="18" charset="0"/>
              </a:rPr>
              <a:t>.</a:t>
            </a:r>
          </a:p>
          <a:p>
            <a:pPr>
              <a:buFontTx/>
              <a:buChar char="-"/>
            </a:pPr>
            <a:r>
              <a:rPr lang="en-US" sz="4400" dirty="0" smtClean="0">
                <a:cs typeface="Times New Roman" panose="02020603050405020304" pitchFamily="18" charset="0"/>
              </a:rPr>
              <a:t>They have two test systems available, we are waiting on an answer </a:t>
            </a:r>
            <a:r>
              <a:rPr lang="en-US" sz="4400" dirty="0">
                <a:cs typeface="Times New Roman" panose="02020603050405020304" pitchFamily="18" charset="0"/>
              </a:rPr>
              <a:t>about </a:t>
            </a:r>
            <a:r>
              <a:rPr lang="en-US" sz="4400" dirty="0" smtClean="0">
                <a:cs typeface="Times New Roman" panose="02020603050405020304" pitchFamily="18" charset="0"/>
              </a:rPr>
              <a:t>NCHVISTA for the third.  At least the first two do not have messages flowing to HDR.  We have requested access for the two identified systems.</a:t>
            </a:r>
          </a:p>
          <a:p>
            <a:pPr>
              <a:buFontTx/>
              <a:buChar char="-"/>
            </a:pPr>
            <a:r>
              <a:rPr lang="en-US" sz="4400" i="1" dirty="0" smtClean="0">
                <a:cs typeface="Times New Roman" panose="02020603050405020304" pitchFamily="18" charset="0"/>
              </a:rPr>
              <a:t>They also have two development environments, but one does not have the patches updated.  Neither have messages flowing to the HDR and HDR does not allow connections to development environments.</a:t>
            </a:r>
          </a:p>
          <a:p>
            <a:pPr>
              <a:buFontTx/>
              <a:buChar char="-"/>
            </a:pPr>
            <a:r>
              <a:rPr lang="en-US" sz="4300" dirty="0" err="1">
                <a:cs typeface="Times New Roman" panose="02020603050405020304" pitchFamily="18" charset="0"/>
              </a:rPr>
              <a:t>eMI</a:t>
            </a:r>
            <a:r>
              <a:rPr lang="en-US" sz="4300" dirty="0">
                <a:cs typeface="Times New Roman" panose="02020603050405020304" pitchFamily="18" charset="0"/>
              </a:rPr>
              <a:t> – no </a:t>
            </a:r>
            <a:r>
              <a:rPr lang="en-US" sz="4300" dirty="0" smtClean="0">
                <a:cs typeface="Times New Roman" panose="02020603050405020304" pitchFamily="18" charset="0"/>
              </a:rPr>
              <a:t>update at </a:t>
            </a:r>
            <a:r>
              <a:rPr lang="en-US" sz="4300" dirty="0">
                <a:cs typeface="Times New Roman" panose="02020603050405020304" pitchFamily="18" charset="0"/>
              </a:rPr>
              <a:t>this time.</a:t>
            </a:r>
          </a:p>
          <a:p>
            <a:pPr marL="0" indent="0">
              <a:buNone/>
            </a:pPr>
            <a:endParaRPr lang="en-US" sz="4300" i="1" dirty="0">
              <a:cs typeface="Times New Roman" panose="02020603050405020304" pitchFamily="18" charset="0"/>
            </a:endParaRPr>
          </a:p>
        </p:txBody>
      </p:sp>
      <p:sp>
        <p:nvSpPr>
          <p:cNvPr id="5" name="TextBox 4"/>
          <p:cNvSpPr txBox="1"/>
          <p:nvPr/>
        </p:nvSpPr>
        <p:spPr>
          <a:xfrm>
            <a:off x="255722" y="2216258"/>
            <a:ext cx="5013702" cy="2123658"/>
          </a:xfrm>
          <a:prstGeom prst="rect">
            <a:avLst/>
          </a:prstGeom>
          <a:noFill/>
          <a:ln w="3175">
            <a:solidFill>
              <a:schemeClr val="tx1"/>
            </a:solidFill>
          </a:ln>
        </p:spPr>
        <p:txBody>
          <a:bodyPr wrap="square" rtlCol="0">
            <a:spAutoFit/>
          </a:bodyPr>
          <a:lstStyle/>
          <a:p>
            <a:pPr algn="ctr"/>
            <a:r>
              <a:rPr lang="en-US" sz="1200" b="1" dirty="0" smtClean="0"/>
              <a:t>VA </a:t>
            </a:r>
            <a:r>
              <a:rPr lang="en-US" sz="1200" b="1" dirty="0" err="1" smtClean="0"/>
              <a:t>eMI</a:t>
            </a:r>
            <a:r>
              <a:rPr lang="en-US" sz="1200" b="1" dirty="0" smtClean="0"/>
              <a:t> Middleware</a:t>
            </a:r>
            <a:endParaRPr lang="en-US" sz="1200" b="1" dirty="0"/>
          </a:p>
          <a:p>
            <a:r>
              <a:rPr lang="en-US" sz="1200" dirty="0">
                <a:latin typeface="+mj-lt"/>
              </a:rPr>
              <a:t>The project was required to download a trial copy of the IBM software to begin work in the IS.  The only version that was available was v10 even though the VA is using v8 with plans to upgrade to v9. </a:t>
            </a:r>
            <a:endParaRPr lang="en-US" sz="1200" dirty="0" smtClean="0">
              <a:latin typeface="+mj-lt"/>
            </a:endParaRPr>
          </a:p>
          <a:p>
            <a:pPr lvl="1"/>
            <a:r>
              <a:rPr lang="en-US" sz="1200" dirty="0" smtClean="0">
                <a:latin typeface="+mj-lt"/>
              </a:rPr>
              <a:t>90</a:t>
            </a:r>
            <a:r>
              <a:rPr lang="en-US" sz="1200" dirty="0">
                <a:latin typeface="+mj-lt"/>
              </a:rPr>
              <a:t>% of the </a:t>
            </a:r>
            <a:r>
              <a:rPr lang="en-US" sz="1200" dirty="0" err="1">
                <a:latin typeface="+mj-lt"/>
              </a:rPr>
              <a:t>VAeMI</a:t>
            </a:r>
            <a:r>
              <a:rPr lang="en-US" sz="1200" dirty="0">
                <a:latin typeface="+mj-lt"/>
              </a:rPr>
              <a:t>-Middleware calls to </a:t>
            </a:r>
            <a:r>
              <a:rPr lang="en-US" sz="1200" dirty="0" err="1">
                <a:latin typeface="+mj-lt"/>
              </a:rPr>
              <a:t>VistA</a:t>
            </a:r>
            <a:r>
              <a:rPr lang="en-US" sz="1200" dirty="0">
                <a:latin typeface="+mj-lt"/>
              </a:rPr>
              <a:t> complete</a:t>
            </a:r>
          </a:p>
          <a:p>
            <a:pPr lvl="1"/>
            <a:r>
              <a:rPr lang="en-US" sz="1200" dirty="0">
                <a:latin typeface="+mj-lt"/>
              </a:rPr>
              <a:t>50% of the </a:t>
            </a:r>
            <a:r>
              <a:rPr lang="en-US" sz="1200" dirty="0" err="1">
                <a:latin typeface="+mj-lt"/>
              </a:rPr>
              <a:t>VAeMI</a:t>
            </a:r>
            <a:r>
              <a:rPr lang="en-US" sz="1200" dirty="0">
                <a:latin typeface="+mj-lt"/>
              </a:rPr>
              <a:t>-Middleware calls to HDR/CDS complete</a:t>
            </a:r>
          </a:p>
          <a:p>
            <a:pPr lvl="1"/>
            <a:r>
              <a:rPr lang="en-US" sz="1200" dirty="0">
                <a:latin typeface="+mj-lt"/>
              </a:rPr>
              <a:t>20% configuration in </a:t>
            </a:r>
            <a:r>
              <a:rPr lang="en-US" sz="1200" dirty="0" err="1">
                <a:latin typeface="+mj-lt"/>
              </a:rPr>
              <a:t>eMI</a:t>
            </a:r>
            <a:r>
              <a:rPr lang="en-US" sz="1200" dirty="0">
                <a:latin typeface="+mj-lt"/>
              </a:rPr>
              <a:t> environment complete</a:t>
            </a:r>
          </a:p>
          <a:p>
            <a:pPr lvl="1"/>
            <a:r>
              <a:rPr lang="en-US" sz="1200" dirty="0">
                <a:latin typeface="+mj-lt"/>
              </a:rPr>
              <a:t>Full integration is dependent on </a:t>
            </a:r>
            <a:r>
              <a:rPr lang="en-US" sz="1200" dirty="0" err="1">
                <a:latin typeface="+mj-lt"/>
              </a:rPr>
              <a:t>eMI</a:t>
            </a:r>
            <a:r>
              <a:rPr lang="en-US" sz="1200" dirty="0">
                <a:latin typeface="+mj-lt"/>
              </a:rPr>
              <a:t> and HDR/CDS connections in the VIP environment.</a:t>
            </a:r>
          </a:p>
          <a:p>
            <a:r>
              <a:rPr lang="en-US" sz="1200" dirty="0">
                <a:latin typeface="+mj-lt"/>
              </a:rPr>
              <a:t>A mockup was completed in the Innovation Sandbox environment but no integration available in the </a:t>
            </a:r>
            <a:r>
              <a:rPr lang="en-US" sz="1200" dirty="0" smtClean="0">
                <a:latin typeface="+mj-lt"/>
              </a:rPr>
              <a:t>EPIP environment</a:t>
            </a:r>
            <a:r>
              <a:rPr lang="en-US" sz="1200" dirty="0">
                <a:latin typeface="+mj-lt"/>
              </a:rPr>
              <a:t> </a:t>
            </a:r>
            <a:r>
              <a:rPr lang="en-US" sz="1200" dirty="0" smtClean="0">
                <a:latin typeface="+mj-lt"/>
              </a:rPr>
              <a:t>at this time.</a:t>
            </a:r>
            <a:endParaRPr lang="en-US" sz="1200" dirty="0">
              <a:latin typeface="+mj-lt"/>
            </a:endParaRPr>
          </a:p>
        </p:txBody>
      </p:sp>
      <p:sp>
        <p:nvSpPr>
          <p:cNvPr id="6" name="Content Placeholder 3"/>
          <p:cNvSpPr txBox="1">
            <a:spLocks/>
          </p:cNvSpPr>
          <p:nvPr/>
        </p:nvSpPr>
        <p:spPr>
          <a:xfrm>
            <a:off x="263471" y="4439491"/>
            <a:ext cx="5005953" cy="1938062"/>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900" b="1" dirty="0"/>
              <a:t>Testing</a:t>
            </a:r>
          </a:p>
          <a:p>
            <a:r>
              <a:rPr lang="en-US" sz="1700" dirty="0" smtClean="0">
                <a:latin typeface="+mj-lt"/>
              </a:rPr>
              <a:t>Test </a:t>
            </a:r>
            <a:r>
              <a:rPr lang="en-US" sz="1700" dirty="0">
                <a:latin typeface="+mj-lt"/>
              </a:rPr>
              <a:t>Cases/Scripts are being created.  </a:t>
            </a:r>
            <a:endParaRPr lang="en-US" sz="1700" dirty="0" smtClean="0">
              <a:latin typeface="+mj-lt"/>
            </a:endParaRPr>
          </a:p>
          <a:p>
            <a:r>
              <a:rPr lang="en-US" sz="1700" dirty="0" smtClean="0">
                <a:latin typeface="+mj-lt"/>
              </a:rPr>
              <a:t>Working on scripts for Rational Functional Tester for automated testing.</a:t>
            </a:r>
          </a:p>
          <a:p>
            <a:r>
              <a:rPr lang="en-US" sz="1700" dirty="0" smtClean="0">
                <a:latin typeface="+mj-lt"/>
              </a:rPr>
              <a:t>The Master Test Plan has been completed and delivered for signatures.</a:t>
            </a:r>
          </a:p>
          <a:p>
            <a:endParaRPr lang="en-US" sz="2200" dirty="0">
              <a:latin typeface="+mj-lt"/>
            </a:endParaRPr>
          </a:p>
          <a:p>
            <a:pPr marL="0" indent="0">
              <a:buFont typeface="Arial" panose="020B0604020202020204" pitchFamily="34" charset="0"/>
              <a:buNone/>
            </a:pPr>
            <a:endParaRPr lang="en-US" sz="1200" dirty="0"/>
          </a:p>
        </p:txBody>
      </p:sp>
      <p:sp>
        <p:nvSpPr>
          <p:cNvPr id="7" name="TextBox 6"/>
          <p:cNvSpPr txBox="1"/>
          <p:nvPr/>
        </p:nvSpPr>
        <p:spPr>
          <a:xfrm>
            <a:off x="5486400" y="3722550"/>
            <a:ext cx="6524786" cy="2677656"/>
          </a:xfrm>
          <a:prstGeom prst="rect">
            <a:avLst/>
          </a:prstGeom>
          <a:noFill/>
          <a:ln w="3175">
            <a:solidFill>
              <a:schemeClr val="tx1"/>
            </a:solidFill>
          </a:ln>
        </p:spPr>
        <p:txBody>
          <a:bodyPr wrap="square" rtlCol="0">
            <a:spAutoFit/>
          </a:bodyPr>
          <a:lstStyle/>
          <a:p>
            <a:pPr algn="ctr"/>
            <a:r>
              <a:rPr lang="en-US" sz="1200" b="1" dirty="0"/>
              <a:t>Schedule Milestones</a:t>
            </a:r>
          </a:p>
          <a:p>
            <a:r>
              <a:rPr lang="en-US" sz="1200" dirty="0">
                <a:latin typeface="+mj-lt"/>
              </a:rPr>
              <a:t>Complete Coding/Unit Testing	</a:t>
            </a:r>
            <a:r>
              <a:rPr lang="en-US" sz="1200" dirty="0" smtClean="0">
                <a:solidFill>
                  <a:srgbClr val="FF0000"/>
                </a:solidFill>
                <a:latin typeface="+mj-lt"/>
              </a:rPr>
              <a:t>2/15/2016	2/22/2016	2/29/2016</a:t>
            </a:r>
            <a:endParaRPr lang="en-US" sz="1200" dirty="0">
              <a:latin typeface="+mj-lt"/>
            </a:endParaRPr>
          </a:p>
          <a:p>
            <a:r>
              <a:rPr lang="en-US" sz="1200" dirty="0">
                <a:latin typeface="+mj-lt"/>
              </a:rPr>
              <a:t>Complete SQA/SEDR/ETS		</a:t>
            </a:r>
            <a:r>
              <a:rPr lang="en-US" sz="1200" dirty="0" smtClean="0">
                <a:solidFill>
                  <a:srgbClr val="FF0000"/>
                </a:solidFill>
                <a:latin typeface="+mj-lt"/>
              </a:rPr>
              <a:t>3/10/2016	3/17/2016	3/24/2016</a:t>
            </a:r>
            <a:endParaRPr lang="en-US" sz="1200" dirty="0">
              <a:latin typeface="+mj-lt"/>
            </a:endParaRPr>
          </a:p>
          <a:p>
            <a:r>
              <a:rPr lang="en-US" sz="1200" dirty="0">
                <a:latin typeface="+mj-lt"/>
              </a:rPr>
              <a:t>Complete UFT			</a:t>
            </a:r>
            <a:r>
              <a:rPr lang="en-US" sz="1200" dirty="0" smtClean="0">
                <a:solidFill>
                  <a:srgbClr val="FF0000"/>
                </a:solidFill>
                <a:latin typeface="+mj-lt"/>
              </a:rPr>
              <a:t>3/16/2016	3/23/2016	3/31/2016</a:t>
            </a:r>
            <a:endParaRPr lang="en-US" sz="1200" dirty="0">
              <a:latin typeface="+mj-lt"/>
            </a:endParaRPr>
          </a:p>
          <a:p>
            <a:r>
              <a:rPr lang="en-US" sz="1200" dirty="0">
                <a:latin typeface="+mj-lt"/>
              </a:rPr>
              <a:t>Complete ORR			</a:t>
            </a:r>
            <a:r>
              <a:rPr lang="en-US" sz="1200" dirty="0" smtClean="0">
                <a:solidFill>
                  <a:srgbClr val="FF0000"/>
                </a:solidFill>
                <a:latin typeface="+mj-lt"/>
              </a:rPr>
              <a:t>3/18/2016	325/2016	4/1/2016</a:t>
            </a:r>
            <a:endParaRPr lang="en-US" sz="1200" dirty="0">
              <a:latin typeface="+mj-lt"/>
            </a:endParaRPr>
          </a:p>
          <a:p>
            <a:r>
              <a:rPr lang="en-US" sz="1200" dirty="0" smtClean="0">
                <a:latin typeface="+mj-lt"/>
              </a:rPr>
              <a:t>Complete IOC Testing		</a:t>
            </a:r>
            <a:r>
              <a:rPr lang="en-US" sz="1200" dirty="0" smtClean="0">
                <a:solidFill>
                  <a:srgbClr val="FF0000"/>
                </a:solidFill>
                <a:latin typeface="+mj-lt"/>
              </a:rPr>
              <a:t>5/20/2016	5/27/2016	</a:t>
            </a:r>
            <a:r>
              <a:rPr lang="en-US" sz="1200" b="1" dirty="0" smtClean="0">
                <a:solidFill>
                  <a:srgbClr val="FF0000"/>
                </a:solidFill>
                <a:latin typeface="+mj-lt"/>
              </a:rPr>
              <a:t>7/1/2016</a:t>
            </a:r>
          </a:p>
          <a:p>
            <a:pPr lvl="1"/>
            <a:r>
              <a:rPr lang="en-US" sz="1200" dirty="0" smtClean="0">
                <a:latin typeface="+mj-lt"/>
              </a:rPr>
              <a:t>*IOC Approval	14 days</a:t>
            </a:r>
          </a:p>
          <a:p>
            <a:pPr lvl="1"/>
            <a:r>
              <a:rPr lang="en-US" sz="1200" b="1" dirty="0" smtClean="0">
                <a:solidFill>
                  <a:srgbClr val="FF0000"/>
                </a:solidFill>
                <a:latin typeface="+mj-lt"/>
              </a:rPr>
              <a:t>IOC Testing</a:t>
            </a:r>
            <a:r>
              <a:rPr lang="en-US" sz="1200" dirty="0" smtClean="0">
                <a:latin typeface="+mj-lt"/>
              </a:rPr>
              <a:t>	 1 week test, </a:t>
            </a:r>
            <a:r>
              <a:rPr lang="en-US" sz="1200" b="1" dirty="0" smtClean="0">
                <a:solidFill>
                  <a:srgbClr val="FF0000"/>
                </a:solidFill>
                <a:latin typeface="+mj-lt"/>
              </a:rPr>
              <a:t>7 week production</a:t>
            </a:r>
          </a:p>
          <a:p>
            <a:pPr lvl="1"/>
            <a:r>
              <a:rPr lang="en-US" sz="1200" dirty="0" smtClean="0">
                <a:latin typeface="+mj-lt"/>
              </a:rPr>
              <a:t>IOC Exit	 5 days</a:t>
            </a:r>
          </a:p>
          <a:p>
            <a:r>
              <a:rPr lang="en-US" sz="1200" dirty="0" smtClean="0">
                <a:latin typeface="+mj-lt"/>
              </a:rPr>
              <a:t>Hand off to EPIP	 </a:t>
            </a:r>
            <a:r>
              <a:rPr lang="en-US" sz="1200" b="1" dirty="0" smtClean="0">
                <a:solidFill>
                  <a:srgbClr val="FF0000"/>
                </a:solidFill>
                <a:latin typeface="+mj-lt"/>
              </a:rPr>
              <a:t>4 weeks</a:t>
            </a:r>
            <a:r>
              <a:rPr lang="en-US" sz="1200" dirty="0" smtClean="0">
                <a:latin typeface="+mj-lt"/>
              </a:rPr>
              <a:t>	5/5/2016		</a:t>
            </a:r>
            <a:r>
              <a:rPr lang="en-US" sz="1200" b="1" dirty="0" smtClean="0">
                <a:solidFill>
                  <a:srgbClr val="FF0000"/>
                </a:solidFill>
                <a:latin typeface="+mj-lt"/>
              </a:rPr>
              <a:t>8/1/2016</a:t>
            </a:r>
          </a:p>
          <a:p>
            <a:r>
              <a:rPr lang="en-US" sz="1200" dirty="0" smtClean="0">
                <a:latin typeface="+mj-lt"/>
              </a:rPr>
              <a:t>30 day support		6/16/2016	</a:t>
            </a:r>
            <a:r>
              <a:rPr lang="en-US" sz="1200" b="1" dirty="0" smtClean="0">
                <a:latin typeface="+mj-lt"/>
              </a:rPr>
              <a:t>9/12/2016</a:t>
            </a:r>
            <a:r>
              <a:rPr lang="en-US" sz="1200" dirty="0" smtClean="0">
                <a:latin typeface="+mj-lt"/>
              </a:rPr>
              <a:t>	</a:t>
            </a:r>
            <a:endParaRPr lang="en-US" dirty="0" smtClean="0"/>
          </a:p>
          <a:p>
            <a:endParaRPr lang="en-US" dirty="0" smtClean="0"/>
          </a:p>
          <a:p>
            <a:r>
              <a:rPr lang="en-US" sz="1200" dirty="0" smtClean="0"/>
              <a:t>*Fast Tracking not available</a:t>
            </a:r>
            <a:endParaRPr lang="en-US" sz="1200" dirty="0"/>
          </a:p>
        </p:txBody>
      </p:sp>
    </p:spTree>
    <p:extLst>
      <p:ext uri="{BB962C8B-B14F-4D97-AF65-F5344CB8AC3E}">
        <p14:creationId xmlns:p14="http://schemas.microsoft.com/office/powerpoint/2010/main" val="126121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9403BA8FA3C04284FCC68C41786FF8" ma:contentTypeVersion="2" ma:contentTypeDescription="Create a new document." ma:contentTypeScope="" ma:versionID="3cdf0668006c7c051d53c5dfa2250140">
  <xsd:schema xmlns:xsd="http://www.w3.org/2001/XMLSchema" xmlns:xs="http://www.w3.org/2001/XMLSchema" xmlns:p="http://schemas.microsoft.com/office/2006/metadata/properties" xmlns:ns2="79b90255-bd6f-4c6b-86d1-35a4603ef2ac" targetNamespace="http://schemas.microsoft.com/office/2006/metadata/properties" ma:root="true" ma:fieldsID="22cf23c9cdaf57a158a2424418ce76c4" ns2:_="">
    <xsd:import namespace="79b90255-bd6f-4c6b-86d1-35a4603ef2a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b90255-bd6f-4c6b-86d1-35a4603ef2a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503FE2-A979-4A99-8097-D2AC8054F9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b90255-bd6f-4c6b-86d1-35a4603ef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5BCE56-D9AD-4EFD-9CBC-96380C7E5C8B}">
  <ds:schemaRefs>
    <ds:schemaRef ds:uri="http://purl.org/dc/dcmitype/"/>
    <ds:schemaRef ds:uri="http://purl.org/dc/elements/1.1/"/>
    <ds:schemaRef ds:uri="http://purl.org/dc/term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79b90255-bd6f-4c6b-86d1-35a4603ef2ac"/>
  </ds:schemaRefs>
</ds:datastoreItem>
</file>

<file path=customXml/itemProps3.xml><?xml version="1.0" encoding="utf-8"?>
<ds:datastoreItem xmlns:ds="http://schemas.openxmlformats.org/officeDocument/2006/customXml" ds:itemID="{16D4CBE6-0694-4560-9A19-9524A21D2B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3161</TotalTime>
  <Words>300</Words>
  <Application>Microsoft Office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General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 Coupland</dc:creator>
  <cp:lastModifiedBy>Kathy Coupland</cp:lastModifiedBy>
  <cp:revision>62</cp:revision>
  <cp:lastPrinted>2016-01-22T15:18:54Z</cp:lastPrinted>
  <dcterms:created xsi:type="dcterms:W3CDTF">2015-11-30T14:37:31Z</dcterms:created>
  <dcterms:modified xsi:type="dcterms:W3CDTF">2016-02-05T11:12:07Z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0x0101004C9403BA8FA3C04284FCC68C41786FF8</vt:lpwstr>
  </property>
</Properties>
</file>