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9"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35E00-2EBB-45D7-8F1B-21F1A2D0C035}" type="datetimeFigureOut">
              <a:rPr lang="en-US" smtClean="0"/>
              <a:t>11/30/2015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9B38A-43CD-4E1F-8800-5DD6E438EC74}" type="slidenum">
              <a:rPr lang="en-US" smtClean="0"/>
              <a:t>‹#›</a:t>
            </a:fld>
            <a:endParaRPr lang="en-US" dirty="0"/>
          </a:p>
        </p:txBody>
      </p:sp>
    </p:spTree>
    <p:extLst>
      <p:ext uri="{BB962C8B-B14F-4D97-AF65-F5344CB8AC3E}">
        <p14:creationId xmlns:p14="http://schemas.microsoft.com/office/powerpoint/2010/main" val="335954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88462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247824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52504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F7838-774F-4A0F-A7A6-4CE85ACF454D}" type="datetimeFigureOut">
              <a:rPr lang="en-US" smtClean="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401168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2F7838-774F-4A0F-A7A6-4CE85ACF454D}" type="datetimeFigureOut">
              <a:rPr lang="en-US" smtClean="0"/>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6062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2F7838-774F-4A0F-A7A6-4CE85ACF454D}" type="datetimeFigureOut">
              <a:rPr lang="en-US" smtClean="0"/>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70603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F7838-774F-4A0F-A7A6-4CE85ACF454D}" type="datetimeFigureOut">
              <a:rPr lang="en-US" smtClean="0"/>
              <a:t>11/30/2015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85543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F7838-774F-4A0F-A7A6-4CE85ACF454D}" type="datetimeFigureOut">
              <a:rPr lang="en-US" smtClean="0"/>
              <a:t>11/30/2015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61588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F7838-774F-4A0F-A7A6-4CE85ACF454D}" type="datetimeFigureOut">
              <a:rPr lang="en-US" smtClean="0"/>
              <a:t>11/30/2015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1237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2F7838-774F-4A0F-A7A6-4CE85ACF454D}" type="datetimeFigureOut">
              <a:rPr lang="en-US" smtClean="0"/>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37610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2F7838-774F-4A0F-A7A6-4CE85ACF454D}" type="datetimeFigureOut">
              <a:rPr lang="en-US" smtClean="0"/>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72B3A3-2D4B-4E39-A71F-BE78AB8C20A7}" type="slidenum">
              <a:rPr lang="en-US" smtClean="0"/>
              <a:t>‹#›</a:t>
            </a:fld>
            <a:endParaRPr lang="en-US" dirty="0"/>
          </a:p>
        </p:txBody>
      </p:sp>
    </p:spTree>
    <p:extLst>
      <p:ext uri="{BB962C8B-B14F-4D97-AF65-F5344CB8AC3E}">
        <p14:creationId xmlns:p14="http://schemas.microsoft.com/office/powerpoint/2010/main" val="127413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F7838-774F-4A0F-A7A6-4CE85ACF454D}" type="datetimeFigureOut">
              <a:rPr lang="en-US" smtClean="0"/>
              <a:t>11/30/2015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2B3A3-2D4B-4E39-A71F-BE78AB8C20A7}" type="slidenum">
              <a:rPr lang="en-US" smtClean="0"/>
              <a:t>‹#›</a:t>
            </a:fld>
            <a:endParaRPr lang="en-US" dirty="0"/>
          </a:p>
        </p:txBody>
      </p:sp>
    </p:spTree>
    <p:extLst>
      <p:ext uri="{BB962C8B-B14F-4D97-AF65-F5344CB8AC3E}">
        <p14:creationId xmlns:p14="http://schemas.microsoft.com/office/powerpoint/2010/main" val="2376689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 y="365126"/>
            <a:ext cx="11532870" cy="875096"/>
          </a:xfrm>
          <a:ln>
            <a:solidFill>
              <a:schemeClr val="tx1"/>
            </a:solidFill>
          </a:ln>
        </p:spPr>
        <p:txBody>
          <a:bodyPr anchor="t">
            <a:normAutofit/>
          </a:bodyPr>
          <a:lstStyle/>
          <a:p>
            <a:r>
              <a:rPr lang="en-US" sz="2400" b="1" dirty="0"/>
              <a:t>OneVA Pharmacy Implementation </a:t>
            </a:r>
            <a:r>
              <a:rPr lang="en-US" sz="2400" b="1" dirty="0" smtClean="0"/>
              <a:t>Project 					     </a:t>
            </a:r>
            <a:r>
              <a:rPr lang="en-US" sz="1800" b="1" dirty="0" smtClean="0"/>
              <a:t>Overall Status</a:t>
            </a:r>
            <a:br>
              <a:rPr lang="en-US" sz="1800" b="1" dirty="0" smtClean="0"/>
            </a:br>
            <a:r>
              <a:rPr lang="en-US" sz="1800" b="1" dirty="0" smtClean="0"/>
              <a:t>Executive Summary as of 11/30/2015</a:t>
            </a:r>
            <a:endParaRPr lang="en-US" sz="1800" dirty="0"/>
          </a:p>
        </p:txBody>
      </p:sp>
      <p:grpSp>
        <p:nvGrpSpPr>
          <p:cNvPr id="3" name="Group 2"/>
          <p:cNvGrpSpPr/>
          <p:nvPr/>
        </p:nvGrpSpPr>
        <p:grpSpPr>
          <a:xfrm>
            <a:off x="9203384" y="754380"/>
            <a:ext cx="2493580" cy="365760"/>
            <a:chOff x="6505904" y="4593021"/>
            <a:chExt cx="2493580" cy="365760"/>
          </a:xfrm>
        </p:grpSpPr>
        <p:sp>
          <p:nvSpPr>
            <p:cNvPr id="4" name="Oval 3"/>
            <p:cNvSpPr/>
            <p:nvPr/>
          </p:nvSpPr>
          <p:spPr>
            <a:xfrm>
              <a:off x="6505904" y="4593021"/>
              <a:ext cx="685800" cy="36576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409794" y="4593021"/>
              <a:ext cx="685800" cy="36576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313684" y="4593021"/>
              <a:ext cx="685800" cy="3657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Down Arrow 6"/>
          <p:cNvSpPr/>
          <p:nvPr/>
        </p:nvSpPr>
        <p:spPr>
          <a:xfrm>
            <a:off x="10207858" y="771279"/>
            <a:ext cx="484632" cy="36960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9587456"/>
              </p:ext>
            </p:extLst>
          </p:nvPr>
        </p:nvGraphicFramePr>
        <p:xfrm>
          <a:off x="357188" y="1257121"/>
          <a:ext cx="11530012" cy="6981974"/>
        </p:xfrm>
        <a:graphic>
          <a:graphicData uri="http://schemas.openxmlformats.org/presentationml/2006/ole">
            <mc:AlternateContent xmlns:mc="http://schemas.openxmlformats.org/markup-compatibility/2006">
              <mc:Choice xmlns:v="urn:schemas-microsoft-com:vml" Requires="v">
                <p:oleObj spid="_x0000_s1033" name="Document" r:id="rId3" imgW="8228555" imgH="5349281" progId="Word.Document.12">
                  <p:embed/>
                </p:oleObj>
              </mc:Choice>
              <mc:Fallback>
                <p:oleObj name="Document" r:id="rId3" imgW="8228555" imgH="5349281" progId="Word.Document.12">
                  <p:embed/>
                  <p:pic>
                    <p:nvPicPr>
                      <p:cNvPr id="15" name="Object 14"/>
                      <p:cNvPicPr/>
                      <p:nvPr/>
                    </p:nvPicPr>
                    <p:blipFill>
                      <a:blip r:embed="rId4"/>
                      <a:stretch>
                        <a:fillRect/>
                      </a:stretch>
                    </p:blipFill>
                    <p:spPr>
                      <a:xfrm>
                        <a:off x="357188" y="1257121"/>
                        <a:ext cx="11530012" cy="6981974"/>
                      </a:xfrm>
                      <a:prstGeom prst="rect">
                        <a:avLst/>
                      </a:prstGeom>
                    </p:spPr>
                  </p:pic>
                </p:oleObj>
              </mc:Fallback>
            </mc:AlternateContent>
          </a:graphicData>
        </a:graphic>
      </p:graphicFrame>
    </p:spTree>
    <p:extLst>
      <p:ext uri="{BB962C8B-B14F-4D97-AF65-F5344CB8AC3E}">
        <p14:creationId xmlns:p14="http://schemas.microsoft.com/office/powerpoint/2010/main" val="3157763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72900" cy="572135"/>
          </a:xfrm>
          <a:ln>
            <a:solidFill>
              <a:schemeClr val="tx1"/>
            </a:solidFill>
          </a:ln>
        </p:spPr>
        <p:txBody>
          <a:bodyPr>
            <a:normAutofit fontScale="90000"/>
          </a:bodyPr>
          <a:lstStyle/>
          <a:p>
            <a:pPr algn="ctr"/>
            <a:r>
              <a:rPr lang="en-US" dirty="0" smtClean="0"/>
              <a:t>General Comments</a:t>
            </a:r>
            <a:endParaRPr lang="en-US" dirty="0"/>
          </a:p>
        </p:txBody>
      </p:sp>
      <p:sp>
        <p:nvSpPr>
          <p:cNvPr id="3" name="Content Placeholder 2"/>
          <p:cNvSpPr>
            <a:spLocks noGrp="1"/>
          </p:cNvSpPr>
          <p:nvPr>
            <p:ph sz="half" idx="1"/>
          </p:nvPr>
        </p:nvSpPr>
        <p:spPr>
          <a:xfrm>
            <a:off x="240030" y="1028699"/>
            <a:ext cx="5063490" cy="5509261"/>
          </a:xfrm>
          <a:ln>
            <a:solidFill>
              <a:schemeClr val="tx1"/>
            </a:solidFill>
          </a:ln>
        </p:spPr>
        <p:txBody>
          <a:bodyPr>
            <a:normAutofit fontScale="32500" lnSpcReduction="20000"/>
          </a:bodyPr>
          <a:lstStyle/>
          <a:p>
            <a:pPr marL="0" indent="0" algn="ctr">
              <a:buNone/>
            </a:pPr>
            <a:r>
              <a:rPr lang="en-US" sz="4900" b="1" dirty="0" smtClean="0"/>
              <a:t>VistA Software Development</a:t>
            </a:r>
          </a:p>
          <a:p>
            <a:pPr marL="0" indent="0">
              <a:buNone/>
            </a:pPr>
            <a:r>
              <a:rPr lang="en-US" sz="4600" dirty="0" smtClean="0">
                <a:latin typeface="+mj-lt"/>
              </a:rPr>
              <a:t>The VistA development is proceeding using the VA Innovation Sandbox (VIS). The VIS is not </a:t>
            </a:r>
            <a:r>
              <a:rPr lang="en-US" sz="4600" dirty="0">
                <a:latin typeface="+mj-lt"/>
              </a:rPr>
              <a:t>current </a:t>
            </a:r>
            <a:r>
              <a:rPr lang="en-US" sz="4600" dirty="0" smtClean="0">
                <a:latin typeface="+mj-lt"/>
              </a:rPr>
              <a:t>with VistA patches</a:t>
            </a:r>
            <a:r>
              <a:rPr lang="en-US" sz="4600" dirty="0">
                <a:latin typeface="+mj-lt"/>
              </a:rPr>
              <a:t>, but </a:t>
            </a:r>
            <a:r>
              <a:rPr lang="en-US" sz="4600" dirty="0" smtClean="0">
                <a:latin typeface="+mj-lt"/>
              </a:rPr>
              <a:t>we </a:t>
            </a:r>
            <a:r>
              <a:rPr lang="en-US" sz="4600" dirty="0">
                <a:latin typeface="+mj-lt"/>
              </a:rPr>
              <a:t>do not know if the </a:t>
            </a:r>
            <a:r>
              <a:rPr lang="en-US" sz="4600" dirty="0" smtClean="0">
                <a:latin typeface="+mj-lt"/>
              </a:rPr>
              <a:t>Bay Pine development environment (being proposed as a solution) </a:t>
            </a:r>
            <a:r>
              <a:rPr lang="en-US" sz="4600" dirty="0">
                <a:latin typeface="+mj-lt"/>
              </a:rPr>
              <a:t>within the VA network is </a:t>
            </a:r>
            <a:r>
              <a:rPr lang="en-US" sz="4600" dirty="0" smtClean="0">
                <a:latin typeface="+mj-lt"/>
              </a:rPr>
              <a:t>either. Further investigation is in progress to determine.</a:t>
            </a:r>
            <a:endParaRPr lang="en-US" sz="4600" dirty="0">
              <a:latin typeface="+mj-lt"/>
            </a:endParaRPr>
          </a:p>
          <a:p>
            <a:pPr marL="0" indent="0">
              <a:buNone/>
            </a:pPr>
            <a:r>
              <a:rPr lang="en-US" sz="4600" dirty="0" smtClean="0">
                <a:latin typeface="+mj-lt"/>
              </a:rPr>
              <a:t>The OneVA Pharmacy Implementation project requirements, business rules, and design constraints are 70% coded.</a:t>
            </a:r>
            <a:endParaRPr lang="en-US" sz="4600" dirty="0">
              <a:latin typeface="+mj-lt"/>
            </a:endParaRPr>
          </a:p>
          <a:p>
            <a:pPr marL="0" lvl="0" indent="0">
              <a:buNone/>
            </a:pPr>
            <a:r>
              <a:rPr lang="en-US" sz="4600" dirty="0">
                <a:latin typeface="+mj-lt"/>
              </a:rPr>
              <a:t>T</a:t>
            </a:r>
            <a:r>
              <a:rPr lang="en-US" sz="4600" dirty="0" smtClean="0">
                <a:latin typeface="+mj-lt"/>
              </a:rPr>
              <a:t>he VA Innovation Sandbox is not set up for unit and full functionality testing.  This means that testing will be on hold until:</a:t>
            </a:r>
          </a:p>
          <a:p>
            <a:r>
              <a:rPr lang="en-US" sz="4600" dirty="0" smtClean="0">
                <a:latin typeface="+mj-lt"/>
              </a:rPr>
              <a:t>An alternative enterprise service bus is approved to install in the VIS environment</a:t>
            </a:r>
          </a:p>
          <a:p>
            <a:r>
              <a:rPr lang="en-US" sz="4600" dirty="0" smtClean="0">
                <a:latin typeface="+mj-lt"/>
              </a:rPr>
              <a:t>Logical links are up and running on all three-servers in VIS</a:t>
            </a:r>
            <a:endParaRPr lang="en-US" sz="4600" dirty="0">
              <a:latin typeface="+mj-lt"/>
            </a:endParaRPr>
          </a:p>
          <a:p>
            <a:pPr marL="0" lvl="0" indent="0">
              <a:buNone/>
            </a:pPr>
            <a:r>
              <a:rPr lang="en-US" sz="4600" dirty="0">
                <a:latin typeface="+mj-lt"/>
              </a:rPr>
              <a:t>Once development and testing </a:t>
            </a:r>
            <a:r>
              <a:rPr lang="en-US" sz="4600" dirty="0" smtClean="0">
                <a:latin typeface="+mj-lt"/>
              </a:rPr>
              <a:t>activities are </a:t>
            </a:r>
            <a:r>
              <a:rPr lang="en-US" sz="4600" dirty="0">
                <a:latin typeface="+mj-lt"/>
              </a:rPr>
              <a:t>complete, </a:t>
            </a:r>
            <a:r>
              <a:rPr lang="en-US" sz="4600" dirty="0" smtClean="0">
                <a:latin typeface="+mj-lt"/>
              </a:rPr>
              <a:t>the plan is to forward the VistA Patch </a:t>
            </a:r>
            <a:r>
              <a:rPr lang="en-US" sz="4600" dirty="0">
                <a:latin typeface="+mj-lt"/>
              </a:rPr>
              <a:t>(which will be on the </a:t>
            </a:r>
            <a:r>
              <a:rPr lang="en-US" sz="4600" dirty="0" smtClean="0">
                <a:latin typeface="+mj-lt"/>
              </a:rPr>
              <a:t>Bay Pines development </a:t>
            </a:r>
            <a:r>
              <a:rPr lang="en-US" sz="4600" dirty="0">
                <a:latin typeface="+mj-lt"/>
              </a:rPr>
              <a:t>system) </a:t>
            </a:r>
            <a:r>
              <a:rPr lang="en-US" sz="4600" dirty="0" smtClean="0">
                <a:latin typeface="+mj-lt"/>
              </a:rPr>
              <a:t>to </a:t>
            </a:r>
            <a:r>
              <a:rPr lang="en-US" sz="4600" dirty="0">
                <a:latin typeface="+mj-lt"/>
              </a:rPr>
              <a:t>FORUM (inside the VA network). </a:t>
            </a:r>
            <a:endParaRPr lang="en-US" sz="4600" dirty="0" smtClean="0">
              <a:latin typeface="+mj-lt"/>
            </a:endParaRPr>
          </a:p>
          <a:p>
            <a:r>
              <a:rPr lang="en-US" sz="4600" dirty="0" smtClean="0">
                <a:latin typeface="+mj-lt"/>
              </a:rPr>
              <a:t>Cannot migrate patch </a:t>
            </a:r>
            <a:r>
              <a:rPr lang="en-US" sz="4600" dirty="0">
                <a:latin typeface="+mj-lt"/>
              </a:rPr>
              <a:t>from the </a:t>
            </a:r>
            <a:r>
              <a:rPr lang="en-US" sz="4600" dirty="0" smtClean="0">
                <a:latin typeface="+mj-lt"/>
              </a:rPr>
              <a:t>VIS to FORUM</a:t>
            </a:r>
            <a:endParaRPr lang="en-US" sz="4600" dirty="0">
              <a:latin typeface="+mj-lt"/>
            </a:endParaRPr>
          </a:p>
          <a:p>
            <a:pPr marL="0" lvl="0" indent="0">
              <a:buNone/>
            </a:pPr>
            <a:r>
              <a:rPr lang="en-US" sz="4600" dirty="0">
                <a:latin typeface="+mj-lt"/>
              </a:rPr>
              <a:t>From FORUM, </a:t>
            </a:r>
            <a:r>
              <a:rPr lang="en-US" sz="4600" dirty="0" smtClean="0">
                <a:latin typeface="+mj-lt"/>
              </a:rPr>
              <a:t>the Patch will be pushed to </a:t>
            </a:r>
            <a:r>
              <a:rPr lang="en-US" sz="4600" dirty="0">
                <a:latin typeface="+mj-lt"/>
              </a:rPr>
              <a:t>the associated test sites. </a:t>
            </a:r>
            <a:endParaRPr lang="en-US" sz="4600" dirty="0" smtClean="0">
              <a:latin typeface="+mj-lt"/>
            </a:endParaRPr>
          </a:p>
          <a:p>
            <a:r>
              <a:rPr lang="en-US" sz="4600" dirty="0" smtClean="0">
                <a:latin typeface="+mj-lt"/>
              </a:rPr>
              <a:t>Only as </a:t>
            </a:r>
            <a:r>
              <a:rPr lang="en-US" sz="4600" dirty="0">
                <a:latin typeface="+mj-lt"/>
              </a:rPr>
              <a:t>long as the </a:t>
            </a:r>
            <a:r>
              <a:rPr lang="en-US" sz="4600" dirty="0" smtClean="0">
                <a:latin typeface="+mj-lt"/>
              </a:rPr>
              <a:t>VAeMI-Middleware </a:t>
            </a:r>
            <a:r>
              <a:rPr lang="en-US" sz="4600" dirty="0">
                <a:latin typeface="+mj-lt"/>
              </a:rPr>
              <a:t>is made available for each of the test sites, </a:t>
            </a:r>
            <a:r>
              <a:rPr lang="en-US" sz="4600" dirty="0" smtClean="0">
                <a:latin typeface="+mj-lt"/>
              </a:rPr>
              <a:t>can full functionality testing occur.</a:t>
            </a:r>
            <a:endParaRPr lang="en-US" sz="4600" dirty="0">
              <a:latin typeface="+mj-lt"/>
            </a:endParaRPr>
          </a:p>
          <a:p>
            <a:endParaRPr lang="en-US" dirty="0"/>
          </a:p>
        </p:txBody>
      </p:sp>
      <p:sp>
        <p:nvSpPr>
          <p:cNvPr id="4" name="Content Placeholder 3"/>
          <p:cNvSpPr>
            <a:spLocks noGrp="1"/>
          </p:cNvSpPr>
          <p:nvPr>
            <p:ph sz="half" idx="2"/>
          </p:nvPr>
        </p:nvSpPr>
        <p:spPr>
          <a:xfrm>
            <a:off x="5463540" y="1028700"/>
            <a:ext cx="6549390" cy="5509260"/>
          </a:xfrm>
          <a:ln>
            <a:solidFill>
              <a:schemeClr val="tx1"/>
            </a:solidFill>
          </a:ln>
        </p:spPr>
        <p:txBody>
          <a:bodyPr>
            <a:normAutofit fontScale="32500" lnSpcReduction="20000"/>
          </a:bodyPr>
          <a:lstStyle/>
          <a:p>
            <a:pPr marL="0" indent="0" algn="ctr">
              <a:buNone/>
            </a:pPr>
            <a:r>
              <a:rPr lang="en-US" sz="4900" b="1" dirty="0" smtClean="0">
                <a:latin typeface="Calibri Light" panose="020F0302020204030204" pitchFamily="34" charset="0"/>
              </a:rPr>
              <a:t>VAeMI-Middleware</a:t>
            </a:r>
          </a:p>
          <a:p>
            <a:pPr marL="0" indent="0">
              <a:buNone/>
            </a:pPr>
            <a:r>
              <a:rPr lang="en-US" sz="4600" dirty="0">
                <a:latin typeface="+mj-lt"/>
                <a:cs typeface="Times New Roman" panose="02020603050405020304" pitchFamily="18" charset="0"/>
              </a:rPr>
              <a:t>The OneVA Pharmacy System Architect (Tony Burleson) is responsible for the development and integration of the VAeMI-Middleware.  The OneVA Pharmacy VAeMI-Middleware integration entails the development of MLLP connectivity to VistA, routing, transformation capability, and interfacing with the VA HDR/CDS web services. The development requires the IBM Integration Bus V9 </a:t>
            </a:r>
            <a:r>
              <a:rPr lang="en-US" sz="4600" dirty="0" smtClean="0">
                <a:latin typeface="+mj-lt"/>
                <a:cs typeface="Times New Roman" panose="02020603050405020304" pitchFamily="18" charset="0"/>
              </a:rPr>
              <a:t>(on </a:t>
            </a:r>
            <a:r>
              <a:rPr lang="en-US" sz="4600" dirty="0">
                <a:latin typeface="+mj-lt"/>
                <a:cs typeface="Times New Roman" panose="02020603050405020304" pitchFamily="18" charset="0"/>
              </a:rPr>
              <a:t>which the </a:t>
            </a:r>
            <a:r>
              <a:rPr lang="en-US" sz="4600" dirty="0" smtClean="0">
                <a:latin typeface="+mj-lt"/>
                <a:cs typeface="Times New Roman" panose="02020603050405020304" pitchFamily="18" charset="0"/>
              </a:rPr>
              <a:t>VA-eMI runs) </a:t>
            </a:r>
            <a:r>
              <a:rPr lang="en-US" sz="4600" dirty="0">
                <a:latin typeface="+mj-lt"/>
                <a:cs typeface="Times New Roman" panose="02020603050405020304" pitchFamily="18" charset="0"/>
              </a:rPr>
              <a:t>to be installed within the VA Innovation Sandbox (VIS). At this moment there are no available licenses to install this software into the VIS. As a mitigation strategy, </a:t>
            </a:r>
            <a:r>
              <a:rPr lang="en-US" sz="4600" dirty="0" smtClean="0">
                <a:latin typeface="+mj-lt"/>
                <a:cs typeface="Times New Roman" panose="02020603050405020304" pitchFamily="18" charset="0"/>
              </a:rPr>
              <a:t>it is being suggested that Tony use </a:t>
            </a:r>
            <a:r>
              <a:rPr lang="en-US" sz="4600" dirty="0">
                <a:latin typeface="+mj-lt"/>
                <a:cs typeface="Times New Roman" panose="02020603050405020304" pitchFamily="18" charset="0"/>
              </a:rPr>
              <a:t>a 30-day trial license to install the IBM software in the VIS in order to proceed with the development of the </a:t>
            </a:r>
            <a:r>
              <a:rPr lang="en-US" sz="4600" dirty="0" smtClean="0">
                <a:latin typeface="+mj-lt"/>
                <a:cs typeface="Times New Roman" panose="02020603050405020304" pitchFamily="18" charset="0"/>
              </a:rPr>
              <a:t>VAeMI-Middleware components</a:t>
            </a:r>
            <a:r>
              <a:rPr lang="en-US" sz="4600" dirty="0">
                <a:latin typeface="+mj-lt"/>
                <a:cs typeface="Times New Roman" panose="02020603050405020304" pitchFamily="18" charset="0"/>
              </a:rPr>
              <a:t>. The VIS has no access to the VA HDR/CDS system since the VIS is not on the VA network. The mitigation will </a:t>
            </a:r>
            <a:r>
              <a:rPr lang="en-US" sz="4600" dirty="0" smtClean="0">
                <a:latin typeface="+mj-lt"/>
                <a:cs typeface="Times New Roman" panose="02020603050405020304" pitchFamily="18" charset="0"/>
              </a:rPr>
              <a:t>generate </a:t>
            </a:r>
            <a:r>
              <a:rPr lang="en-US" sz="4600" dirty="0">
                <a:latin typeface="+mj-lt"/>
                <a:cs typeface="Times New Roman" panose="02020603050405020304" pitchFamily="18" charset="0"/>
              </a:rPr>
              <a:t>mock services of the HDR/CDR within the VIS based of HDR/CDR WSDL interfaces. The client code generated for this is re-usable.</a:t>
            </a:r>
          </a:p>
          <a:p>
            <a:pPr marL="0" indent="0">
              <a:buNone/>
            </a:pPr>
            <a:r>
              <a:rPr lang="en-US" sz="4600" dirty="0" smtClean="0">
                <a:latin typeface="+mj-lt"/>
                <a:cs typeface="Times New Roman" panose="02020603050405020304" pitchFamily="18" charset="0"/>
              </a:rPr>
              <a:t>It </a:t>
            </a:r>
            <a:r>
              <a:rPr lang="en-US" sz="4600" dirty="0">
                <a:latin typeface="+mj-lt"/>
                <a:cs typeface="Times New Roman" panose="02020603050405020304" pitchFamily="18" charset="0"/>
              </a:rPr>
              <a:t>is anticipated that the OneVA Pharmacy Team will be given access to the VA Bay Pines testing environment. At which time, the VistA P</a:t>
            </a:r>
            <a:r>
              <a:rPr lang="en-US" sz="4600" dirty="0" smtClean="0">
                <a:latin typeface="+mj-lt"/>
                <a:cs typeface="Times New Roman" panose="02020603050405020304" pitchFamily="18" charset="0"/>
              </a:rPr>
              <a:t>atch will also be installed. </a:t>
            </a:r>
            <a:r>
              <a:rPr lang="en-US" sz="4600" dirty="0">
                <a:latin typeface="+mj-lt"/>
                <a:cs typeface="Times New Roman" panose="02020603050405020304" pitchFamily="18" charset="0"/>
              </a:rPr>
              <a:t>The HDR/CDS link will be made available since Bay Pines is inside the VA firewall. However, in order to test the full functionality of OneVA Pharmacy, Tony will need to be granted permission to install the 30-day trail of the IBM eMI V10 suite of software, as the eMI Team shared that their environment will not be made available to the OneVA Pharmacy </a:t>
            </a:r>
            <a:r>
              <a:rPr lang="en-US" sz="4600" dirty="0" smtClean="0">
                <a:latin typeface="+mj-lt"/>
                <a:cs typeface="Times New Roman" panose="02020603050405020304" pitchFamily="18" charset="0"/>
              </a:rPr>
              <a:t>Implementation </a:t>
            </a:r>
            <a:r>
              <a:rPr lang="en-US" sz="4600" dirty="0">
                <a:latin typeface="+mj-lt"/>
                <a:cs typeface="Times New Roman" panose="02020603050405020304" pitchFamily="18" charset="0"/>
              </a:rPr>
              <a:t>project until March 2016. The OneVA Pharmacy Team is requesting The BITS Group and VA management teams to assist in working with IBM to extend the 30-day trial to 3-4 months in order to mitigate the issue of not having an eMI environment until March 2016. They also request for permission to install the same within the VA Bay Pines environment.</a:t>
            </a:r>
          </a:p>
          <a:p>
            <a:pPr marL="0" indent="0">
              <a:buNone/>
            </a:pPr>
            <a:r>
              <a:rPr lang="en-US" sz="4600" dirty="0" smtClean="0">
                <a:latin typeface="+mj-lt"/>
                <a:cs typeface="Times New Roman" panose="02020603050405020304" pitchFamily="18" charset="0"/>
              </a:rPr>
              <a:t>Tony </a:t>
            </a:r>
            <a:r>
              <a:rPr lang="en-US" sz="4600" dirty="0">
                <a:latin typeface="+mj-lt"/>
                <a:cs typeface="Times New Roman" panose="02020603050405020304" pitchFamily="18" charset="0"/>
              </a:rPr>
              <a:t>will utilize the GitHub repository for all the source components for VAeMI-Middleware. To deploy the VAeMI-Middleware components on the VA Bay Pines test environments, Tony will provide the bar files to the VA for deployment then promotion to the various testing and eventually production environments can occur hence forward.</a:t>
            </a:r>
          </a:p>
          <a:p>
            <a:pPr marL="0" indent="0">
              <a:buNone/>
            </a:pPr>
            <a:endParaRPr lang="en-US" sz="1200" dirty="0"/>
          </a:p>
        </p:txBody>
      </p:sp>
    </p:spTree>
    <p:extLst>
      <p:ext uri="{BB962C8B-B14F-4D97-AF65-F5344CB8AC3E}">
        <p14:creationId xmlns:p14="http://schemas.microsoft.com/office/powerpoint/2010/main" val="1261216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601</Words>
  <Application>Microsoft Office PowerPoint</Application>
  <PresentationFormat>Widescreen</PresentationFormat>
  <Paragraphs>16</Paragraphs>
  <Slides>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8" baseType="lpstr">
      <vt:lpstr>Arial</vt:lpstr>
      <vt:lpstr>Calibri</vt:lpstr>
      <vt:lpstr>Calibri Light</vt:lpstr>
      <vt:lpstr>Times New Roman</vt:lpstr>
      <vt:lpstr>Office Theme</vt:lpstr>
      <vt:lpstr>Microsoft Word Document</vt:lpstr>
      <vt:lpstr>OneVA Pharmacy Implementation Project           Overall Status Executive Summary as of 11/30/2015</vt:lpstr>
      <vt:lpstr>General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 Coupland</dc:creator>
  <cp:lastModifiedBy>Kathy Coupland</cp:lastModifiedBy>
  <cp:revision>15</cp:revision>
  <dcterms:created xsi:type="dcterms:W3CDTF">2015-11-30T14:37:31Z</dcterms:created>
  <dcterms:modified xsi:type="dcterms:W3CDTF">2015-11-30T19:17:41Z</dcterms:modified>
</cp:coreProperties>
</file>