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35E00-2EBB-45D7-8F1B-21F1A2D0C035}" type="datetimeFigureOut">
              <a:rPr lang="en-US" smtClean="0"/>
              <a:t>12/14/2015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9B38A-43CD-4E1F-8800-5DD6E438EC74}" type="slidenum">
              <a:rPr lang="en-US" smtClean="0"/>
              <a:t>‹#›</a:t>
            </a:fld>
            <a:endParaRPr lang="en-US" dirty="0"/>
          </a:p>
        </p:txBody>
      </p:sp>
    </p:spTree>
    <p:extLst>
      <p:ext uri="{BB962C8B-B14F-4D97-AF65-F5344CB8AC3E}">
        <p14:creationId xmlns:p14="http://schemas.microsoft.com/office/powerpoint/2010/main" val="335954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8462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247824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52504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401168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062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70603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5543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1588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1237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37610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27413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F7838-774F-4A0F-A7A6-4CE85ACF454D}" type="datetimeFigureOut">
              <a:rPr lang="en-US" smtClean="0"/>
              <a:t>12/14/2015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2B3A3-2D4B-4E39-A71F-BE78AB8C20A7}" type="slidenum">
              <a:rPr lang="en-US" smtClean="0"/>
              <a:t>‹#›</a:t>
            </a:fld>
            <a:endParaRPr lang="en-US" dirty="0"/>
          </a:p>
        </p:txBody>
      </p:sp>
    </p:spTree>
    <p:extLst>
      <p:ext uri="{BB962C8B-B14F-4D97-AF65-F5344CB8AC3E}">
        <p14:creationId xmlns:p14="http://schemas.microsoft.com/office/powerpoint/2010/main" val="2376689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1447" y="97226"/>
            <a:ext cx="10515600" cy="1325563"/>
          </a:xfrm>
        </p:spPr>
        <p:txBody>
          <a:bodyPr/>
          <a:lstStyle/>
          <a:p>
            <a:r>
              <a:rPr lang="en-US" dirty="0" smtClean="0"/>
              <a:t>OneVA Pharmacy Risk Dashboard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50040486"/>
              </p:ext>
            </p:extLst>
          </p:nvPr>
        </p:nvGraphicFramePr>
        <p:xfrm>
          <a:off x="961707" y="1474251"/>
          <a:ext cx="10415339" cy="4521200"/>
        </p:xfrm>
        <a:graphic>
          <a:graphicData uri="http://schemas.openxmlformats.org/drawingml/2006/table">
            <a:tbl>
              <a:tblPr firstRow="1" bandRow="1">
                <a:tableStyleId>{5C22544A-7EE6-4342-B048-85BDC9FD1C3A}</a:tableStyleId>
              </a:tblPr>
              <a:tblGrid>
                <a:gridCol w="2642073">
                  <a:extLst>
                    <a:ext uri="{9D8B030D-6E8A-4147-A177-3AD203B41FA5}">
                      <a16:colId xmlns:a16="http://schemas.microsoft.com/office/drawing/2014/main" val="20000"/>
                    </a:ext>
                  </a:extLst>
                </a:gridCol>
                <a:gridCol w="779034">
                  <a:extLst>
                    <a:ext uri="{9D8B030D-6E8A-4147-A177-3AD203B41FA5}">
                      <a16:colId xmlns:a16="http://schemas.microsoft.com/office/drawing/2014/main" val="20001"/>
                    </a:ext>
                  </a:extLst>
                </a:gridCol>
                <a:gridCol w="6994232">
                  <a:extLst>
                    <a:ext uri="{9D8B030D-6E8A-4147-A177-3AD203B41FA5}">
                      <a16:colId xmlns:a16="http://schemas.microsoft.com/office/drawing/2014/main" val="20002"/>
                    </a:ext>
                  </a:extLst>
                </a:gridCol>
              </a:tblGrid>
              <a:tr h="370840">
                <a:tc>
                  <a:txBody>
                    <a:bodyPr/>
                    <a:lstStyle/>
                    <a:p>
                      <a:pPr algn="ctr"/>
                      <a:r>
                        <a:rPr lang="en-US" dirty="0" smtClean="0"/>
                        <a:t>Item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Status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Comments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smtClean="0"/>
                        <a:t>Overall Project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Working to see if </a:t>
                      </a:r>
                      <a:r>
                        <a:rPr lang="en-US" dirty="0" smtClean="0"/>
                        <a:t>downstream </a:t>
                      </a:r>
                      <a:r>
                        <a:rPr lang="en-US" dirty="0" smtClean="0"/>
                        <a:t>systems timelines can be </a:t>
                      </a:r>
                      <a:r>
                        <a:rPr lang="en-US" dirty="0" smtClean="0"/>
                        <a:t>decreased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smtClean="0"/>
                        <a:t>Project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All identified project management tasks have been completed to date.  If additional </a:t>
                      </a:r>
                      <a:r>
                        <a:rPr lang="en-US" dirty="0" smtClean="0"/>
                        <a:t>tasks</a:t>
                      </a:r>
                      <a:r>
                        <a:rPr lang="en-US" baseline="0" dirty="0" smtClean="0"/>
                        <a:t> </a:t>
                      </a:r>
                      <a:r>
                        <a:rPr lang="en-US" baseline="0" dirty="0" smtClean="0"/>
                        <a:t>are identified beyond the initial “PMAS Lite” definition, </a:t>
                      </a:r>
                      <a:r>
                        <a:rPr lang="en-US" baseline="0" dirty="0" smtClean="0"/>
                        <a:t>the project could be delayed.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smtClean="0"/>
                        <a:t>System Setup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smtClean="0"/>
                        <a:t>See General Comments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smtClean="0"/>
                        <a:t>Code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Code</a:t>
                      </a:r>
                      <a:r>
                        <a:rPr lang="en-US" baseline="0" dirty="0" smtClean="0"/>
                        <a:t> complete is dependent on System Setup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smtClean="0"/>
                        <a:t>Integration to </a:t>
                      </a:r>
                      <a:r>
                        <a:rPr lang="en-US" dirty="0" smtClean="0"/>
                        <a:t>HDR/CDS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Need to </a:t>
                      </a:r>
                      <a:r>
                        <a:rPr lang="en-US" dirty="0" smtClean="0"/>
                        <a:t>validate integration </a:t>
                      </a:r>
                      <a:r>
                        <a:rPr lang="en-US" dirty="0" smtClean="0"/>
                        <a:t>points</a:t>
                      </a:r>
                      <a:r>
                        <a:rPr lang="en-US" baseline="0" dirty="0" smtClean="0"/>
                        <a:t> with </a:t>
                      </a:r>
                      <a:r>
                        <a:rPr lang="en-US" baseline="0" dirty="0" smtClean="0"/>
                        <a:t>HDR/CDS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dirty="0" smtClean="0"/>
                        <a:t>Integration with</a:t>
                      </a:r>
                      <a:r>
                        <a:rPr lang="en-US" baseline="0" dirty="0" smtClean="0"/>
                        <a:t> eMI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Need </a:t>
                      </a:r>
                      <a:r>
                        <a:rPr lang="en-US" dirty="0" smtClean="0"/>
                        <a:t>eMI</a:t>
                      </a:r>
                      <a:r>
                        <a:rPr lang="en-US" baseline="0" dirty="0" smtClean="0"/>
                        <a:t> connections </a:t>
                      </a:r>
                      <a:r>
                        <a:rPr lang="en-US" baseline="0" dirty="0" smtClean="0"/>
                        <a:t>and register 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smtClean="0"/>
                        <a:t>Testing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Testing </a:t>
                      </a:r>
                      <a:r>
                        <a:rPr lang="en-US" dirty="0" smtClean="0"/>
                        <a:t>d</a:t>
                      </a:r>
                      <a:r>
                        <a:rPr lang="en-US" baseline="0" dirty="0" smtClean="0"/>
                        <a:t>ependent upon </a:t>
                      </a:r>
                      <a:r>
                        <a:rPr lang="en-US" baseline="0" dirty="0" smtClean="0"/>
                        <a:t>Code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dirty="0" smtClean="0"/>
                        <a:t>IOC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smtClean="0"/>
                        <a:t>IOC</a:t>
                      </a:r>
                      <a:r>
                        <a:rPr lang="en-US" baseline="0" dirty="0" smtClean="0"/>
                        <a:t> Complete is dependent on Code Complete </a:t>
                      </a:r>
                    </a:p>
                    <a:p>
                      <a:r>
                        <a:rPr lang="en-US" baseline="0" dirty="0" smtClean="0"/>
                        <a:t>Site identification </a:t>
                      </a:r>
                      <a:r>
                        <a:rPr lang="en-US" baseline="0" dirty="0" smtClean="0"/>
                        <a:t>required ASAP </a:t>
                      </a:r>
                      <a:r>
                        <a:rPr lang="en-US" baseline="0" dirty="0" smtClean="0"/>
                        <a:t>to ensure paperwork is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US" dirty="0" smtClean="0"/>
                        <a:t>VIP </a:t>
                      </a:r>
                      <a:r>
                        <a:rPr lang="en-US" dirty="0" smtClean="0"/>
                        <a:t>Handoff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VIP</a:t>
                      </a:r>
                      <a:r>
                        <a:rPr lang="en-US" baseline="0" dirty="0" smtClean="0"/>
                        <a:t> handoff is dependent on IOC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pSp>
        <p:nvGrpSpPr>
          <p:cNvPr id="12" name="Group 11"/>
          <p:cNvGrpSpPr/>
          <p:nvPr/>
        </p:nvGrpSpPr>
        <p:grpSpPr>
          <a:xfrm>
            <a:off x="8642394" y="1025609"/>
            <a:ext cx="2493580" cy="365760"/>
            <a:chOff x="9203384" y="754380"/>
            <a:chExt cx="2493580" cy="365760"/>
          </a:xfrm>
        </p:grpSpPr>
        <p:grpSp>
          <p:nvGrpSpPr>
            <p:cNvPr id="13" name="Group 12"/>
            <p:cNvGrpSpPr/>
            <p:nvPr/>
          </p:nvGrpSpPr>
          <p:grpSpPr>
            <a:xfrm>
              <a:off x="9203384" y="754380"/>
              <a:ext cx="2493580" cy="365760"/>
              <a:chOff x="9203384" y="754380"/>
              <a:chExt cx="2493580" cy="365760"/>
            </a:xfrm>
          </p:grpSpPr>
          <p:grpSp>
            <p:nvGrpSpPr>
              <p:cNvPr id="17" name="Group 16"/>
              <p:cNvGrpSpPr/>
              <p:nvPr/>
            </p:nvGrpSpPr>
            <p:grpSpPr>
              <a:xfrm>
                <a:off x="9203384" y="754380"/>
                <a:ext cx="2493580" cy="365760"/>
                <a:chOff x="6505904" y="4593021"/>
                <a:chExt cx="2493580" cy="365760"/>
              </a:xfrm>
            </p:grpSpPr>
            <p:sp>
              <p:nvSpPr>
                <p:cNvPr id="19" name="Oval 18"/>
                <p:cNvSpPr/>
                <p:nvPr/>
              </p:nvSpPr>
              <p:spPr>
                <a:xfrm>
                  <a:off x="6505904" y="4593021"/>
                  <a:ext cx="685800" cy="36576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7409794" y="4593021"/>
                  <a:ext cx="68580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8313684" y="4593021"/>
                  <a:ext cx="685800" cy="3657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ight Arrow 17"/>
              <p:cNvSpPr/>
              <p:nvPr/>
            </p:nvSpPr>
            <p:spPr>
              <a:xfrm rot="16200000">
                <a:off x="9432619" y="813753"/>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4" name="Group 13"/>
            <p:cNvGrpSpPr/>
            <p:nvPr/>
          </p:nvGrpSpPr>
          <p:grpSpPr>
            <a:xfrm>
              <a:off x="10336509" y="813754"/>
              <a:ext cx="1141062" cy="255179"/>
              <a:chOff x="10336509" y="813754"/>
              <a:chExt cx="1141062" cy="255179"/>
            </a:xfrm>
          </p:grpSpPr>
          <p:sp>
            <p:nvSpPr>
              <p:cNvPr id="15" name="Right Arrow 14"/>
              <p:cNvSpPr/>
              <p:nvPr/>
            </p:nvSpPr>
            <p:spPr>
              <a:xfrm>
                <a:off x="10336509" y="813754"/>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Right Arrow 15"/>
              <p:cNvSpPr/>
              <p:nvPr/>
            </p:nvSpPr>
            <p:spPr>
              <a:xfrm rot="5400000">
                <a:off x="11240399" y="831760"/>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2" name="TextBox 21"/>
          <p:cNvSpPr txBox="1"/>
          <p:nvPr/>
        </p:nvSpPr>
        <p:spPr>
          <a:xfrm>
            <a:off x="8872832" y="656277"/>
            <a:ext cx="2274188" cy="369332"/>
          </a:xfrm>
          <a:prstGeom prst="rect">
            <a:avLst/>
          </a:prstGeom>
          <a:noFill/>
        </p:spPr>
        <p:txBody>
          <a:bodyPr wrap="square" rtlCol="0">
            <a:spAutoFit/>
          </a:bodyPr>
          <a:lstStyle/>
          <a:p>
            <a:pPr algn="ctr"/>
            <a:r>
              <a:rPr lang="en-US" dirty="0" smtClean="0"/>
              <a:t>Overall Status</a:t>
            </a:r>
            <a:endParaRPr lang="en-US" dirty="0"/>
          </a:p>
        </p:txBody>
      </p:sp>
      <p:sp>
        <p:nvSpPr>
          <p:cNvPr id="23" name="Right Arrow 22"/>
          <p:cNvSpPr/>
          <p:nvPr/>
        </p:nvSpPr>
        <p:spPr>
          <a:xfrm flipV="1">
            <a:off x="3869589" y="1941190"/>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4" name="Right Arrow 23"/>
          <p:cNvSpPr/>
          <p:nvPr/>
        </p:nvSpPr>
        <p:spPr>
          <a:xfrm rot="5400000" flipV="1">
            <a:off x="3859746" y="3159944"/>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5" name="Right Arrow 24"/>
          <p:cNvSpPr/>
          <p:nvPr/>
        </p:nvSpPr>
        <p:spPr>
          <a:xfrm flipV="1">
            <a:off x="3859746" y="3568915"/>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6" name="Right Arrow 25"/>
          <p:cNvSpPr/>
          <p:nvPr/>
        </p:nvSpPr>
        <p:spPr>
          <a:xfrm flipV="1">
            <a:off x="3859746" y="4689635"/>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7" name="Right Arrow 26"/>
          <p:cNvSpPr/>
          <p:nvPr/>
        </p:nvSpPr>
        <p:spPr>
          <a:xfrm rot="5559310" flipV="1">
            <a:off x="3828836" y="5182469"/>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8" name="Right Arrow 27"/>
          <p:cNvSpPr/>
          <p:nvPr/>
        </p:nvSpPr>
        <p:spPr>
          <a:xfrm flipV="1">
            <a:off x="3861527" y="5673699"/>
            <a:ext cx="227330" cy="247015"/>
          </a:xfrm>
          <a:prstGeom prst="rightArrow">
            <a:avLst>
              <a:gd name="adj1" fmla="val 50000"/>
              <a:gd name="adj2" fmla="val 6636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9" name="Right Arrow 28"/>
          <p:cNvSpPr/>
          <p:nvPr/>
        </p:nvSpPr>
        <p:spPr>
          <a:xfrm flipV="1">
            <a:off x="3861547" y="2472305"/>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0" name="Right Arrow 29"/>
          <p:cNvSpPr/>
          <p:nvPr/>
        </p:nvSpPr>
        <p:spPr>
          <a:xfrm flipV="1">
            <a:off x="3849903" y="3913470"/>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1" name="Right Arrow 30"/>
          <p:cNvSpPr/>
          <p:nvPr/>
        </p:nvSpPr>
        <p:spPr>
          <a:xfrm flipV="1">
            <a:off x="3849903" y="4271969"/>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Tree>
    <p:extLst>
      <p:ext uri="{BB962C8B-B14F-4D97-AF65-F5344CB8AC3E}">
        <p14:creationId xmlns:p14="http://schemas.microsoft.com/office/powerpoint/2010/main" val="134319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72900" cy="572135"/>
          </a:xfrm>
          <a:ln>
            <a:solidFill>
              <a:schemeClr val="tx1"/>
            </a:solidFill>
          </a:ln>
        </p:spPr>
        <p:txBody>
          <a:bodyPr>
            <a:normAutofit fontScale="90000"/>
          </a:bodyPr>
          <a:lstStyle/>
          <a:p>
            <a:pPr algn="ctr"/>
            <a:r>
              <a:rPr lang="en-US" dirty="0" smtClean="0"/>
              <a:t>General Comments</a:t>
            </a:r>
            <a:endParaRPr lang="en-US" dirty="0"/>
          </a:p>
        </p:txBody>
      </p:sp>
      <p:sp>
        <p:nvSpPr>
          <p:cNvPr id="3" name="Content Placeholder 2"/>
          <p:cNvSpPr>
            <a:spLocks noGrp="1"/>
          </p:cNvSpPr>
          <p:nvPr>
            <p:ph sz="half" idx="1"/>
          </p:nvPr>
        </p:nvSpPr>
        <p:spPr>
          <a:xfrm>
            <a:off x="240030" y="1028700"/>
            <a:ext cx="5130132" cy="2318934"/>
          </a:xfrm>
          <a:ln>
            <a:solidFill>
              <a:schemeClr val="tx1"/>
            </a:solidFill>
          </a:ln>
        </p:spPr>
        <p:txBody>
          <a:bodyPr>
            <a:normAutofit fontScale="25000" lnSpcReduction="20000"/>
          </a:bodyPr>
          <a:lstStyle/>
          <a:p>
            <a:pPr marL="0" indent="0" algn="ctr">
              <a:buNone/>
            </a:pPr>
            <a:r>
              <a:rPr lang="en-US" sz="4900" b="1" dirty="0" smtClean="0"/>
              <a:t>VistA Software Development</a:t>
            </a:r>
          </a:p>
          <a:p>
            <a:pPr marL="0" indent="0">
              <a:buNone/>
            </a:pPr>
            <a:r>
              <a:rPr lang="en-US" sz="5600" dirty="0" smtClean="0">
                <a:latin typeface="+mj-lt"/>
              </a:rPr>
              <a:t>The VistA development has started in the Innovation Sandbox.  The Innovation Sandbox (IS) creates risk in the development process:</a:t>
            </a:r>
          </a:p>
          <a:p>
            <a:r>
              <a:rPr lang="en-US" sz="5600" dirty="0" smtClean="0">
                <a:latin typeface="+mj-lt"/>
              </a:rPr>
              <a:t>The IS does not have all patches up to date.</a:t>
            </a:r>
          </a:p>
          <a:p>
            <a:r>
              <a:rPr lang="en-US" sz="5600" dirty="0" smtClean="0">
                <a:latin typeface="+mj-lt"/>
              </a:rPr>
              <a:t>The connection between the systems continues to fail.</a:t>
            </a:r>
          </a:p>
          <a:p>
            <a:r>
              <a:rPr lang="en-US" sz="5600" dirty="0" smtClean="0">
                <a:latin typeface="+mj-lt"/>
              </a:rPr>
              <a:t>It is not set up for full functional testing.</a:t>
            </a:r>
          </a:p>
          <a:p>
            <a:pPr marL="0" indent="0">
              <a:buNone/>
            </a:pPr>
            <a:r>
              <a:rPr lang="en-US" sz="5600" dirty="0" smtClean="0">
                <a:latin typeface="+mj-lt"/>
              </a:rPr>
              <a:t>The OneVA Pharmacy Implementation project requirements, business rules, and design constraints are 70% coded.</a:t>
            </a:r>
          </a:p>
          <a:p>
            <a:pPr marL="0" indent="0">
              <a:buNone/>
            </a:pPr>
            <a:r>
              <a:rPr lang="en-US" sz="5600" dirty="0" smtClean="0">
                <a:latin typeface="+mj-lt"/>
              </a:rPr>
              <a:t>Continued refinement of requirements of drug matching continues.</a:t>
            </a:r>
          </a:p>
          <a:p>
            <a:pPr marL="0" indent="0">
              <a:buNone/>
            </a:pPr>
            <a:endParaRPr lang="en-US" sz="4600" dirty="0">
              <a:latin typeface="+mj-lt"/>
            </a:endParaRPr>
          </a:p>
          <a:p>
            <a:endParaRPr lang="en-US" dirty="0" smtClean="0"/>
          </a:p>
        </p:txBody>
      </p:sp>
      <p:sp>
        <p:nvSpPr>
          <p:cNvPr id="4" name="Content Placeholder 3"/>
          <p:cNvSpPr>
            <a:spLocks noGrp="1"/>
          </p:cNvSpPr>
          <p:nvPr>
            <p:ph sz="half" idx="2"/>
          </p:nvPr>
        </p:nvSpPr>
        <p:spPr>
          <a:xfrm>
            <a:off x="5463540" y="1028700"/>
            <a:ext cx="6549390" cy="2915619"/>
          </a:xfrm>
          <a:ln>
            <a:solidFill>
              <a:schemeClr val="tx1"/>
            </a:solidFill>
          </a:ln>
        </p:spPr>
        <p:txBody>
          <a:bodyPr>
            <a:normAutofit fontScale="25000" lnSpcReduction="20000"/>
          </a:bodyPr>
          <a:lstStyle/>
          <a:p>
            <a:pPr marL="0" indent="0" algn="ctr">
              <a:buNone/>
            </a:pPr>
            <a:r>
              <a:rPr lang="en-US" sz="4900" b="1" dirty="0" smtClean="0">
                <a:latin typeface="Calibri Light" panose="020F0302020204030204" pitchFamily="34" charset="0"/>
              </a:rPr>
              <a:t>VistA Intake Program (VIP)/System Setup</a:t>
            </a:r>
          </a:p>
          <a:p>
            <a:pPr marL="0" indent="0">
              <a:buNone/>
            </a:pPr>
            <a:r>
              <a:rPr lang="en-US" sz="4800" dirty="0" smtClean="0">
                <a:latin typeface="+mj-lt"/>
                <a:cs typeface="Times New Roman" panose="02020603050405020304" pitchFamily="18" charset="0"/>
              </a:rPr>
              <a:t>The kick-off for VIP was on 12/9/15.  They are in the process of standing up the servers required for the project (</a:t>
            </a:r>
            <a:r>
              <a:rPr lang="en-US" sz="4800" dirty="0" smtClean="0">
                <a:latin typeface="+mj-lt"/>
                <a:cs typeface="Times New Roman" panose="02020603050405020304" pitchFamily="18" charset="0"/>
              </a:rPr>
              <a:t>4-VistA instances </a:t>
            </a:r>
            <a:r>
              <a:rPr lang="en-US" sz="4800" dirty="0" smtClean="0">
                <a:latin typeface="+mj-lt"/>
                <a:cs typeface="Times New Roman" panose="02020603050405020304" pitchFamily="18" charset="0"/>
              </a:rPr>
              <a:t>and 1 eMI environment).  VIP does not have any System Analysts to assist with the setup and configuration so they will need to rely on the OneVA Pharmacy </a:t>
            </a:r>
            <a:r>
              <a:rPr lang="en-US" sz="4800" dirty="0" smtClean="0">
                <a:latin typeface="+mj-lt"/>
                <a:cs typeface="Times New Roman" panose="02020603050405020304" pitchFamily="18" charset="0"/>
              </a:rPr>
              <a:t>MUMPS/Java </a:t>
            </a:r>
            <a:r>
              <a:rPr lang="en-US" sz="4800" dirty="0" smtClean="0">
                <a:latin typeface="+mj-lt"/>
                <a:cs typeface="Times New Roman" panose="02020603050405020304" pitchFamily="18" charset="0"/>
              </a:rPr>
              <a:t>developers for </a:t>
            </a:r>
            <a:r>
              <a:rPr lang="en-US" sz="4800" dirty="0" smtClean="0">
                <a:latin typeface="+mj-lt"/>
                <a:cs typeface="Times New Roman" panose="02020603050405020304" pitchFamily="18" charset="0"/>
              </a:rPr>
              <a:t>the following:</a:t>
            </a:r>
            <a:endParaRPr lang="en-US" sz="4800" dirty="0" smtClean="0">
              <a:latin typeface="+mj-lt"/>
              <a:cs typeface="Times New Roman" panose="02020603050405020304" pitchFamily="18" charset="0"/>
            </a:endParaRPr>
          </a:p>
          <a:p>
            <a:r>
              <a:rPr lang="en-US" sz="4800" dirty="0" smtClean="0">
                <a:latin typeface="+mj-lt"/>
                <a:cs typeface="Times New Roman" panose="02020603050405020304" pitchFamily="18" charset="0"/>
              </a:rPr>
              <a:t>System Setup/Configuration	12/11 – 12/24</a:t>
            </a:r>
          </a:p>
          <a:p>
            <a:r>
              <a:rPr lang="en-US" sz="4800" dirty="0">
                <a:latin typeface="+mj-lt"/>
                <a:cs typeface="Times New Roman" panose="02020603050405020304" pitchFamily="18" charset="0"/>
              </a:rPr>
              <a:t>Smoke Test/ID </a:t>
            </a:r>
            <a:r>
              <a:rPr lang="en-US" sz="4800" dirty="0" smtClean="0">
                <a:latin typeface="+mj-lt"/>
                <a:cs typeface="Times New Roman" panose="02020603050405020304" pitchFamily="18" charset="0"/>
              </a:rPr>
              <a:t>Gaps		12/28 – 12/31</a:t>
            </a:r>
          </a:p>
          <a:p>
            <a:r>
              <a:rPr lang="en-US" sz="4800" dirty="0" smtClean="0">
                <a:latin typeface="+mj-lt"/>
                <a:cs typeface="Times New Roman" panose="02020603050405020304" pitchFamily="18" charset="0"/>
              </a:rPr>
              <a:t>Bring System up to date		 1/4  - 1/8</a:t>
            </a:r>
          </a:p>
          <a:p>
            <a:r>
              <a:rPr lang="en-US" sz="4800" dirty="0" smtClean="0">
                <a:latin typeface="+mj-lt"/>
                <a:cs typeface="Times New Roman" panose="02020603050405020304" pitchFamily="18" charset="0"/>
              </a:rPr>
              <a:t>Work through all interconnections	1/11 – 1/15</a:t>
            </a:r>
          </a:p>
          <a:p>
            <a:pPr marL="0" indent="0">
              <a:buNone/>
            </a:pPr>
            <a:endParaRPr lang="en-US" sz="4800" dirty="0" smtClean="0">
              <a:latin typeface="+mj-lt"/>
              <a:cs typeface="Times New Roman" panose="02020603050405020304" pitchFamily="18" charset="0"/>
            </a:endParaRPr>
          </a:p>
          <a:p>
            <a:pPr marL="0" indent="0">
              <a:buNone/>
            </a:pPr>
            <a:r>
              <a:rPr lang="en-US" sz="4800" dirty="0">
                <a:latin typeface="+mj-lt"/>
              </a:rPr>
              <a:t>The late </a:t>
            </a:r>
            <a:r>
              <a:rPr lang="en-US" sz="4800" dirty="0" smtClean="0">
                <a:latin typeface="+mj-lt"/>
              </a:rPr>
              <a:t>delivery of an integration environment has </a:t>
            </a:r>
            <a:r>
              <a:rPr lang="en-US" sz="4800" dirty="0">
                <a:latin typeface="+mj-lt"/>
              </a:rPr>
              <a:t>put the project approximately 4 weeks behind schedule.  </a:t>
            </a:r>
          </a:p>
          <a:p>
            <a:pPr marL="0" indent="0">
              <a:buNone/>
            </a:pPr>
            <a:r>
              <a:rPr lang="en-US" sz="4800" dirty="0">
                <a:latin typeface="+mj-lt"/>
              </a:rPr>
              <a:t>The </a:t>
            </a:r>
            <a:r>
              <a:rPr lang="en-US" sz="4800" dirty="0" smtClean="0">
                <a:latin typeface="+mj-lt"/>
              </a:rPr>
              <a:t>project requires 3-VistA instances to test.  </a:t>
            </a:r>
            <a:r>
              <a:rPr lang="en-US" sz="4800" dirty="0">
                <a:latin typeface="+mj-lt"/>
              </a:rPr>
              <a:t>There are only </a:t>
            </a:r>
            <a:r>
              <a:rPr lang="en-US" sz="4800" dirty="0" smtClean="0">
                <a:latin typeface="+mj-lt"/>
              </a:rPr>
              <a:t>4-VistA instances </a:t>
            </a:r>
            <a:r>
              <a:rPr lang="en-US" sz="4800" dirty="0">
                <a:latin typeface="+mj-lt"/>
              </a:rPr>
              <a:t>available </a:t>
            </a:r>
            <a:r>
              <a:rPr lang="en-US" sz="4800" dirty="0" smtClean="0">
                <a:latin typeface="+mj-lt"/>
              </a:rPr>
              <a:t>(2 </a:t>
            </a:r>
            <a:r>
              <a:rPr lang="en-US" sz="4800" dirty="0">
                <a:latin typeface="+mj-lt"/>
              </a:rPr>
              <a:t>development and </a:t>
            </a:r>
            <a:r>
              <a:rPr lang="en-US" sz="4800" dirty="0" smtClean="0">
                <a:latin typeface="+mj-lt"/>
              </a:rPr>
              <a:t>2 </a:t>
            </a:r>
            <a:r>
              <a:rPr lang="en-US" sz="4800" dirty="0">
                <a:latin typeface="+mj-lt"/>
              </a:rPr>
              <a:t>SQA </a:t>
            </a:r>
            <a:r>
              <a:rPr lang="en-US" sz="4800" dirty="0" smtClean="0">
                <a:latin typeface="+mj-lt"/>
              </a:rPr>
              <a:t>instances</a:t>
            </a:r>
            <a:r>
              <a:rPr lang="en-US" sz="4800" dirty="0" smtClean="0">
                <a:latin typeface="+mj-lt"/>
              </a:rPr>
              <a:t> instead of 3 development and 3 SQA instances.)</a:t>
            </a:r>
            <a:endParaRPr lang="en-US" sz="4800" dirty="0">
              <a:latin typeface="+mj-lt"/>
            </a:endParaRPr>
          </a:p>
        </p:txBody>
      </p:sp>
      <p:sp>
        <p:nvSpPr>
          <p:cNvPr id="5" name="TextBox 4"/>
          <p:cNvSpPr txBox="1"/>
          <p:nvPr/>
        </p:nvSpPr>
        <p:spPr>
          <a:xfrm>
            <a:off x="255721" y="3479370"/>
            <a:ext cx="5114441" cy="1384995"/>
          </a:xfrm>
          <a:prstGeom prst="rect">
            <a:avLst/>
          </a:prstGeom>
          <a:noFill/>
          <a:ln w="3175">
            <a:solidFill>
              <a:schemeClr val="tx1"/>
            </a:solidFill>
          </a:ln>
        </p:spPr>
        <p:txBody>
          <a:bodyPr wrap="square" rtlCol="0">
            <a:spAutoFit/>
          </a:bodyPr>
          <a:lstStyle/>
          <a:p>
            <a:pPr algn="ctr"/>
            <a:r>
              <a:rPr lang="en-US" sz="1200" b="1" dirty="0" smtClean="0"/>
              <a:t>VAeMI-Middleware</a:t>
            </a:r>
            <a:endParaRPr lang="en-US" sz="1200" b="1" dirty="0"/>
          </a:p>
          <a:p>
            <a:r>
              <a:rPr lang="en-US" sz="1200" dirty="0">
                <a:latin typeface="+mj-lt"/>
              </a:rPr>
              <a:t>The project was required to download a trial copy of the IBM software to begin work in the IS.  The only version that was available was v10 even though the VA is using v8 with plans to upgrade to v9.    The code for this is approximately 30% complete.  Based on the system issues in the IS and because it is outside the VA Network both the connection to the HDR and HL7 messages are being mocked up to code against.</a:t>
            </a:r>
          </a:p>
        </p:txBody>
      </p:sp>
      <p:sp>
        <p:nvSpPr>
          <p:cNvPr id="6" name="Content Placeholder 3"/>
          <p:cNvSpPr txBox="1">
            <a:spLocks/>
          </p:cNvSpPr>
          <p:nvPr/>
        </p:nvSpPr>
        <p:spPr>
          <a:xfrm>
            <a:off x="255722" y="5037045"/>
            <a:ext cx="5114441" cy="1520771"/>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900" b="1" dirty="0"/>
              <a:t>Testing</a:t>
            </a:r>
          </a:p>
          <a:p>
            <a:r>
              <a:rPr lang="en-US" sz="2200" dirty="0" smtClean="0">
                <a:latin typeface="+mj-lt"/>
              </a:rPr>
              <a:t>Test </a:t>
            </a:r>
            <a:r>
              <a:rPr lang="en-US" sz="2200" dirty="0">
                <a:latin typeface="+mj-lt"/>
              </a:rPr>
              <a:t>Cases/Scripts are being created.  </a:t>
            </a:r>
            <a:endParaRPr lang="en-US" sz="2200" dirty="0" smtClean="0">
              <a:latin typeface="+mj-lt"/>
            </a:endParaRPr>
          </a:p>
          <a:p>
            <a:r>
              <a:rPr lang="en-US" sz="2200" dirty="0" smtClean="0">
                <a:latin typeface="+mj-lt"/>
              </a:rPr>
              <a:t>Prior </a:t>
            </a:r>
            <a:r>
              <a:rPr lang="en-US" sz="2200" dirty="0">
                <a:latin typeface="+mj-lt"/>
              </a:rPr>
              <a:t>project automated test scripts are being reviewed for possible use</a:t>
            </a:r>
            <a:r>
              <a:rPr lang="en-US" sz="2200" dirty="0" smtClean="0">
                <a:latin typeface="+mj-lt"/>
              </a:rPr>
              <a:t>.</a:t>
            </a:r>
          </a:p>
          <a:p>
            <a:r>
              <a:rPr lang="en-US" sz="2200" dirty="0" smtClean="0">
                <a:latin typeface="+mj-lt"/>
              </a:rPr>
              <a:t>The Master Test Plan has been completed and delivered for signatures.</a:t>
            </a:r>
          </a:p>
          <a:p>
            <a:r>
              <a:rPr lang="en-US" sz="2200" dirty="0" smtClean="0">
                <a:latin typeface="+mj-lt"/>
              </a:rPr>
              <a:t>IOC Sites have not been selected.</a:t>
            </a:r>
          </a:p>
          <a:p>
            <a:pPr marL="0" indent="0">
              <a:buNone/>
            </a:pPr>
            <a:endParaRPr lang="en-US" sz="2200" dirty="0" smtClean="0">
              <a:latin typeface="+mj-lt"/>
            </a:endParaRPr>
          </a:p>
          <a:p>
            <a:endParaRPr lang="en-US" sz="2200" dirty="0">
              <a:latin typeface="+mj-lt"/>
            </a:endParaRPr>
          </a:p>
          <a:p>
            <a:pPr marL="0" indent="0">
              <a:buFont typeface="Arial" panose="020B0604020202020204" pitchFamily="34" charset="0"/>
              <a:buNone/>
            </a:pPr>
            <a:endParaRPr lang="en-US" sz="1200" dirty="0"/>
          </a:p>
        </p:txBody>
      </p:sp>
      <p:sp>
        <p:nvSpPr>
          <p:cNvPr id="7" name="TextBox 6"/>
          <p:cNvSpPr txBox="1"/>
          <p:nvPr/>
        </p:nvSpPr>
        <p:spPr>
          <a:xfrm>
            <a:off x="5470902" y="4171867"/>
            <a:ext cx="6540284" cy="1200329"/>
          </a:xfrm>
          <a:prstGeom prst="rect">
            <a:avLst/>
          </a:prstGeom>
          <a:noFill/>
          <a:ln w="3175">
            <a:solidFill>
              <a:schemeClr val="tx1"/>
            </a:solidFill>
          </a:ln>
        </p:spPr>
        <p:txBody>
          <a:bodyPr wrap="square" rtlCol="0">
            <a:spAutoFit/>
          </a:bodyPr>
          <a:lstStyle/>
          <a:p>
            <a:pPr algn="ctr"/>
            <a:r>
              <a:rPr lang="en-US" sz="1200" b="1" dirty="0">
                <a:latin typeface="Calibri Light" panose="020F0302020204030204" pitchFamily="34" charset="0"/>
              </a:rPr>
              <a:t>Project Management</a:t>
            </a:r>
          </a:p>
          <a:p>
            <a:r>
              <a:rPr lang="en-US" sz="1200" dirty="0">
                <a:latin typeface="+mj-lt"/>
              </a:rPr>
              <a:t>The project </a:t>
            </a:r>
            <a:r>
              <a:rPr lang="en-US" sz="1200" dirty="0" smtClean="0">
                <a:latin typeface="+mj-lt"/>
              </a:rPr>
              <a:t> was identified as </a:t>
            </a:r>
            <a:r>
              <a:rPr lang="en-US" sz="1200" dirty="0">
                <a:latin typeface="+mj-lt"/>
              </a:rPr>
              <a:t>“PMAS Lite” and listed assumptions and the ProPath processes that would be completed in that definition.  A listing of </a:t>
            </a:r>
            <a:r>
              <a:rPr lang="en-US" sz="1200" dirty="0" smtClean="0">
                <a:latin typeface="+mj-lt"/>
              </a:rPr>
              <a:t>documentation requirements </a:t>
            </a:r>
            <a:r>
              <a:rPr lang="en-US" sz="1200" dirty="0">
                <a:latin typeface="+mj-lt"/>
              </a:rPr>
              <a:t>was provided by the VIP program that did not incorporate the assumptions outlined in the “PMAS Lite” definition.  Those </a:t>
            </a:r>
            <a:r>
              <a:rPr lang="en-US" sz="1200" dirty="0" smtClean="0">
                <a:latin typeface="+mj-lt"/>
              </a:rPr>
              <a:t>documentation requirements </a:t>
            </a:r>
            <a:r>
              <a:rPr lang="en-US" sz="1200" dirty="0">
                <a:latin typeface="+mj-lt"/>
              </a:rPr>
              <a:t>need to be solidified and if the list provided by the VIP program are </a:t>
            </a:r>
            <a:r>
              <a:rPr lang="en-US" sz="1200" dirty="0" smtClean="0">
                <a:latin typeface="+mj-lt"/>
              </a:rPr>
              <a:t>different, </a:t>
            </a:r>
            <a:r>
              <a:rPr lang="en-US" sz="1200" dirty="0">
                <a:latin typeface="+mj-lt"/>
              </a:rPr>
              <a:t>then the project may be delayed further.</a:t>
            </a:r>
          </a:p>
        </p:txBody>
      </p:sp>
    </p:spTree>
    <p:extLst>
      <p:ext uri="{BB962C8B-B14F-4D97-AF65-F5344CB8AC3E}">
        <p14:creationId xmlns:p14="http://schemas.microsoft.com/office/powerpoint/2010/main" val="126121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9403BA8FA3C04284FCC68C41786FF8" ma:contentTypeVersion="2" ma:contentTypeDescription="Create a new document." ma:contentTypeScope="" ma:versionID="3cdf0668006c7c051d53c5dfa2250140">
  <xsd:schema xmlns:xsd="http://www.w3.org/2001/XMLSchema" xmlns:xs="http://www.w3.org/2001/XMLSchema" xmlns:p="http://schemas.microsoft.com/office/2006/metadata/properties" xmlns:ns2="79b90255-bd6f-4c6b-86d1-35a4603ef2ac" targetNamespace="http://schemas.microsoft.com/office/2006/metadata/properties" ma:root="true" ma:fieldsID="22cf23c9cdaf57a158a2424418ce76c4" ns2:_="">
    <xsd:import namespace="79b90255-bd6f-4c6b-86d1-35a4603ef2a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b90255-bd6f-4c6b-86d1-35a4603ef2a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D4CBE6-0694-4560-9A19-9524A21D2BE6}">
  <ds:schemaRefs>
    <ds:schemaRef ds:uri="http://schemas.microsoft.com/sharepoint/v3/contenttype/forms"/>
  </ds:schemaRefs>
</ds:datastoreItem>
</file>

<file path=customXml/itemProps2.xml><?xml version="1.0" encoding="utf-8"?>
<ds:datastoreItem xmlns:ds="http://schemas.openxmlformats.org/officeDocument/2006/customXml" ds:itemID="{6F503FE2-A979-4A99-8097-D2AC8054F9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b90255-bd6f-4c6b-86d1-35a4603ef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5BCE56-D9AD-4EFD-9CBC-96380C7E5C8B}">
  <ds:schemaRefs>
    <ds:schemaRef ds:uri="http://purl.org/dc/elements/1.1/"/>
    <ds:schemaRef ds:uri="http://schemas.microsoft.com/office/2006/documentManagement/types"/>
    <ds:schemaRef ds:uri="http://purl.org/dc/terms/"/>
    <ds:schemaRef ds:uri="http://www.w3.org/XML/1998/namespace"/>
    <ds:schemaRef ds:uri="http://schemas.microsoft.com/office/infopath/2007/PartnerControls"/>
    <ds:schemaRef ds:uri="http://purl.org/dc/dcmitype/"/>
    <ds:schemaRef ds:uri="http://schemas.microsoft.com/office/2006/metadata/properties"/>
    <ds:schemaRef ds:uri="79b90255-bd6f-4c6b-86d1-35a4603ef2ac"/>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2163</TotalTime>
  <Words>479</Words>
  <Application>Microsoft Office PowerPoint</Application>
  <PresentationFormat>Widescreen</PresentationFormat>
  <Paragraphs>51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OneVA Pharmacy Risk Dashboard</vt:lpstr>
      <vt:lpstr>General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Coupland</dc:creator>
  <cp:lastModifiedBy>Kathy Coupland</cp:lastModifiedBy>
  <cp:revision>46</cp:revision>
  <dcterms:created xsi:type="dcterms:W3CDTF">2015-11-30T14:37:31Z</dcterms:created>
  <dcterms:modified xsi:type="dcterms:W3CDTF">2015-12-14T17:42:19Z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0x0101004C9403BA8FA3C04284FCC68C41786FF8</vt:lpwstr>
  </property>
</Properties>
</file>