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663" r:id="rId5"/>
  </p:sldMasterIdLst>
  <p:notesMasterIdLst>
    <p:notesMasterId r:id="rId16"/>
  </p:notesMasterIdLst>
  <p:handoutMasterIdLst>
    <p:handoutMasterId r:id="rId17"/>
  </p:handoutMasterIdLst>
  <p:sldIdLst>
    <p:sldId id="787" r:id="rId6"/>
    <p:sldId id="783" r:id="rId7"/>
    <p:sldId id="790" r:id="rId8"/>
    <p:sldId id="802" r:id="rId9"/>
    <p:sldId id="803" r:id="rId10"/>
    <p:sldId id="806" r:id="rId11"/>
    <p:sldId id="804" r:id="rId12"/>
    <p:sldId id="805" r:id="rId13"/>
    <p:sldId id="807" r:id="rId14"/>
    <p:sldId id="80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ll Maier" initials="J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4CE"/>
    <a:srgbClr val="013D85"/>
    <a:srgbClr val="71B8FF"/>
    <a:srgbClr val="C1E0FF"/>
    <a:srgbClr val="B3D9FF"/>
    <a:srgbClr val="81C0FF"/>
    <a:srgbClr val="EA8B00"/>
    <a:srgbClr val="F29000"/>
    <a:srgbClr val="004F8A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 autoAdjust="0"/>
    <p:restoredTop sz="95872" autoAdjust="0"/>
  </p:normalViewPr>
  <p:slideViewPr>
    <p:cSldViewPr>
      <p:cViewPr varScale="1">
        <p:scale>
          <a:sx n="87" d="100"/>
          <a:sy n="87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45574CF7-D4EC-4ADD-A67B-2CD749802B2D}" type="datetime1">
              <a:rPr lang="en-US"/>
              <a:pPr>
                <a:defRPr/>
              </a:pPr>
              <a:t>2/9/2016</a:t>
            </a:fld>
            <a:endParaRPr 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196908AE-8176-4FC8-86F4-FE7E699E1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2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43E91550-977C-4DC8-8E0E-D67FA6787116}" type="datetime1">
              <a:rPr lang="en-US"/>
              <a:pPr>
                <a:defRPr/>
              </a:pPr>
              <a:t>2/9/2016</a:t>
            </a:fld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56491627-AAFF-4F17-9E96-E7878A0885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22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76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2588" y="1141413"/>
            <a:ext cx="8229600" cy="2359025"/>
          </a:xfrm>
          <a:prstGeom prst="rect">
            <a:avLst/>
          </a:prstGeom>
          <a:solidFill>
            <a:srgbClr val="F8F8F8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pic>
        <p:nvPicPr>
          <p:cNvPr id="13" name="Picture 22" descr="V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075" y="227013"/>
            <a:ext cx="17557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69225" cy="25876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3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6716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3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5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6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0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1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08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776D-0C4D-4BAE-B23D-093998D10A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BDD0A-6393-4AE4-BC4D-9CD35BDFDD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86988-2CAC-498D-816C-754BEA66C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D99D0-5CB1-400C-AC3F-F4AD5B5372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9DCE0-2DE2-4F43-82D0-4D554ACD2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00C78-ACBA-45B8-82B4-3CC715D34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791200" cy="533400"/>
          </a:xfrm>
        </p:spPr>
        <p:txBody>
          <a:bodyPr/>
          <a:lstStyle>
            <a:lvl1pPr>
              <a:defRPr sz="2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AF1C3-965D-4FA7-B878-7CFF1752E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5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537325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324600"/>
            <a:ext cx="106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6788504B-FB89-4DA1-A852-0AD99FCDC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563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2860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63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  <p:pic>
        <p:nvPicPr>
          <p:cNvPr id="56331" name="Picture 1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76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pitchFamily="-65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1" r:id="rId8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9pPr>
    </p:titleStyle>
    <p:bodyStyle>
      <a:lvl1pPr marL="174625" indent="-174625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2400" b="1">
          <a:solidFill>
            <a:schemeClr val="accent2"/>
          </a:solidFill>
          <a:latin typeface="+mn-lt"/>
          <a:ea typeface="+mn-ea"/>
          <a:cs typeface="ＭＳ Ｐゴシック"/>
        </a:defRPr>
      </a:lvl1pPr>
      <a:lvl2pPr marL="514350" indent="-225425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2200" b="1">
          <a:solidFill>
            <a:schemeClr val="accent2"/>
          </a:solidFill>
          <a:latin typeface="+mn-lt"/>
          <a:ea typeface="+mn-ea"/>
          <a:cs typeface="ＭＳ Ｐゴシック"/>
        </a:defRPr>
      </a:lvl2pPr>
      <a:lvl3pPr marL="8572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b="1">
          <a:solidFill>
            <a:schemeClr val="accent2"/>
          </a:solidFill>
          <a:latin typeface="+mn-lt"/>
          <a:ea typeface="+mn-ea"/>
          <a:cs typeface="ＭＳ Ｐゴシック"/>
        </a:defRPr>
      </a:lvl3pPr>
      <a:lvl4pPr marL="12001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  <a:cs typeface="ＭＳ Ｐゴシック"/>
        </a:defRPr>
      </a:lvl4pPr>
      <a:lvl5pPr marL="15430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  <a:cs typeface="ＭＳ Ｐゴシック"/>
        </a:defRPr>
      </a:lvl5pPr>
      <a:lvl6pPr marL="20002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6pPr>
      <a:lvl7pPr marL="24574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7pPr>
      <a:lvl8pPr marL="29146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8pPr>
      <a:lvl9pPr marL="33718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691A-A08A-4983-B42E-3B04957423FF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4263-C0A4-43AF-B77B-59656A307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7388" y="4343400"/>
            <a:ext cx="7769225" cy="1295400"/>
          </a:xfrm>
        </p:spPr>
        <p:txBody>
          <a:bodyPr/>
          <a:lstStyle/>
          <a:p>
            <a:r>
              <a:rPr lang="en-US" dirty="0" smtClean="0"/>
              <a:t> VAeMI Middleware Mitigation Option </a:t>
            </a:r>
          </a:p>
          <a:p>
            <a:r>
              <a:rPr lang="en-US" dirty="0" smtClean="0"/>
              <a:t>10 February 2016</a:t>
            </a:r>
          </a:p>
          <a:p>
            <a:r>
              <a:rPr lang="en-US" sz="2000" dirty="0" smtClean="0"/>
              <a:t>Birali Hakizumwami – OneVA Pharmacy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r>
              <a:rPr lang="en-US" sz="4800" dirty="0"/>
              <a:t>One VA Pharmacy</a:t>
            </a:r>
            <a:br>
              <a:rPr lang="en-US" sz="4800" dirty="0"/>
            </a:br>
            <a:r>
              <a:rPr lang="en-US" sz="2000" dirty="0" smtClean="0">
                <a:solidFill>
                  <a:srgbClr val="000000"/>
                </a:solidFill>
              </a:rPr>
              <a:t>VA118-15-Q-0745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3048000"/>
            <a:ext cx="5791200" cy="533400"/>
          </a:xfrm>
        </p:spPr>
        <p:txBody>
          <a:bodyPr/>
          <a:lstStyle/>
          <a:p>
            <a:r>
              <a:rPr lang="en-US" sz="5400" dirty="0" smtClean="0"/>
              <a:t>Open Discussion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8A776D-0C4D-4BAE-B23D-093998D10A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42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 txBox="1">
            <a:spLocks noGrp="1"/>
          </p:cNvSpPr>
          <p:nvPr/>
        </p:nvSpPr>
        <p:spPr bwMode="auto">
          <a:xfrm>
            <a:off x="7696200" y="6537325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   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6705600" cy="533400"/>
          </a:xfrm>
        </p:spPr>
        <p:txBody>
          <a:bodyPr/>
          <a:lstStyle/>
          <a:p>
            <a:r>
              <a:rPr lang="en-US" sz="3200" dirty="0" smtClean="0"/>
              <a:t>Agenda</a:t>
            </a:r>
          </a:p>
        </p:txBody>
      </p:sp>
      <p:sp>
        <p:nvSpPr>
          <p:cNvPr id="165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164D11-AC81-4F87-90C1-5A4ACB2DE518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0" y="19812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OneVA Pharmacy Timeline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OneVA Pharmacy Architecture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VAeMI Middleware Pros/Cons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Proposed Mitigation Option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Proposed Mitigation Option Architecture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Proposed Mitigation Option Pros/Cons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Proposed Mitigation Option Timeline</a:t>
            </a: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Open Discussion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791200" cy="5334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OneVA Pharmacy </a:t>
            </a:r>
            <a:r>
              <a:rPr lang="en-US" dirty="0" smtClean="0">
                <a:cs typeface="Arial" charset="0"/>
              </a:rPr>
              <a:t>Timeline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066800"/>
            <a:ext cx="8610600" cy="5257800"/>
          </a:xfrm>
        </p:spPr>
        <p:txBody>
          <a:bodyPr/>
          <a:lstStyle/>
          <a:p>
            <a:r>
              <a:rPr lang="en-US" b="0" dirty="0" smtClean="0"/>
              <a:t>Development/Integration/User Functional Testing </a:t>
            </a:r>
            <a:r>
              <a:rPr lang="en-US" b="0" dirty="0" smtClean="0">
                <a:solidFill>
                  <a:srgbClr val="FF0000"/>
                </a:solidFill>
              </a:rPr>
              <a:t>*</a:t>
            </a:r>
          </a:p>
          <a:p>
            <a:pPr lvl="1">
              <a:spcBef>
                <a:spcPts val="0"/>
              </a:spcBef>
            </a:pPr>
            <a:r>
              <a:rPr lang="en-US" sz="2000" b="0" dirty="0" smtClean="0"/>
              <a:t>Start:	15 February 2016</a:t>
            </a:r>
          </a:p>
          <a:p>
            <a:pPr lvl="1">
              <a:spcBef>
                <a:spcPts val="0"/>
              </a:spcBef>
            </a:pPr>
            <a:r>
              <a:rPr lang="en-US" sz="2000" b="0" dirty="0" smtClean="0"/>
              <a:t>End:	31 March 2016</a:t>
            </a:r>
          </a:p>
          <a:p>
            <a:r>
              <a:rPr lang="en-US" b="0" dirty="0" smtClean="0"/>
              <a:t>Initial Operating Capability (IOC) Evaluation </a:t>
            </a:r>
            <a:r>
              <a:rPr lang="en-US" b="0" dirty="0" smtClean="0">
                <a:solidFill>
                  <a:srgbClr val="FF0000"/>
                </a:solidFill>
              </a:rPr>
              <a:t>**</a:t>
            </a:r>
          </a:p>
          <a:p>
            <a:pPr lvl="1">
              <a:spcBef>
                <a:spcPts val="0"/>
              </a:spcBef>
            </a:pPr>
            <a:r>
              <a:rPr lang="en-US" sz="2000" b="0" dirty="0" smtClean="0"/>
              <a:t>Start:	21 April 2016</a:t>
            </a:r>
          </a:p>
          <a:p>
            <a:pPr lvl="1">
              <a:spcBef>
                <a:spcPts val="0"/>
              </a:spcBef>
            </a:pPr>
            <a:r>
              <a:rPr lang="en-US" sz="2000" b="0" dirty="0" smtClean="0"/>
              <a:t>End:	16 June 2016</a:t>
            </a:r>
          </a:p>
          <a:p>
            <a:r>
              <a:rPr lang="en-US" b="0" dirty="0" smtClean="0"/>
              <a:t>Hand off to Existing Product Intake Program (EPIP) </a:t>
            </a:r>
            <a:r>
              <a:rPr lang="en-US" b="0" dirty="0" smtClean="0">
                <a:solidFill>
                  <a:srgbClr val="FF0000"/>
                </a:solidFill>
              </a:rPr>
              <a:t>**</a:t>
            </a:r>
          </a:p>
          <a:p>
            <a:pPr lvl="1">
              <a:spcBef>
                <a:spcPts val="0"/>
              </a:spcBef>
            </a:pPr>
            <a:r>
              <a:rPr lang="en-US" sz="2000" b="0" dirty="0" smtClean="0"/>
              <a:t>Start:	01 July 2016</a:t>
            </a:r>
          </a:p>
          <a:p>
            <a:pPr lvl="1">
              <a:spcBef>
                <a:spcPts val="0"/>
              </a:spcBef>
            </a:pPr>
            <a:r>
              <a:rPr lang="en-US" sz="2000" b="0" dirty="0" smtClean="0"/>
              <a:t>End:	01 August 2016</a:t>
            </a:r>
          </a:p>
          <a:p>
            <a:r>
              <a:rPr lang="en-US" b="0" dirty="0" smtClean="0"/>
              <a:t>Production Support (National Rollout) </a:t>
            </a:r>
            <a:r>
              <a:rPr lang="en-US" b="0" dirty="0" smtClean="0">
                <a:solidFill>
                  <a:srgbClr val="FF0000"/>
                </a:solidFill>
              </a:rPr>
              <a:t>**</a:t>
            </a:r>
          </a:p>
          <a:p>
            <a:pPr lvl="1">
              <a:spcBef>
                <a:spcPts val="0"/>
              </a:spcBef>
            </a:pPr>
            <a:r>
              <a:rPr lang="en-US" sz="2000" b="0" dirty="0" smtClean="0"/>
              <a:t>Start:	01 August 2016</a:t>
            </a:r>
          </a:p>
          <a:p>
            <a:pPr lvl="1">
              <a:spcBef>
                <a:spcPts val="0"/>
              </a:spcBef>
            </a:pPr>
            <a:endParaRPr lang="en-US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*  </a:t>
            </a:r>
            <a:r>
              <a:rPr lang="en-US" sz="1800" b="0" dirty="0" smtClean="0"/>
              <a:t>Requires </a:t>
            </a:r>
            <a:r>
              <a:rPr lang="en-US" sz="1800" b="0" dirty="0"/>
              <a:t>VAeMI </a:t>
            </a:r>
            <a:r>
              <a:rPr lang="en-US" sz="1800" b="0" dirty="0" smtClean="0"/>
              <a:t>Middleware </a:t>
            </a:r>
            <a:r>
              <a:rPr lang="en-US" sz="1800" b="0" dirty="0"/>
              <a:t>to </a:t>
            </a:r>
            <a:r>
              <a:rPr lang="en-US" sz="1800" b="0" dirty="0" smtClean="0"/>
              <a:t>be in development/testing environments available for OneVA Pharmacy Team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** </a:t>
            </a:r>
            <a:r>
              <a:rPr lang="en-US" sz="1800" b="0" dirty="0" smtClean="0"/>
              <a:t>Requires VAeMI Middleware to be in Production / Enterprise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F86988-2CAC-498D-816C-754BEA66C0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470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OneVA Pharmacy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19DCE0-2DE2-4F43-82D0-4D554ACD251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2957"/>
            <a:ext cx="7620000" cy="51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2027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VAeMI Middleware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sz="1800" b="0" dirty="0" smtClean="0"/>
              <a:t>Aligned </a:t>
            </a:r>
            <a:r>
              <a:rPr lang="en-US" sz="1800" b="0" dirty="0"/>
              <a:t>with the VA </a:t>
            </a:r>
            <a:r>
              <a:rPr lang="en-US" sz="1800" b="0" dirty="0" smtClean="0"/>
              <a:t>Technical Reference Model (TRM) architecture (using </a:t>
            </a:r>
            <a:r>
              <a:rPr lang="en-US" sz="1800" b="0" dirty="0"/>
              <a:t>approved, architected </a:t>
            </a:r>
            <a:r>
              <a:rPr lang="en-US" sz="1800" b="0" dirty="0" smtClean="0"/>
              <a:t>solution)</a:t>
            </a:r>
          </a:p>
          <a:p>
            <a:pPr lvl="1"/>
            <a:r>
              <a:rPr lang="en-US" sz="1800" b="0" dirty="0" smtClean="0"/>
              <a:t>No </a:t>
            </a:r>
            <a:r>
              <a:rPr lang="en-US" sz="1800" b="0" dirty="0"/>
              <a:t>migration </a:t>
            </a:r>
            <a:r>
              <a:rPr lang="en-US" sz="1800" b="0" dirty="0" smtClean="0"/>
              <a:t>risk</a:t>
            </a:r>
          </a:p>
          <a:p>
            <a:pPr lvl="1"/>
            <a:r>
              <a:rPr lang="en-US" sz="1800" b="0" dirty="0" smtClean="0"/>
              <a:t>Uses </a:t>
            </a:r>
            <a:r>
              <a:rPr lang="en-US" sz="1800" b="0" dirty="0"/>
              <a:t>industry </a:t>
            </a:r>
            <a:r>
              <a:rPr lang="en-US" sz="1800" b="0" dirty="0" smtClean="0"/>
              <a:t>Service Oriented Architecture (SOA) standards</a:t>
            </a:r>
          </a:p>
          <a:p>
            <a:pPr lvl="1"/>
            <a:r>
              <a:rPr lang="en-US" sz="1800" b="0" dirty="0" smtClean="0"/>
              <a:t>eMI </a:t>
            </a:r>
            <a:r>
              <a:rPr lang="en-US" sz="1800" b="0" dirty="0" smtClean="0"/>
              <a:t>platform runs on IBM stack which is </a:t>
            </a:r>
            <a:r>
              <a:rPr lang="en-US" sz="1800" b="0" dirty="0"/>
              <a:t>already licensed for the </a:t>
            </a:r>
            <a:r>
              <a:rPr lang="en-US" sz="1800" b="0" dirty="0" smtClean="0"/>
              <a:t>VA</a:t>
            </a:r>
            <a:endParaRPr lang="en-US" sz="1800" b="0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sz="1800" b="0" dirty="0" smtClean="0"/>
              <a:t>OneVA Pharmacy Production / Enterprise project timelines does not fit </a:t>
            </a:r>
            <a:r>
              <a:rPr lang="en-US" sz="1800" b="0" dirty="0"/>
              <a:t>with the </a:t>
            </a:r>
            <a:r>
              <a:rPr lang="en-US" sz="1800" b="0" dirty="0" smtClean="0"/>
              <a:t>VAeMI released timelines (already published)</a:t>
            </a:r>
          </a:p>
          <a:p>
            <a:pPr lvl="2"/>
            <a:r>
              <a:rPr lang="en-US" sz="1600" b="0" dirty="0" smtClean="0"/>
              <a:t>e.g. IOC Site Evaluation dates</a:t>
            </a:r>
          </a:p>
          <a:p>
            <a:pPr lvl="1"/>
            <a:r>
              <a:rPr lang="en-US" sz="1800" b="0" dirty="0" smtClean="0"/>
              <a:t>Time </a:t>
            </a:r>
            <a:r>
              <a:rPr lang="en-US" sz="1800" b="0" dirty="0"/>
              <a:t>to setup the </a:t>
            </a:r>
            <a:r>
              <a:rPr lang="en-US" sz="1800" b="0" dirty="0" smtClean="0"/>
              <a:t>VAeMI environments for self-service project: Development/Integration Testing/Production will not be ready for OneVA Pharmacy development and integration testing schedule.</a:t>
            </a:r>
            <a:endParaRPr lang="en-US" sz="1800" b="0" dirty="0"/>
          </a:p>
          <a:p>
            <a:pPr marL="288925" lvl="1" indent="0">
              <a:buNone/>
            </a:pPr>
            <a:endParaRPr lang="en-US" sz="2400" dirty="0"/>
          </a:p>
          <a:p>
            <a:pPr marL="288925" lvl="1" indent="0">
              <a:buNone/>
            </a:pPr>
            <a:endParaRPr lang="en-US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8A776D-0C4D-4BAE-B23D-093998D10A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33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 txBox="1">
            <a:spLocks noGrp="1"/>
          </p:cNvSpPr>
          <p:nvPr/>
        </p:nvSpPr>
        <p:spPr bwMode="auto">
          <a:xfrm>
            <a:off x="7696200" y="6537325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/>
              <a:t>   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7924800" cy="533400"/>
          </a:xfrm>
        </p:spPr>
        <p:txBody>
          <a:bodyPr/>
          <a:lstStyle/>
          <a:p>
            <a:r>
              <a:rPr lang="en-US" sz="3200" dirty="0" smtClean="0"/>
              <a:t>VAeMI Proposed Mitigation Option</a:t>
            </a:r>
          </a:p>
        </p:txBody>
      </p:sp>
      <p:sp>
        <p:nvSpPr>
          <p:cNvPr id="165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164D11-AC81-4F87-90C1-5A4ACB2DE518}" type="slidenum">
              <a:rPr lang="en-US" smtClean="0">
                <a:ea typeface="ＭＳ Ｐゴシック"/>
                <a:cs typeface="ＭＳ Ｐゴシック"/>
              </a:rPr>
              <a:pPr/>
              <a:t>6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419100" y="175260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Assessing the possibility of employing a temporary Approved Open Source Enterprise Service Bus (ESB) solution for OneVA Pharmacy</a:t>
            </a:r>
          </a:p>
          <a:p>
            <a:pPr marL="1255713" lvl="1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e.g. Mirth Connect, MULE</a:t>
            </a:r>
            <a:endParaRPr lang="en-US" sz="2000" b="1" dirty="0">
              <a:solidFill>
                <a:schemeClr val="accent2"/>
              </a:solidFill>
              <a:cs typeface="Arial" charset="0"/>
            </a:endParaRPr>
          </a:p>
          <a:p>
            <a:pPr marL="1255713" lvl="1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sz="2000" b="1" dirty="0">
              <a:solidFill>
                <a:schemeClr val="accent2"/>
              </a:solidFill>
              <a:cs typeface="Arial" charset="0"/>
            </a:endParaRPr>
          </a:p>
          <a:p>
            <a:pPr marL="798513" indent="-341313" eaLnBrk="0" hangingPunct="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Assess the possibility of using </a:t>
            </a: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VistA Link </a:t>
            </a:r>
            <a:r>
              <a:rPr lang="en-US" sz="2000" b="1" dirty="0" smtClean="0">
                <a:solidFill>
                  <a:schemeClr val="accent2"/>
                </a:solidFill>
                <a:cs typeface="Arial" charset="0"/>
              </a:rPr>
              <a:t>2.0 once available</a:t>
            </a:r>
          </a:p>
        </p:txBody>
      </p:sp>
    </p:spTree>
    <p:extLst>
      <p:ext uri="{BB962C8B-B14F-4D97-AF65-F5344CB8AC3E}">
        <p14:creationId xmlns:p14="http://schemas.microsoft.com/office/powerpoint/2010/main" val="5224143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7086600" cy="533400"/>
          </a:xfrm>
        </p:spPr>
        <p:txBody>
          <a:bodyPr/>
          <a:lstStyle/>
          <a:p>
            <a:r>
              <a:rPr lang="en-US" dirty="0" smtClean="0"/>
              <a:t>Proposed Mitigation Option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19DCE0-2DE2-4F43-82D0-4D554ACD251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0021"/>
            <a:ext cx="6334125" cy="480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5947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01000" cy="533400"/>
          </a:xfrm>
        </p:spPr>
        <p:txBody>
          <a:bodyPr/>
          <a:lstStyle/>
          <a:p>
            <a:r>
              <a:rPr lang="en-US" dirty="0" smtClean="0"/>
              <a:t>Proposed Option: Mirth Connect or MULE</a:t>
            </a:r>
            <a:br>
              <a:rPr lang="en-US" dirty="0" smtClean="0"/>
            </a:br>
            <a:r>
              <a:rPr lang="en-US" dirty="0" smtClean="0"/>
              <a:t>Pros/Cons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67800" cy="533400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sz="1600" b="0" dirty="0"/>
              <a:t>Technology Approved on the VA </a:t>
            </a:r>
            <a:r>
              <a:rPr lang="en-US" sz="1600" b="0" dirty="0" smtClean="0"/>
              <a:t>TRM (using approved VA software)</a:t>
            </a:r>
            <a:endParaRPr lang="en-US" sz="1600" b="0" dirty="0"/>
          </a:p>
          <a:p>
            <a:pPr lvl="1"/>
            <a:r>
              <a:rPr lang="en-US" sz="1600" b="0" dirty="0"/>
              <a:t>Light weight </a:t>
            </a:r>
            <a:r>
              <a:rPr lang="en-US" sz="1600" b="0" dirty="0" smtClean="0"/>
              <a:t>with built-in MLLP connecter; No </a:t>
            </a:r>
            <a:r>
              <a:rPr lang="en-US" sz="1600" b="0" dirty="0"/>
              <a:t>licensing </a:t>
            </a:r>
            <a:r>
              <a:rPr lang="en-US" sz="1600" b="0" dirty="0" smtClean="0"/>
              <a:t>fees; Uses industry SOA standards</a:t>
            </a:r>
            <a:endParaRPr lang="en-US" sz="1600" b="0" dirty="0"/>
          </a:p>
          <a:p>
            <a:pPr lvl="1"/>
            <a:r>
              <a:rPr lang="en-US" sz="1600" b="0" dirty="0"/>
              <a:t>Components  developed can be easily ported to the IBM IB9  as Java compute Nodes</a:t>
            </a:r>
          </a:p>
          <a:p>
            <a:pPr lvl="1"/>
            <a:r>
              <a:rPr lang="en-US" sz="1600" b="0" dirty="0"/>
              <a:t>Easy to install once a </a:t>
            </a:r>
            <a:r>
              <a:rPr lang="en-US" sz="1600" b="0" dirty="0" smtClean="0"/>
              <a:t>Virtual Machine (VM) </a:t>
            </a:r>
            <a:r>
              <a:rPr lang="en-US" sz="1600" b="0" dirty="0"/>
              <a:t>is provisioned at the </a:t>
            </a:r>
            <a:r>
              <a:rPr lang="en-US" sz="1600" b="0" dirty="0" smtClean="0"/>
              <a:t>Austin Information Technology Center (AITC)</a:t>
            </a:r>
            <a:endParaRPr lang="en-US" sz="1600" b="0" dirty="0"/>
          </a:p>
          <a:p>
            <a:pPr lvl="1"/>
            <a:r>
              <a:rPr lang="en-US" sz="1600" b="0" dirty="0" smtClean="0"/>
              <a:t>Timelines fit </a:t>
            </a:r>
            <a:r>
              <a:rPr lang="en-US" sz="1600" b="0" dirty="0"/>
              <a:t>within the tight schedule of the OneVA </a:t>
            </a:r>
            <a:r>
              <a:rPr lang="en-US" sz="1600" b="0" dirty="0" smtClean="0"/>
              <a:t>Pharmacy project; Project will finish on time.</a:t>
            </a:r>
          </a:p>
          <a:p>
            <a:pPr lvl="1"/>
            <a:r>
              <a:rPr lang="en-US" sz="1600" b="0" dirty="0"/>
              <a:t>There is no licensing </a:t>
            </a:r>
            <a:r>
              <a:rPr lang="en-US" sz="1600" b="0" dirty="0" smtClean="0"/>
              <a:t>cost</a:t>
            </a:r>
            <a:endParaRPr lang="en-US" sz="1600" b="0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sz="1600" b="0" dirty="0"/>
              <a:t>Does not align with the VA </a:t>
            </a:r>
            <a:r>
              <a:rPr lang="en-US" sz="1600" b="0" dirty="0" smtClean="0"/>
              <a:t>end-state Enterprise </a:t>
            </a:r>
            <a:r>
              <a:rPr lang="en-US" sz="1600" b="0" dirty="0"/>
              <a:t>Messaging </a:t>
            </a:r>
            <a:r>
              <a:rPr lang="en-US" sz="1600" b="0" dirty="0" smtClean="0"/>
              <a:t>Architecture</a:t>
            </a:r>
          </a:p>
          <a:p>
            <a:pPr lvl="1"/>
            <a:r>
              <a:rPr lang="en-US" sz="1600" b="0" dirty="0" smtClean="0"/>
              <a:t>Server resources &amp; people resources necessary to obtain hardware and support (e.g. Administration rights)</a:t>
            </a:r>
          </a:p>
          <a:p>
            <a:pPr lvl="1"/>
            <a:r>
              <a:rPr lang="en-US" sz="1600" b="0" dirty="0" smtClean="0"/>
              <a:t>Ongoing sustainment costs/ownership</a:t>
            </a:r>
          </a:p>
          <a:p>
            <a:pPr lvl="1"/>
            <a:r>
              <a:rPr lang="en-US" sz="1600" b="0" dirty="0" smtClean="0"/>
              <a:t>A migration </a:t>
            </a:r>
            <a:r>
              <a:rPr lang="en-US" sz="1600" b="0" dirty="0"/>
              <a:t>cost is incurred when </a:t>
            </a:r>
            <a:r>
              <a:rPr lang="en-US" sz="1600" b="0" dirty="0" smtClean="0"/>
              <a:t>VAeMI is ready for OneVA Pharmacy to migrate </a:t>
            </a:r>
            <a:r>
              <a:rPr lang="en-US" sz="1600" b="0" dirty="0" smtClean="0"/>
              <a:t>over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8A776D-0C4D-4BAE-B23D-093998D10A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460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934200" cy="5334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Proposed Mitigation Option Timeline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334000"/>
          </a:xfrm>
        </p:spPr>
        <p:txBody>
          <a:bodyPr/>
          <a:lstStyle/>
          <a:p>
            <a:r>
              <a:rPr lang="en-US" b="0" dirty="0" smtClean="0"/>
              <a:t>Development/Integration/User Functional Testing </a:t>
            </a:r>
            <a:r>
              <a:rPr lang="en-US" b="0" dirty="0" smtClean="0">
                <a:solidFill>
                  <a:srgbClr val="FF0000"/>
                </a:solidFill>
              </a:rPr>
              <a:t>*</a:t>
            </a:r>
            <a:endParaRPr lang="en-US" b="0" dirty="0" smtClean="0"/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Start:	15 February 2016</a:t>
            </a:r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End:	31 March 2016</a:t>
            </a:r>
          </a:p>
          <a:p>
            <a:pPr lvl="2"/>
            <a:r>
              <a:rPr lang="en-US" sz="1200" b="0" dirty="0"/>
              <a:t>Allocate development servers – 3 </a:t>
            </a:r>
            <a:r>
              <a:rPr lang="en-US" sz="1200" b="0" dirty="0" smtClean="0"/>
              <a:t>days; OneVA </a:t>
            </a:r>
            <a:r>
              <a:rPr lang="en-US" sz="1200" b="0" dirty="0"/>
              <a:t>Pharmacy </a:t>
            </a:r>
            <a:r>
              <a:rPr lang="en-US" sz="1200" b="0" dirty="0" smtClean="0"/>
              <a:t>code migration </a:t>
            </a:r>
            <a:r>
              <a:rPr lang="en-US" sz="1200" b="0" dirty="0"/>
              <a:t>– 5 </a:t>
            </a:r>
            <a:r>
              <a:rPr lang="en-US" sz="1200" b="0" dirty="0" smtClean="0"/>
              <a:t>days; OneVA </a:t>
            </a:r>
            <a:r>
              <a:rPr lang="en-US" sz="1200" b="0" dirty="0"/>
              <a:t>Pharmacy integration and development – 4 </a:t>
            </a:r>
            <a:r>
              <a:rPr lang="en-US" sz="1200" b="0" dirty="0" smtClean="0"/>
              <a:t>weeks; Allocate </a:t>
            </a:r>
            <a:r>
              <a:rPr lang="en-US" sz="1200" b="0" dirty="0"/>
              <a:t>testing servers – 3 </a:t>
            </a:r>
            <a:r>
              <a:rPr lang="en-US" sz="1200" b="0" dirty="0" smtClean="0"/>
              <a:t>days; Allocate </a:t>
            </a:r>
            <a:r>
              <a:rPr lang="en-US" sz="1200" b="0" dirty="0"/>
              <a:t>production servers – 2 </a:t>
            </a:r>
            <a:r>
              <a:rPr lang="en-US" sz="1200" b="0" dirty="0" smtClean="0"/>
              <a:t>weeks</a:t>
            </a:r>
          </a:p>
          <a:p>
            <a:r>
              <a:rPr lang="en-US" b="0" dirty="0" smtClean="0"/>
              <a:t>Initial Operating Capability (IOC) Evaluation </a:t>
            </a:r>
            <a:r>
              <a:rPr lang="en-US" b="0" dirty="0" smtClean="0">
                <a:solidFill>
                  <a:srgbClr val="FF0000"/>
                </a:solidFill>
              </a:rPr>
              <a:t>**</a:t>
            </a:r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Start:	21 April 2016</a:t>
            </a:r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End:	16 June 2016</a:t>
            </a:r>
          </a:p>
          <a:p>
            <a:r>
              <a:rPr lang="en-US" b="0" dirty="0" smtClean="0"/>
              <a:t>Hand off to Existing Product Intake Program (EPIP) </a:t>
            </a:r>
            <a:r>
              <a:rPr lang="en-US" b="0" dirty="0" smtClean="0">
                <a:solidFill>
                  <a:srgbClr val="FF0000"/>
                </a:solidFill>
              </a:rPr>
              <a:t>**</a:t>
            </a:r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Start:	01 July 2016</a:t>
            </a:r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End:	01 August 2016</a:t>
            </a:r>
          </a:p>
          <a:p>
            <a:r>
              <a:rPr lang="en-US" b="0" dirty="0" smtClean="0"/>
              <a:t>Production Support (National Rollout) </a:t>
            </a:r>
            <a:r>
              <a:rPr lang="en-US" b="0" dirty="0" smtClean="0">
                <a:solidFill>
                  <a:srgbClr val="FF0000"/>
                </a:solidFill>
              </a:rPr>
              <a:t>**</a:t>
            </a:r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Start:	01 August 2016</a:t>
            </a:r>
          </a:p>
          <a:p>
            <a:pPr lvl="1">
              <a:spcBef>
                <a:spcPts val="0"/>
              </a:spcBef>
            </a:pPr>
            <a:endParaRPr lang="en-US" sz="1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FF0000"/>
                </a:solidFill>
              </a:rPr>
              <a:t>*  </a:t>
            </a:r>
            <a:r>
              <a:rPr lang="en-US" sz="1400" b="0" dirty="0"/>
              <a:t>Requires </a:t>
            </a:r>
            <a:r>
              <a:rPr lang="en-US" sz="1400" b="0" dirty="0" smtClean="0"/>
              <a:t>Mirth/Mule </a:t>
            </a:r>
            <a:r>
              <a:rPr lang="en-US" sz="1400" b="0" dirty="0" smtClean="0"/>
              <a:t>to </a:t>
            </a:r>
            <a:r>
              <a:rPr lang="en-US" sz="1400" b="0" dirty="0"/>
              <a:t>be in development/testing environments available for OneVA Pharmacy Team</a:t>
            </a:r>
            <a:endParaRPr lang="en-US" sz="1400" b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FF0000"/>
                </a:solidFill>
              </a:rPr>
              <a:t>** </a:t>
            </a:r>
            <a:r>
              <a:rPr lang="en-US" sz="1400" b="0" dirty="0"/>
              <a:t>Requires </a:t>
            </a:r>
            <a:r>
              <a:rPr lang="en-US" sz="1400" b="0" dirty="0" smtClean="0"/>
              <a:t>Mirth/Mule </a:t>
            </a:r>
            <a:r>
              <a:rPr lang="en-US" sz="1400" b="0" dirty="0" smtClean="0"/>
              <a:t>to </a:t>
            </a:r>
            <a:r>
              <a:rPr lang="en-US" sz="1400" b="0" dirty="0"/>
              <a:t>be in Production / Enterprise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F86988-2CAC-498D-816C-754BEA66C0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30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72706 CBO New Approved Logo">
  <a:themeElements>
    <a:clrScheme name="072706 CBO New Approved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72706 CBO New Approved Log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72706 CBO New Approved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4EAA4EE409DD49A697AFEC6C4DFE48" ma:contentTypeVersion="" ma:contentTypeDescription="Create a new document." ma:contentTypeScope="" ma:versionID="6598c7a663a87cf138b5796d34f221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b2c23b44c9bd3153fb48d040fa444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44A9E-4081-4EAD-8BA6-C52A370B8B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A879B7-D7A7-4757-A592-59DEA47F55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88BC9F-B7D6-44CC-8B26-C4196CB5D667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 CBO Template</Template>
  <TotalTime>9296</TotalTime>
  <Words>360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072706 CBO New Approved Logo</vt:lpstr>
      <vt:lpstr>Custom Design</vt:lpstr>
      <vt:lpstr>One VA Pharmacy VA118-15-Q-0745</vt:lpstr>
      <vt:lpstr>Agenda</vt:lpstr>
      <vt:lpstr>OneVA Pharmacy Timeline </vt:lpstr>
      <vt:lpstr>OneVA Pharmacy Architecture</vt:lpstr>
      <vt:lpstr>VAeMI Middleware Pros/Cons</vt:lpstr>
      <vt:lpstr>VAeMI Proposed Mitigation Option</vt:lpstr>
      <vt:lpstr>Proposed Mitigation Option Architecture</vt:lpstr>
      <vt:lpstr>Proposed Option: Mirth Connect or MULE Pros/Cons </vt:lpstr>
      <vt:lpstr>Proposed Mitigation Option Timeline 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VHA Chief Business Office</dc:title>
  <dc:creator>BITS</dc:creator>
  <cp:lastModifiedBy>Kathy Coupland</cp:lastModifiedBy>
  <cp:revision>1001</cp:revision>
  <dcterms:created xsi:type="dcterms:W3CDTF">2009-06-08T20:13:42Z</dcterms:created>
  <dcterms:modified xsi:type="dcterms:W3CDTF">2016-02-09T20:53:58Z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0x0101004A4EAA4EE409DD49A697AFEC6C4DFE48</vt:lpwstr>
  </property>
</Properties>
</file>