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 id="2147483663" r:id="rId5"/>
  </p:sldMasterIdLst>
  <p:notesMasterIdLst>
    <p:notesMasterId r:id="rId22"/>
  </p:notesMasterIdLst>
  <p:handoutMasterIdLst>
    <p:handoutMasterId r:id="rId23"/>
  </p:handoutMasterIdLst>
  <p:sldIdLst>
    <p:sldId id="787" r:id="rId6"/>
    <p:sldId id="783" r:id="rId7"/>
    <p:sldId id="803" r:id="rId8"/>
    <p:sldId id="804" r:id="rId9"/>
    <p:sldId id="801" r:id="rId10"/>
    <p:sldId id="805" r:id="rId11"/>
    <p:sldId id="792" r:id="rId12"/>
    <p:sldId id="793" r:id="rId13"/>
    <p:sldId id="794" r:id="rId14"/>
    <p:sldId id="795" r:id="rId15"/>
    <p:sldId id="797" r:id="rId16"/>
    <p:sldId id="796" r:id="rId17"/>
    <p:sldId id="798" r:id="rId18"/>
    <p:sldId id="802" r:id="rId19"/>
    <p:sldId id="799" r:id="rId20"/>
    <p:sldId id="800" r:id="rId21"/>
  </p:sldIdLst>
  <p:sldSz cx="9144000" cy="6858000" type="screen4x3"/>
  <p:notesSz cx="7102475" cy="9369425"/>
  <p:defaultTextStyle>
    <a:defPPr>
      <a:defRPr lang="en-US"/>
    </a:defPPr>
    <a:lvl1pPr algn="l" rtl="0" fontAlgn="base">
      <a:spcBef>
        <a:spcPct val="0"/>
      </a:spcBef>
      <a:spcAft>
        <a:spcPct val="0"/>
      </a:spcAft>
      <a:defRPr kern="1200">
        <a:solidFill>
          <a:schemeClr val="tx1"/>
        </a:solidFill>
        <a:latin typeface="Arial" charset="0"/>
        <a:ea typeface="ＭＳ Ｐゴシック"/>
        <a:cs typeface="ＭＳ Ｐゴシック"/>
      </a:defRPr>
    </a:lvl1pPr>
    <a:lvl2pPr marL="457200" algn="l" rtl="0" fontAlgn="base">
      <a:spcBef>
        <a:spcPct val="0"/>
      </a:spcBef>
      <a:spcAft>
        <a:spcPct val="0"/>
      </a:spcAft>
      <a:defRPr kern="1200">
        <a:solidFill>
          <a:schemeClr val="tx1"/>
        </a:solidFill>
        <a:latin typeface="Arial" charset="0"/>
        <a:ea typeface="ＭＳ Ｐゴシック"/>
        <a:cs typeface="ＭＳ Ｐゴシック"/>
      </a:defRPr>
    </a:lvl2pPr>
    <a:lvl3pPr marL="914400" algn="l" rtl="0" fontAlgn="base">
      <a:spcBef>
        <a:spcPct val="0"/>
      </a:spcBef>
      <a:spcAft>
        <a:spcPct val="0"/>
      </a:spcAft>
      <a:defRPr kern="1200">
        <a:solidFill>
          <a:schemeClr val="tx1"/>
        </a:solidFill>
        <a:latin typeface="Arial" charset="0"/>
        <a:ea typeface="ＭＳ Ｐゴシック"/>
        <a:cs typeface="ＭＳ Ｐゴシック"/>
      </a:defRPr>
    </a:lvl3pPr>
    <a:lvl4pPr marL="1371600" algn="l" rtl="0" fontAlgn="base">
      <a:spcBef>
        <a:spcPct val="0"/>
      </a:spcBef>
      <a:spcAft>
        <a:spcPct val="0"/>
      </a:spcAft>
      <a:defRPr kern="1200">
        <a:solidFill>
          <a:schemeClr val="tx1"/>
        </a:solidFill>
        <a:latin typeface="Arial" charset="0"/>
        <a:ea typeface="ＭＳ Ｐゴシック"/>
        <a:cs typeface="ＭＳ Ｐゴシック"/>
      </a:defRPr>
    </a:lvl4pPr>
    <a:lvl5pPr marL="1828800" algn="l"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ll Maier" initials="J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4CE"/>
    <a:srgbClr val="013D85"/>
    <a:srgbClr val="71B8FF"/>
    <a:srgbClr val="C1E0FF"/>
    <a:srgbClr val="B3D9FF"/>
    <a:srgbClr val="81C0FF"/>
    <a:srgbClr val="EA8B00"/>
    <a:srgbClr val="F29000"/>
    <a:srgbClr val="004F8A"/>
    <a:srgbClr val="005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8" autoAdjust="0"/>
    <p:restoredTop sz="95872" autoAdjust="0"/>
  </p:normalViewPr>
  <p:slideViewPr>
    <p:cSldViewPr>
      <p:cViewPr varScale="1">
        <p:scale>
          <a:sx n="69" d="100"/>
          <a:sy n="69" d="100"/>
        </p:scale>
        <p:origin x="16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3077739" cy="468471"/>
          </a:xfrm>
          <a:prstGeom prst="rect">
            <a:avLst/>
          </a:prstGeom>
          <a:noFill/>
          <a:ln w="9525">
            <a:noFill/>
            <a:miter lim="800000"/>
            <a:headEnd/>
            <a:tailEnd/>
          </a:ln>
          <a:effectLst/>
        </p:spPr>
        <p:txBody>
          <a:bodyPr vert="horz" wrap="square" lIns="94119" tIns="47060" rIns="94119" bIns="47060" numCol="1" anchor="t" anchorCtr="0" compatLnSpc="1">
            <a:prstTxWarp prst="textNoShape">
              <a:avLst/>
            </a:prstTxWarp>
          </a:bodyPr>
          <a:lstStyle>
            <a:lvl1pPr eaLnBrk="0" hangingPunct="0">
              <a:defRPr sz="1200">
                <a:latin typeface="Arial" charset="0"/>
                <a:ea typeface="ＭＳ Ｐゴシック" pitchFamily="-65" charset="-128"/>
                <a:cs typeface="+mn-cs"/>
              </a:defRPr>
            </a:lvl1pPr>
          </a:lstStyle>
          <a:p>
            <a:pPr>
              <a:defRPr/>
            </a:pPr>
            <a:endParaRPr lang="en-US" dirty="0"/>
          </a:p>
        </p:txBody>
      </p:sp>
      <p:sp>
        <p:nvSpPr>
          <p:cNvPr id="73731" name="Rectangle 3"/>
          <p:cNvSpPr>
            <a:spLocks noGrp="1" noChangeArrowheads="1"/>
          </p:cNvSpPr>
          <p:nvPr>
            <p:ph type="dt" sz="quarter" idx="1"/>
          </p:nvPr>
        </p:nvSpPr>
        <p:spPr bwMode="auto">
          <a:xfrm>
            <a:off x="4023092" y="0"/>
            <a:ext cx="3077739" cy="468471"/>
          </a:xfrm>
          <a:prstGeom prst="rect">
            <a:avLst/>
          </a:prstGeom>
          <a:noFill/>
          <a:ln w="9525">
            <a:noFill/>
            <a:miter lim="800000"/>
            <a:headEnd/>
            <a:tailEnd/>
          </a:ln>
          <a:effectLst/>
        </p:spPr>
        <p:txBody>
          <a:bodyPr vert="horz" wrap="square" lIns="94119" tIns="47060" rIns="94119" bIns="47060" numCol="1" anchor="t" anchorCtr="0" compatLnSpc="1">
            <a:prstTxWarp prst="textNoShape">
              <a:avLst/>
            </a:prstTxWarp>
          </a:bodyPr>
          <a:lstStyle>
            <a:lvl1pPr algn="r" eaLnBrk="0" hangingPunct="0">
              <a:defRPr sz="1200">
                <a:latin typeface="Arial" charset="0"/>
                <a:ea typeface="ＭＳ Ｐゴシック" pitchFamily="-65" charset="-128"/>
                <a:cs typeface="+mn-cs"/>
              </a:defRPr>
            </a:lvl1pPr>
          </a:lstStyle>
          <a:p>
            <a:pPr>
              <a:defRPr/>
            </a:pPr>
            <a:fld id="{45574CF7-D4EC-4ADD-A67B-2CD749802B2D}" type="datetime1">
              <a:rPr lang="en-US"/>
              <a:pPr>
                <a:defRPr/>
              </a:pPr>
              <a:t>10/26/2015</a:t>
            </a:fld>
            <a:endParaRPr lang="en-US" dirty="0"/>
          </a:p>
        </p:txBody>
      </p:sp>
      <p:sp>
        <p:nvSpPr>
          <p:cNvPr id="73732" name="Rectangle 4"/>
          <p:cNvSpPr>
            <a:spLocks noGrp="1" noChangeArrowheads="1"/>
          </p:cNvSpPr>
          <p:nvPr>
            <p:ph type="ftr" sz="quarter" idx="2"/>
          </p:nvPr>
        </p:nvSpPr>
        <p:spPr bwMode="auto">
          <a:xfrm>
            <a:off x="0" y="8899328"/>
            <a:ext cx="3077739" cy="468471"/>
          </a:xfrm>
          <a:prstGeom prst="rect">
            <a:avLst/>
          </a:prstGeom>
          <a:noFill/>
          <a:ln w="9525">
            <a:noFill/>
            <a:miter lim="800000"/>
            <a:headEnd/>
            <a:tailEnd/>
          </a:ln>
          <a:effectLst/>
        </p:spPr>
        <p:txBody>
          <a:bodyPr vert="horz" wrap="square" lIns="94119" tIns="47060" rIns="94119" bIns="47060" numCol="1" anchor="b" anchorCtr="0" compatLnSpc="1">
            <a:prstTxWarp prst="textNoShape">
              <a:avLst/>
            </a:prstTxWarp>
          </a:bodyPr>
          <a:lstStyle>
            <a:lvl1pPr eaLnBrk="0" hangingPunct="0">
              <a:defRPr sz="1200">
                <a:latin typeface="Arial" charset="0"/>
                <a:ea typeface="ＭＳ Ｐゴシック" pitchFamily="-65" charset="-128"/>
                <a:cs typeface="+mn-cs"/>
              </a:defRPr>
            </a:lvl1pPr>
          </a:lstStyle>
          <a:p>
            <a:pPr>
              <a:defRPr/>
            </a:pPr>
            <a:endParaRPr lang="en-US" dirty="0"/>
          </a:p>
        </p:txBody>
      </p:sp>
      <p:sp>
        <p:nvSpPr>
          <p:cNvPr id="73733" name="Rectangle 5"/>
          <p:cNvSpPr>
            <a:spLocks noGrp="1" noChangeArrowheads="1"/>
          </p:cNvSpPr>
          <p:nvPr>
            <p:ph type="sldNum" sz="quarter" idx="3"/>
          </p:nvPr>
        </p:nvSpPr>
        <p:spPr bwMode="auto">
          <a:xfrm>
            <a:off x="4023092" y="8899328"/>
            <a:ext cx="3077739" cy="468471"/>
          </a:xfrm>
          <a:prstGeom prst="rect">
            <a:avLst/>
          </a:prstGeom>
          <a:noFill/>
          <a:ln w="9525">
            <a:noFill/>
            <a:miter lim="800000"/>
            <a:headEnd/>
            <a:tailEnd/>
          </a:ln>
          <a:effectLst/>
        </p:spPr>
        <p:txBody>
          <a:bodyPr vert="horz" wrap="square" lIns="94119" tIns="47060" rIns="94119" bIns="47060" numCol="1" anchor="b" anchorCtr="0" compatLnSpc="1">
            <a:prstTxWarp prst="textNoShape">
              <a:avLst/>
            </a:prstTxWarp>
          </a:bodyPr>
          <a:lstStyle>
            <a:lvl1pPr algn="r" eaLnBrk="0" hangingPunct="0">
              <a:defRPr sz="1200">
                <a:latin typeface="Arial" charset="0"/>
                <a:ea typeface="ＭＳ Ｐゴシック" pitchFamily="-65" charset="-128"/>
                <a:cs typeface="+mn-cs"/>
              </a:defRPr>
            </a:lvl1pPr>
          </a:lstStyle>
          <a:p>
            <a:pPr>
              <a:defRPr/>
            </a:pPr>
            <a:fld id="{196908AE-8176-4FC8-86F4-FE7E699E10A0}" type="slidenum">
              <a:rPr lang="en-US"/>
              <a:pPr>
                <a:defRPr/>
              </a:pPr>
              <a:t>‹#›</a:t>
            </a:fld>
            <a:endParaRPr lang="en-US" dirty="0"/>
          </a:p>
        </p:txBody>
      </p:sp>
    </p:spTree>
    <p:extLst>
      <p:ext uri="{BB962C8B-B14F-4D97-AF65-F5344CB8AC3E}">
        <p14:creationId xmlns:p14="http://schemas.microsoft.com/office/powerpoint/2010/main" val="1939924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77739" cy="468471"/>
          </a:xfrm>
          <a:prstGeom prst="rect">
            <a:avLst/>
          </a:prstGeom>
          <a:noFill/>
          <a:ln w="9525">
            <a:noFill/>
            <a:miter lim="800000"/>
            <a:headEnd/>
            <a:tailEnd/>
          </a:ln>
          <a:effectLst/>
        </p:spPr>
        <p:txBody>
          <a:bodyPr vert="horz" wrap="square" lIns="94119" tIns="47060" rIns="94119" bIns="47060" numCol="1" anchor="t" anchorCtr="0" compatLnSpc="1">
            <a:prstTxWarp prst="textNoShape">
              <a:avLst/>
            </a:prstTxWarp>
          </a:bodyPr>
          <a:lstStyle>
            <a:lvl1pPr>
              <a:defRPr sz="1200">
                <a:latin typeface="Arial" charset="0"/>
                <a:ea typeface="ＭＳ Ｐゴシック" pitchFamily="-65" charset="-128"/>
                <a:cs typeface="+mn-cs"/>
              </a:defRPr>
            </a:lvl1pPr>
          </a:lstStyle>
          <a:p>
            <a:pPr>
              <a:defRPr/>
            </a:pPr>
            <a:endParaRPr lang="en-US" dirty="0"/>
          </a:p>
        </p:txBody>
      </p:sp>
      <p:sp>
        <p:nvSpPr>
          <p:cNvPr id="69635" name="Rectangle 3"/>
          <p:cNvSpPr>
            <a:spLocks noGrp="1" noChangeArrowheads="1"/>
          </p:cNvSpPr>
          <p:nvPr>
            <p:ph type="dt" idx="1"/>
          </p:nvPr>
        </p:nvSpPr>
        <p:spPr bwMode="auto">
          <a:xfrm>
            <a:off x="4023092" y="0"/>
            <a:ext cx="3077739" cy="468471"/>
          </a:xfrm>
          <a:prstGeom prst="rect">
            <a:avLst/>
          </a:prstGeom>
          <a:noFill/>
          <a:ln w="9525">
            <a:noFill/>
            <a:miter lim="800000"/>
            <a:headEnd/>
            <a:tailEnd/>
          </a:ln>
          <a:effectLst/>
        </p:spPr>
        <p:txBody>
          <a:bodyPr vert="horz" wrap="square" lIns="94119" tIns="47060" rIns="94119" bIns="47060" numCol="1" anchor="t" anchorCtr="0" compatLnSpc="1">
            <a:prstTxWarp prst="textNoShape">
              <a:avLst/>
            </a:prstTxWarp>
          </a:bodyPr>
          <a:lstStyle>
            <a:lvl1pPr algn="r">
              <a:defRPr sz="1200">
                <a:latin typeface="Arial" charset="0"/>
                <a:ea typeface="ＭＳ Ｐゴシック" pitchFamily="-65" charset="-128"/>
                <a:cs typeface="+mn-cs"/>
              </a:defRPr>
            </a:lvl1pPr>
          </a:lstStyle>
          <a:p>
            <a:pPr>
              <a:defRPr/>
            </a:pPr>
            <a:fld id="{43E91550-977C-4DC8-8E0E-D67FA6787116}" type="datetime1">
              <a:rPr lang="en-US"/>
              <a:pPr>
                <a:defRPr/>
              </a:pPr>
              <a:t>10/26/2015</a:t>
            </a:fld>
            <a:endParaRPr lang="en-US" dirty="0"/>
          </a:p>
        </p:txBody>
      </p:sp>
      <p:sp>
        <p:nvSpPr>
          <p:cNvPr id="14340" name="Rectangle 4"/>
          <p:cNvSpPr>
            <a:spLocks noGrp="1" noRot="1" noChangeAspect="1" noChangeArrowheads="1" noTextEdit="1"/>
          </p:cNvSpPr>
          <p:nvPr>
            <p:ph type="sldImg" idx="2"/>
          </p:nvPr>
        </p:nvSpPr>
        <p:spPr bwMode="auto">
          <a:xfrm>
            <a:off x="1209675" y="703263"/>
            <a:ext cx="4683125" cy="3513137"/>
          </a:xfrm>
          <a:prstGeom prst="rect">
            <a:avLst/>
          </a:prstGeom>
          <a:noFill/>
          <a:ln w="9525">
            <a:solidFill>
              <a:srgbClr val="000000"/>
            </a:solidFill>
            <a:miter lim="800000"/>
            <a:headEnd/>
            <a:tailEnd/>
          </a:ln>
        </p:spPr>
      </p:sp>
      <p:sp>
        <p:nvSpPr>
          <p:cNvPr id="69637" name="Rectangle 5"/>
          <p:cNvSpPr>
            <a:spLocks noGrp="1" noChangeArrowheads="1"/>
          </p:cNvSpPr>
          <p:nvPr>
            <p:ph type="body" sz="quarter" idx="3"/>
          </p:nvPr>
        </p:nvSpPr>
        <p:spPr bwMode="auto">
          <a:xfrm>
            <a:off x="710248" y="4450477"/>
            <a:ext cx="5681980" cy="4216241"/>
          </a:xfrm>
          <a:prstGeom prst="rect">
            <a:avLst/>
          </a:prstGeom>
          <a:noFill/>
          <a:ln w="9525">
            <a:noFill/>
            <a:miter lim="800000"/>
            <a:headEnd/>
            <a:tailEnd/>
          </a:ln>
          <a:effectLst/>
        </p:spPr>
        <p:txBody>
          <a:bodyPr vert="horz" wrap="square" lIns="94119" tIns="47060" rIns="94119" bIns="4706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9638" name="Rectangle 6"/>
          <p:cNvSpPr>
            <a:spLocks noGrp="1" noChangeArrowheads="1"/>
          </p:cNvSpPr>
          <p:nvPr>
            <p:ph type="ftr" sz="quarter" idx="4"/>
          </p:nvPr>
        </p:nvSpPr>
        <p:spPr bwMode="auto">
          <a:xfrm>
            <a:off x="0" y="8899328"/>
            <a:ext cx="3077739" cy="468471"/>
          </a:xfrm>
          <a:prstGeom prst="rect">
            <a:avLst/>
          </a:prstGeom>
          <a:noFill/>
          <a:ln w="9525">
            <a:noFill/>
            <a:miter lim="800000"/>
            <a:headEnd/>
            <a:tailEnd/>
          </a:ln>
          <a:effectLst/>
        </p:spPr>
        <p:txBody>
          <a:bodyPr vert="horz" wrap="square" lIns="94119" tIns="47060" rIns="94119" bIns="47060" numCol="1" anchor="b" anchorCtr="0" compatLnSpc="1">
            <a:prstTxWarp prst="textNoShape">
              <a:avLst/>
            </a:prstTxWarp>
          </a:bodyPr>
          <a:lstStyle>
            <a:lvl1pPr>
              <a:defRPr sz="1200">
                <a:latin typeface="Arial" charset="0"/>
                <a:ea typeface="ＭＳ Ｐゴシック" pitchFamily="-65" charset="-128"/>
                <a:cs typeface="+mn-cs"/>
              </a:defRPr>
            </a:lvl1pPr>
          </a:lstStyle>
          <a:p>
            <a:pPr>
              <a:defRPr/>
            </a:pPr>
            <a:endParaRPr lang="en-US" dirty="0"/>
          </a:p>
        </p:txBody>
      </p:sp>
      <p:sp>
        <p:nvSpPr>
          <p:cNvPr id="69639" name="Rectangle 7"/>
          <p:cNvSpPr>
            <a:spLocks noGrp="1" noChangeArrowheads="1"/>
          </p:cNvSpPr>
          <p:nvPr>
            <p:ph type="sldNum" sz="quarter" idx="5"/>
          </p:nvPr>
        </p:nvSpPr>
        <p:spPr bwMode="auto">
          <a:xfrm>
            <a:off x="4023092" y="8899328"/>
            <a:ext cx="3077739" cy="468471"/>
          </a:xfrm>
          <a:prstGeom prst="rect">
            <a:avLst/>
          </a:prstGeom>
          <a:noFill/>
          <a:ln w="9525">
            <a:noFill/>
            <a:miter lim="800000"/>
            <a:headEnd/>
            <a:tailEnd/>
          </a:ln>
          <a:effectLst/>
        </p:spPr>
        <p:txBody>
          <a:bodyPr vert="horz" wrap="square" lIns="94119" tIns="47060" rIns="94119" bIns="47060" numCol="1" anchor="b" anchorCtr="0" compatLnSpc="1">
            <a:prstTxWarp prst="textNoShape">
              <a:avLst/>
            </a:prstTxWarp>
          </a:bodyPr>
          <a:lstStyle>
            <a:lvl1pPr algn="r">
              <a:defRPr sz="1200">
                <a:latin typeface="Arial" charset="0"/>
                <a:ea typeface="ＭＳ Ｐゴシック" pitchFamily="-65" charset="-128"/>
                <a:cs typeface="+mn-cs"/>
              </a:defRPr>
            </a:lvl1pPr>
          </a:lstStyle>
          <a:p>
            <a:pPr>
              <a:defRPr/>
            </a:pPr>
            <a:fld id="{56491627-AAFF-4F17-9E96-E7878A08858C}" type="slidenum">
              <a:rPr lang="en-US"/>
              <a:pPr>
                <a:defRPr/>
              </a:pPr>
              <a:t>‹#›</a:t>
            </a:fld>
            <a:endParaRPr lang="en-US" dirty="0"/>
          </a:p>
        </p:txBody>
      </p:sp>
    </p:spTree>
    <p:extLst>
      <p:ext uri="{BB962C8B-B14F-4D97-AF65-F5344CB8AC3E}">
        <p14:creationId xmlns:p14="http://schemas.microsoft.com/office/powerpoint/2010/main" val="3504622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324600"/>
            <a:ext cx="9144000" cy="533400"/>
          </a:xfrm>
          <a:prstGeom prst="rect">
            <a:avLst/>
          </a:prstGeom>
          <a:solidFill>
            <a:srgbClr val="DDDDDD"/>
          </a:soli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
        <p:nvSpPr>
          <p:cNvPr id="5" name="Rectangle 3"/>
          <p:cNvSpPr>
            <a:spLocks noChangeArrowheads="1"/>
          </p:cNvSpPr>
          <p:nvPr/>
        </p:nvSpPr>
        <p:spPr bwMode="auto">
          <a:xfrm>
            <a:off x="0" y="6248400"/>
            <a:ext cx="9144000" cy="76200"/>
          </a:xfrm>
          <a:prstGeom prst="rect">
            <a:avLst/>
          </a:prstGeom>
          <a:gradFill rotWithShape="1">
            <a:gsLst>
              <a:gs pos="0">
                <a:schemeClr val="accent1">
                  <a:alpha val="67999"/>
                </a:schemeClr>
              </a:gs>
              <a:gs pos="50000">
                <a:schemeClr val="accent1">
                  <a:gamma/>
                  <a:shade val="0"/>
                  <a:invGamma/>
                  <a:alpha val="67999"/>
                </a:schemeClr>
              </a:gs>
              <a:gs pos="100000">
                <a:schemeClr val="accent1">
                  <a:alpha val="67999"/>
                </a:schemeClr>
              </a:gs>
            </a:gsLst>
            <a:lin ang="0" scaled="1"/>
          </a:gra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
        <p:nvSpPr>
          <p:cNvPr id="6" name="Rectangle 7"/>
          <p:cNvSpPr>
            <a:spLocks noChangeArrowheads="1"/>
          </p:cNvSpPr>
          <p:nvPr/>
        </p:nvSpPr>
        <p:spPr bwMode="auto">
          <a:xfrm>
            <a:off x="0" y="0"/>
            <a:ext cx="9144000" cy="914400"/>
          </a:xfrm>
          <a:prstGeom prst="rect">
            <a:avLst/>
          </a:prstGeom>
          <a:solidFill>
            <a:srgbClr val="EAEAEA"/>
          </a:soli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
        <p:nvSpPr>
          <p:cNvPr id="7" name="Rectangle 10"/>
          <p:cNvSpPr>
            <a:spLocks noChangeArrowheads="1"/>
          </p:cNvSpPr>
          <p:nvPr/>
        </p:nvSpPr>
        <p:spPr bwMode="auto">
          <a:xfrm>
            <a:off x="0" y="914400"/>
            <a:ext cx="9144000" cy="76200"/>
          </a:xfrm>
          <a:prstGeom prst="rect">
            <a:avLst/>
          </a:prstGeom>
          <a:gradFill rotWithShape="1">
            <a:gsLst>
              <a:gs pos="0">
                <a:schemeClr val="accent1">
                  <a:alpha val="67999"/>
                </a:schemeClr>
              </a:gs>
              <a:gs pos="50000">
                <a:schemeClr val="accent1">
                  <a:gamma/>
                  <a:shade val="0"/>
                  <a:invGamma/>
                  <a:alpha val="67999"/>
                </a:schemeClr>
              </a:gs>
              <a:gs pos="100000">
                <a:schemeClr val="accent1">
                  <a:alpha val="67999"/>
                </a:schemeClr>
              </a:gs>
            </a:gsLst>
            <a:lin ang="0" scaled="1"/>
          </a:gra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
        <p:nvSpPr>
          <p:cNvPr id="8" name="Rectangle 11"/>
          <p:cNvSpPr>
            <a:spLocks noChangeArrowheads="1"/>
          </p:cNvSpPr>
          <p:nvPr/>
        </p:nvSpPr>
        <p:spPr bwMode="auto">
          <a:xfrm>
            <a:off x="7391400" y="228600"/>
            <a:ext cx="1752600" cy="685800"/>
          </a:xfrm>
          <a:prstGeom prst="rect">
            <a:avLst/>
          </a:prstGeom>
          <a:solidFill>
            <a:srgbClr val="EAEAEA">
              <a:alpha val="80000"/>
            </a:srgbClr>
          </a:solidFill>
          <a:ln w="9525">
            <a:noFill/>
            <a:miter lim="800000"/>
            <a:headEnd/>
            <a:tailEnd/>
          </a:ln>
          <a:effectLst/>
        </p:spPr>
        <p:txBody>
          <a:bodyPr wrap="none" anchor="ctr"/>
          <a:lstStyle/>
          <a:p>
            <a:pPr>
              <a:defRPr/>
            </a:pPr>
            <a:endParaRPr lang="en-US" dirty="0">
              <a:ea typeface="ＭＳ Ｐゴシック" pitchFamily="-65" charset="-128"/>
              <a:cs typeface="+mn-cs"/>
            </a:endParaRPr>
          </a:p>
        </p:txBody>
      </p:sp>
      <p:pic>
        <p:nvPicPr>
          <p:cNvPr id="9" name="Picture 13"/>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52400" y="76200"/>
            <a:ext cx="838200" cy="838200"/>
          </a:xfrm>
          <a:prstGeom prst="rect">
            <a:avLst/>
          </a:prstGeom>
          <a:noFill/>
          <a:ln w="9525">
            <a:noFill/>
            <a:miter lim="800000"/>
            <a:headEnd/>
            <a:tailEnd/>
          </a:ln>
        </p:spPr>
      </p:pic>
      <p:sp>
        <p:nvSpPr>
          <p:cNvPr id="10" name="Rectangle 11"/>
          <p:cNvSpPr>
            <a:spLocks noChangeArrowheads="1"/>
          </p:cNvSpPr>
          <p:nvPr/>
        </p:nvSpPr>
        <p:spPr bwMode="auto">
          <a:xfrm>
            <a:off x="7391400" y="228600"/>
            <a:ext cx="1752600" cy="685800"/>
          </a:xfrm>
          <a:prstGeom prst="rect">
            <a:avLst/>
          </a:prstGeom>
          <a:solidFill>
            <a:srgbClr val="EAEAEA">
              <a:alpha val="80000"/>
            </a:srgbClr>
          </a:soli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
        <p:nvSpPr>
          <p:cNvPr id="11" name="Rectangle 10"/>
          <p:cNvSpPr>
            <a:spLocks noChangeArrowheads="1"/>
          </p:cNvSpPr>
          <p:nvPr/>
        </p:nvSpPr>
        <p:spPr bwMode="auto">
          <a:xfrm>
            <a:off x="382588" y="1141413"/>
            <a:ext cx="8229600" cy="2359025"/>
          </a:xfrm>
          <a:prstGeom prst="rect">
            <a:avLst/>
          </a:prstGeom>
          <a:solidFill>
            <a:srgbClr val="F8F8F8"/>
          </a:solidFill>
          <a:ln w="9525">
            <a:solidFill>
              <a:srgbClr val="333399"/>
            </a:solidFill>
            <a:miter lim="800000"/>
            <a:headEnd/>
            <a:tailEnd/>
          </a:ln>
          <a:effectLst/>
        </p:spPr>
        <p:txBody>
          <a:bodyPr wrap="none" anchor="ctr"/>
          <a:lstStyle/>
          <a:p>
            <a:pPr>
              <a:defRPr/>
            </a:pPr>
            <a:endParaRPr lang="en-US" dirty="0">
              <a:ea typeface="ＭＳ Ｐゴシック" pitchFamily="-65" charset="-128"/>
              <a:cs typeface="+mn-cs"/>
            </a:endParaRPr>
          </a:p>
        </p:txBody>
      </p:sp>
      <p:pic>
        <p:nvPicPr>
          <p:cNvPr id="13" name="Picture 22" descr="VA Logo"/>
          <p:cNvPicPr>
            <a:picLocks noChangeAspect="1" noChangeArrowheads="1"/>
          </p:cNvPicPr>
          <p:nvPr/>
        </p:nvPicPr>
        <p:blipFill>
          <a:blip r:embed="rId3" cstate="print"/>
          <a:srcRect/>
          <a:stretch>
            <a:fillRect/>
          </a:stretch>
        </p:blipFill>
        <p:spPr bwMode="auto">
          <a:xfrm>
            <a:off x="3775075" y="227013"/>
            <a:ext cx="1755775" cy="1755775"/>
          </a:xfrm>
          <a:prstGeom prst="rect">
            <a:avLst/>
          </a:prstGeom>
          <a:noFill/>
          <a:ln w="9525">
            <a:noFill/>
            <a:miter lim="800000"/>
            <a:headEnd/>
            <a:tailEnd/>
          </a:ln>
        </p:spPr>
      </p:pic>
      <p:sp>
        <p:nvSpPr>
          <p:cNvPr id="5125" name="Rectangle 9"/>
          <p:cNvSpPr>
            <a:spLocks noGrp="1" noChangeArrowheads="1"/>
          </p:cNvSpPr>
          <p:nvPr>
            <p:ph type="subTitle" idx="1"/>
          </p:nvPr>
        </p:nvSpPr>
        <p:spPr>
          <a:xfrm>
            <a:off x="684213" y="3886200"/>
            <a:ext cx="7769225" cy="2587625"/>
          </a:xfrm>
        </p:spPr>
        <p:txBody>
          <a:bodyPr/>
          <a:lstStyle>
            <a:lvl1pPr marL="0" indent="0" algn="ctr">
              <a:buFontTx/>
              <a:buNone/>
              <a:defRPr/>
            </a:lvl1pPr>
          </a:lstStyle>
          <a:p>
            <a:r>
              <a:rPr lang="en-US"/>
              <a:t>Click to edit Master subtitle style</a:t>
            </a:r>
          </a:p>
        </p:txBody>
      </p:sp>
      <p:sp>
        <p:nvSpPr>
          <p:cNvPr id="5133" name="Rectangle 8"/>
          <p:cNvSpPr>
            <a:spLocks noGrp="1" noChangeArrowheads="1"/>
          </p:cNvSpPr>
          <p:nvPr>
            <p:ph type="ctrTitle"/>
          </p:nvPr>
        </p:nvSpPr>
        <p:spPr>
          <a:xfrm>
            <a:off x="685800" y="1671638"/>
            <a:ext cx="7772400" cy="1470025"/>
          </a:xfrm>
        </p:spPr>
        <p:txBody>
          <a:bodyPr/>
          <a:lstStyle>
            <a:lvl1pPr>
              <a:defRPr/>
            </a:lvl1pPr>
          </a:lstStyle>
          <a:p>
            <a:r>
              <a:rPr lang="en-US"/>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282933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315267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2523552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3773679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75966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1599007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1942450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1617591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3862308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50588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B8A776D-0C4D-4BAE-B23D-093998D10A51}"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66BDD0A-6393-4AE4-BC4D-9CD35BDFDD55}" type="slidenum">
              <a:rPr lang="en-US"/>
              <a:pPr>
                <a:defRPr/>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6EF86988-2CAC-498D-816C-754BEA66C0A3}"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EFCD99D0-5CB1-400C-AC3F-F4AD5B5372C5}"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B519DCE0-2DE2-4F43-82D0-4D554ACD2516}"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38300C78-ACBA-45B8-82B4-3CC715D34528}"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5791200" cy="533400"/>
          </a:xfrm>
        </p:spPr>
        <p:txBody>
          <a:bodyPr/>
          <a:lstStyle>
            <a:lvl1pPr>
              <a:defRPr sz="2600" baseline="0"/>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143000"/>
            <a:ext cx="8229600" cy="5181600"/>
          </a:xfrm>
        </p:spPr>
        <p:txBody>
          <a:bodyPr/>
          <a:lstStyle/>
          <a:p>
            <a:pPr lvl="0"/>
            <a:endParaRPr 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8DCAF1C3-965D-4FA7-B878-7CFF1752ED57}"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8E691A-A08A-4983-B42E-3B04957423FF}" type="datetimeFigureOut">
              <a:rPr lang="en-US" smtClean="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428775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6324600"/>
            <a:ext cx="9144000" cy="533400"/>
          </a:xfrm>
          <a:prstGeom prst="rect">
            <a:avLst/>
          </a:prstGeom>
          <a:solidFill>
            <a:srgbClr val="DDDDDD"/>
          </a:soli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
        <p:nvSpPr>
          <p:cNvPr id="23555" name="Rectangle 3"/>
          <p:cNvSpPr>
            <a:spLocks noChangeArrowheads="1"/>
          </p:cNvSpPr>
          <p:nvPr/>
        </p:nvSpPr>
        <p:spPr bwMode="auto">
          <a:xfrm>
            <a:off x="0" y="6248400"/>
            <a:ext cx="9144000" cy="76200"/>
          </a:xfrm>
          <a:prstGeom prst="rect">
            <a:avLst/>
          </a:prstGeom>
          <a:gradFill rotWithShape="1">
            <a:gsLst>
              <a:gs pos="0">
                <a:schemeClr val="accent1">
                  <a:alpha val="67999"/>
                </a:schemeClr>
              </a:gs>
              <a:gs pos="50000">
                <a:schemeClr val="accent1">
                  <a:gamma/>
                  <a:shade val="0"/>
                  <a:invGamma/>
                  <a:alpha val="67999"/>
                </a:schemeClr>
              </a:gs>
              <a:gs pos="100000">
                <a:schemeClr val="accent1">
                  <a:alpha val="67999"/>
                </a:schemeClr>
              </a:gs>
            </a:gsLst>
            <a:lin ang="0" scaled="1"/>
          </a:gra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
        <p:nvSpPr>
          <p:cNvPr id="23557" name="Rectangle 5"/>
          <p:cNvSpPr>
            <a:spLocks noGrp="1" noChangeArrowheads="1"/>
          </p:cNvSpPr>
          <p:nvPr>
            <p:ph type="dt" sz="half" idx="2"/>
          </p:nvPr>
        </p:nvSpPr>
        <p:spPr bwMode="auto">
          <a:xfrm>
            <a:off x="7696200" y="6537325"/>
            <a:ext cx="990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charset="0"/>
                <a:ea typeface="ＭＳ Ｐゴシック" pitchFamily="-65" charset="-128"/>
                <a:cs typeface="+mn-cs"/>
              </a:defRPr>
            </a:lvl1pPr>
          </a:lstStyle>
          <a:p>
            <a:pPr>
              <a:defRPr/>
            </a:pPr>
            <a:endParaRPr lang="en-US" dirty="0"/>
          </a:p>
        </p:txBody>
      </p:sp>
      <p:sp>
        <p:nvSpPr>
          <p:cNvPr id="23558" name="Rectangle 6"/>
          <p:cNvSpPr>
            <a:spLocks noGrp="1" noChangeArrowheads="1"/>
          </p:cNvSpPr>
          <p:nvPr>
            <p:ph type="sldNum" sz="quarter" idx="4"/>
          </p:nvPr>
        </p:nvSpPr>
        <p:spPr bwMode="auto">
          <a:xfrm>
            <a:off x="7696200" y="6324600"/>
            <a:ext cx="106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charset="0"/>
                <a:ea typeface="ＭＳ Ｐゴシック" pitchFamily="-65" charset="-128"/>
                <a:cs typeface="+mn-cs"/>
              </a:defRPr>
            </a:lvl1pPr>
          </a:lstStyle>
          <a:p>
            <a:pPr>
              <a:defRPr/>
            </a:pPr>
            <a:fld id="{6788504B-FB89-4DA1-A852-0AD99FCDCE1E}" type="slidenum">
              <a:rPr lang="en-US"/>
              <a:pPr>
                <a:defRPr/>
              </a:pPr>
              <a:t>‹#›</a:t>
            </a:fld>
            <a:endParaRPr lang="en-US" dirty="0"/>
          </a:p>
        </p:txBody>
      </p:sp>
      <p:sp>
        <p:nvSpPr>
          <p:cNvPr id="23559" name="Rectangle 7"/>
          <p:cNvSpPr>
            <a:spLocks noChangeArrowheads="1"/>
          </p:cNvSpPr>
          <p:nvPr/>
        </p:nvSpPr>
        <p:spPr bwMode="auto">
          <a:xfrm>
            <a:off x="0" y="0"/>
            <a:ext cx="9144000" cy="914400"/>
          </a:xfrm>
          <a:prstGeom prst="rect">
            <a:avLst/>
          </a:prstGeom>
          <a:solidFill>
            <a:srgbClr val="EAEAEA"/>
          </a:soli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
        <p:nvSpPr>
          <p:cNvPr id="56327" name="Rectangle 8"/>
          <p:cNvSpPr>
            <a:spLocks noGrp="1" noChangeArrowheads="1"/>
          </p:cNvSpPr>
          <p:nvPr>
            <p:ph type="title"/>
          </p:nvPr>
        </p:nvSpPr>
        <p:spPr bwMode="auto">
          <a:xfrm>
            <a:off x="1676400" y="228600"/>
            <a:ext cx="57912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6328" name="Rectangle 9"/>
          <p:cNvSpPr>
            <a:spLocks noGrp="1" noChangeArrowheads="1"/>
          </p:cNvSpPr>
          <p:nvPr>
            <p:ph type="body" idx="1"/>
          </p:nvPr>
        </p:nvSpPr>
        <p:spPr bwMode="auto">
          <a:xfrm>
            <a:off x="457200" y="11430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62" name="Rectangle 10"/>
          <p:cNvSpPr>
            <a:spLocks noChangeArrowheads="1"/>
          </p:cNvSpPr>
          <p:nvPr/>
        </p:nvSpPr>
        <p:spPr bwMode="auto">
          <a:xfrm>
            <a:off x="0" y="914400"/>
            <a:ext cx="9144000" cy="76200"/>
          </a:xfrm>
          <a:prstGeom prst="rect">
            <a:avLst/>
          </a:prstGeom>
          <a:gradFill rotWithShape="1">
            <a:gsLst>
              <a:gs pos="0">
                <a:schemeClr val="accent1">
                  <a:alpha val="67999"/>
                </a:schemeClr>
              </a:gs>
              <a:gs pos="50000">
                <a:schemeClr val="accent1">
                  <a:gamma/>
                  <a:shade val="0"/>
                  <a:invGamma/>
                  <a:alpha val="67999"/>
                </a:schemeClr>
              </a:gs>
              <a:gs pos="100000">
                <a:schemeClr val="accent1">
                  <a:alpha val="67999"/>
                </a:schemeClr>
              </a:gs>
            </a:gsLst>
            <a:lin ang="0" scaled="1"/>
          </a:gra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
        <p:nvSpPr>
          <p:cNvPr id="23563" name="Rectangle 11"/>
          <p:cNvSpPr>
            <a:spLocks noChangeArrowheads="1"/>
          </p:cNvSpPr>
          <p:nvPr/>
        </p:nvSpPr>
        <p:spPr bwMode="auto">
          <a:xfrm>
            <a:off x="7391400" y="228600"/>
            <a:ext cx="1752600" cy="685800"/>
          </a:xfrm>
          <a:prstGeom prst="rect">
            <a:avLst/>
          </a:prstGeom>
          <a:solidFill>
            <a:srgbClr val="EAEAEA">
              <a:alpha val="80000"/>
            </a:srgbClr>
          </a:solidFill>
          <a:ln w="9525">
            <a:noFill/>
            <a:miter lim="800000"/>
            <a:headEnd/>
            <a:tailEnd/>
          </a:ln>
          <a:effectLst/>
        </p:spPr>
        <p:txBody>
          <a:bodyPr wrap="none" anchor="ctr"/>
          <a:lstStyle/>
          <a:p>
            <a:pPr>
              <a:defRPr/>
            </a:pPr>
            <a:endParaRPr lang="en-US" dirty="0">
              <a:ea typeface="ＭＳ Ｐゴシック" pitchFamily="-65" charset="-128"/>
              <a:cs typeface="+mn-cs"/>
            </a:endParaRPr>
          </a:p>
        </p:txBody>
      </p:sp>
      <p:pic>
        <p:nvPicPr>
          <p:cNvPr id="56331" name="Picture 13"/>
          <p:cNvPicPr>
            <a:picLocks noChangeAspect="1" noChangeArrowheads="1"/>
          </p:cNvPicPr>
          <p:nvPr/>
        </p:nvPicPr>
        <p:blipFill>
          <a:blip r:embed="rId10" cstate="print">
            <a:clrChange>
              <a:clrFrom>
                <a:srgbClr val="FDFDFD"/>
              </a:clrFrom>
              <a:clrTo>
                <a:srgbClr val="FDFDFD">
                  <a:alpha val="0"/>
                </a:srgbClr>
              </a:clrTo>
            </a:clrChange>
          </a:blip>
          <a:srcRect/>
          <a:stretch>
            <a:fillRect/>
          </a:stretch>
        </p:blipFill>
        <p:spPr bwMode="auto">
          <a:xfrm>
            <a:off x="152400" y="76200"/>
            <a:ext cx="838200" cy="838200"/>
          </a:xfrm>
          <a:prstGeom prst="rect">
            <a:avLst/>
          </a:prstGeom>
          <a:noFill/>
          <a:ln w="9525">
            <a:noFill/>
            <a:miter lim="800000"/>
            <a:headEnd/>
            <a:tailEnd/>
          </a:ln>
        </p:spPr>
      </p:pic>
      <p:sp>
        <p:nvSpPr>
          <p:cNvPr id="2" name="Rectangle 11"/>
          <p:cNvSpPr>
            <a:spLocks noChangeArrowheads="1"/>
          </p:cNvSpPr>
          <p:nvPr/>
        </p:nvSpPr>
        <p:spPr bwMode="auto">
          <a:xfrm>
            <a:off x="7391400" y="228600"/>
            <a:ext cx="1752600" cy="685800"/>
          </a:xfrm>
          <a:prstGeom prst="rect">
            <a:avLst/>
          </a:prstGeom>
          <a:solidFill>
            <a:srgbClr val="EAEAEA">
              <a:alpha val="80000"/>
            </a:srgbClr>
          </a:solidFill>
          <a:ln w="9525">
            <a:noFill/>
            <a:miter lim="800000"/>
            <a:headEnd/>
            <a:tailEnd/>
          </a:ln>
          <a:effectLst/>
        </p:spPr>
        <p:txBody>
          <a:bodyPr wrap="none" anchor="ctr"/>
          <a:lstStyle/>
          <a:p>
            <a:pPr>
              <a:defRPr/>
            </a:pPr>
            <a:endParaRPr lang="en-US" dirty="0">
              <a:ea typeface="ＭＳ Ｐゴシック" pitchFamily="-65" charset="-128"/>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1" r:id="rId8"/>
  </p:sldLayoutIdLst>
  <p:transition>
    <p:fade/>
  </p:transition>
  <p:timing>
    <p:tnLst>
      <p:par>
        <p:cTn id="1" dur="indefinite" restart="never" nodeType="tmRoot"/>
      </p:par>
    </p:tnLst>
  </p:timing>
  <p:hf hdr="0" ftr="0" dt="0"/>
  <p:txStyles>
    <p:titleStyle>
      <a:lvl1pPr algn="ctr" rtl="0" eaLnBrk="0" fontAlgn="base" hangingPunct="0">
        <a:spcBef>
          <a:spcPct val="0"/>
        </a:spcBef>
        <a:spcAft>
          <a:spcPct val="0"/>
        </a:spcAft>
        <a:defRPr sz="2800" b="1">
          <a:solidFill>
            <a:schemeClr val="accent2"/>
          </a:solidFill>
          <a:latin typeface="+mj-lt"/>
          <a:ea typeface="+mj-ea"/>
          <a:cs typeface="ＭＳ Ｐゴシック"/>
        </a:defRPr>
      </a:lvl1pPr>
      <a:lvl2pPr algn="ctr" rtl="0" eaLnBrk="0" fontAlgn="base" hangingPunct="0">
        <a:spcBef>
          <a:spcPct val="0"/>
        </a:spcBef>
        <a:spcAft>
          <a:spcPct val="0"/>
        </a:spcAft>
        <a:defRPr sz="2800" b="1">
          <a:solidFill>
            <a:schemeClr val="accent2"/>
          </a:solidFill>
          <a:latin typeface="Arial" charset="0"/>
          <a:ea typeface="ＭＳ Ｐゴシック" pitchFamily="-65" charset="-128"/>
          <a:cs typeface="ＭＳ Ｐゴシック"/>
        </a:defRPr>
      </a:lvl2pPr>
      <a:lvl3pPr algn="ctr" rtl="0" eaLnBrk="0" fontAlgn="base" hangingPunct="0">
        <a:spcBef>
          <a:spcPct val="0"/>
        </a:spcBef>
        <a:spcAft>
          <a:spcPct val="0"/>
        </a:spcAft>
        <a:defRPr sz="2800" b="1">
          <a:solidFill>
            <a:schemeClr val="accent2"/>
          </a:solidFill>
          <a:latin typeface="Arial" charset="0"/>
          <a:ea typeface="ＭＳ Ｐゴシック" pitchFamily="-65" charset="-128"/>
          <a:cs typeface="ＭＳ Ｐゴシック"/>
        </a:defRPr>
      </a:lvl3pPr>
      <a:lvl4pPr algn="ctr" rtl="0" eaLnBrk="0" fontAlgn="base" hangingPunct="0">
        <a:spcBef>
          <a:spcPct val="0"/>
        </a:spcBef>
        <a:spcAft>
          <a:spcPct val="0"/>
        </a:spcAft>
        <a:defRPr sz="2800" b="1">
          <a:solidFill>
            <a:schemeClr val="accent2"/>
          </a:solidFill>
          <a:latin typeface="Arial" charset="0"/>
          <a:ea typeface="ＭＳ Ｐゴシック" pitchFamily="-65" charset="-128"/>
          <a:cs typeface="ＭＳ Ｐゴシック"/>
        </a:defRPr>
      </a:lvl4pPr>
      <a:lvl5pPr algn="ctr" rtl="0" eaLnBrk="0" fontAlgn="base" hangingPunct="0">
        <a:spcBef>
          <a:spcPct val="0"/>
        </a:spcBef>
        <a:spcAft>
          <a:spcPct val="0"/>
        </a:spcAft>
        <a:defRPr sz="2800" b="1">
          <a:solidFill>
            <a:schemeClr val="accent2"/>
          </a:solidFill>
          <a:latin typeface="Arial" charset="0"/>
          <a:ea typeface="ＭＳ Ｐゴシック" pitchFamily="-65" charset="-128"/>
          <a:cs typeface="ＭＳ Ｐゴシック"/>
        </a:defRPr>
      </a:lvl5pPr>
      <a:lvl6pPr marL="457200" algn="ctr" rtl="0" eaLnBrk="0" fontAlgn="base" hangingPunct="0">
        <a:spcBef>
          <a:spcPct val="0"/>
        </a:spcBef>
        <a:spcAft>
          <a:spcPct val="0"/>
        </a:spcAft>
        <a:defRPr sz="2800" b="1">
          <a:solidFill>
            <a:schemeClr val="accent2"/>
          </a:solidFill>
          <a:latin typeface="Arial" charset="0"/>
          <a:ea typeface="ＭＳ Ｐゴシック" pitchFamily="-65" charset="-128"/>
        </a:defRPr>
      </a:lvl6pPr>
      <a:lvl7pPr marL="914400" algn="ctr" rtl="0" eaLnBrk="0" fontAlgn="base" hangingPunct="0">
        <a:spcBef>
          <a:spcPct val="0"/>
        </a:spcBef>
        <a:spcAft>
          <a:spcPct val="0"/>
        </a:spcAft>
        <a:defRPr sz="2800" b="1">
          <a:solidFill>
            <a:schemeClr val="accent2"/>
          </a:solidFill>
          <a:latin typeface="Arial" charset="0"/>
          <a:ea typeface="ＭＳ Ｐゴシック" pitchFamily="-65" charset="-128"/>
        </a:defRPr>
      </a:lvl7pPr>
      <a:lvl8pPr marL="1371600" algn="ctr" rtl="0" eaLnBrk="0" fontAlgn="base" hangingPunct="0">
        <a:spcBef>
          <a:spcPct val="0"/>
        </a:spcBef>
        <a:spcAft>
          <a:spcPct val="0"/>
        </a:spcAft>
        <a:defRPr sz="2800" b="1">
          <a:solidFill>
            <a:schemeClr val="accent2"/>
          </a:solidFill>
          <a:latin typeface="Arial" charset="0"/>
          <a:ea typeface="ＭＳ Ｐゴシック" pitchFamily="-65" charset="-128"/>
        </a:defRPr>
      </a:lvl8pPr>
      <a:lvl9pPr marL="1828800" algn="ctr" rtl="0" eaLnBrk="0" fontAlgn="base" hangingPunct="0">
        <a:spcBef>
          <a:spcPct val="0"/>
        </a:spcBef>
        <a:spcAft>
          <a:spcPct val="0"/>
        </a:spcAft>
        <a:defRPr sz="2800" b="1">
          <a:solidFill>
            <a:schemeClr val="accent2"/>
          </a:solidFill>
          <a:latin typeface="Arial" charset="0"/>
          <a:ea typeface="ＭＳ Ｐゴシック" pitchFamily="-65" charset="-128"/>
        </a:defRPr>
      </a:lvl9pPr>
    </p:titleStyle>
    <p:bodyStyle>
      <a:lvl1pPr marL="174625" indent="-174625" algn="l" rtl="0" eaLnBrk="0" fontAlgn="base" hangingPunct="0">
        <a:spcBef>
          <a:spcPct val="35000"/>
        </a:spcBef>
        <a:spcAft>
          <a:spcPct val="0"/>
        </a:spcAft>
        <a:buClr>
          <a:srgbClr val="007D7A"/>
        </a:buClr>
        <a:buChar char="•"/>
        <a:defRPr sz="2400" b="1">
          <a:solidFill>
            <a:schemeClr val="accent2"/>
          </a:solidFill>
          <a:latin typeface="+mn-lt"/>
          <a:ea typeface="+mn-ea"/>
          <a:cs typeface="ＭＳ Ｐゴシック"/>
        </a:defRPr>
      </a:lvl1pPr>
      <a:lvl2pPr marL="514350" indent="-225425" algn="l" rtl="0" eaLnBrk="0" fontAlgn="base" hangingPunct="0">
        <a:spcBef>
          <a:spcPct val="35000"/>
        </a:spcBef>
        <a:spcAft>
          <a:spcPct val="0"/>
        </a:spcAft>
        <a:buClr>
          <a:srgbClr val="007D7A"/>
        </a:buClr>
        <a:buChar char="•"/>
        <a:defRPr sz="2200" b="1">
          <a:solidFill>
            <a:schemeClr val="accent2"/>
          </a:solidFill>
          <a:latin typeface="+mn-lt"/>
          <a:ea typeface="+mn-ea"/>
          <a:cs typeface="ＭＳ Ｐゴシック"/>
        </a:defRPr>
      </a:lvl2pPr>
      <a:lvl3pPr marL="857250" indent="-228600" algn="l" rtl="0" eaLnBrk="0" fontAlgn="base" hangingPunct="0">
        <a:spcBef>
          <a:spcPct val="35000"/>
        </a:spcBef>
        <a:spcAft>
          <a:spcPct val="0"/>
        </a:spcAft>
        <a:buClr>
          <a:srgbClr val="007D7A"/>
        </a:buClr>
        <a:buChar char="•"/>
        <a:defRPr b="1">
          <a:solidFill>
            <a:schemeClr val="accent2"/>
          </a:solidFill>
          <a:latin typeface="+mn-lt"/>
          <a:ea typeface="+mn-ea"/>
          <a:cs typeface="ＭＳ Ｐゴシック"/>
        </a:defRPr>
      </a:lvl3pPr>
      <a:lvl4pPr marL="1200150" indent="-228600" algn="l" rtl="0" eaLnBrk="0" fontAlgn="base" hangingPunct="0">
        <a:spcBef>
          <a:spcPct val="35000"/>
        </a:spcBef>
        <a:spcAft>
          <a:spcPct val="0"/>
        </a:spcAft>
        <a:buClr>
          <a:srgbClr val="007D7A"/>
        </a:buClr>
        <a:buChar char="•"/>
        <a:defRPr sz="1600" b="1">
          <a:solidFill>
            <a:schemeClr val="accent2"/>
          </a:solidFill>
          <a:latin typeface="+mn-lt"/>
          <a:ea typeface="+mn-ea"/>
          <a:cs typeface="ＭＳ Ｐゴシック"/>
        </a:defRPr>
      </a:lvl4pPr>
      <a:lvl5pPr marL="1543050" indent="-228600" algn="l" rtl="0" eaLnBrk="0" fontAlgn="base" hangingPunct="0">
        <a:spcBef>
          <a:spcPct val="35000"/>
        </a:spcBef>
        <a:spcAft>
          <a:spcPct val="0"/>
        </a:spcAft>
        <a:buClr>
          <a:srgbClr val="007D7A"/>
        </a:buClr>
        <a:buChar char="•"/>
        <a:defRPr sz="1600" b="1">
          <a:solidFill>
            <a:schemeClr val="accent2"/>
          </a:solidFill>
          <a:latin typeface="+mn-lt"/>
          <a:ea typeface="+mn-ea"/>
          <a:cs typeface="ＭＳ Ｐゴシック"/>
        </a:defRPr>
      </a:lvl5pPr>
      <a:lvl6pPr marL="2000250" indent="-228600" algn="l" rtl="0" eaLnBrk="0" fontAlgn="base" hangingPunct="0">
        <a:spcBef>
          <a:spcPct val="35000"/>
        </a:spcBef>
        <a:spcAft>
          <a:spcPct val="0"/>
        </a:spcAft>
        <a:buClr>
          <a:srgbClr val="007D7A"/>
        </a:buClr>
        <a:buChar char="•"/>
        <a:defRPr sz="1600" b="1">
          <a:solidFill>
            <a:schemeClr val="accent2"/>
          </a:solidFill>
          <a:latin typeface="+mn-lt"/>
          <a:ea typeface="+mn-ea"/>
        </a:defRPr>
      </a:lvl6pPr>
      <a:lvl7pPr marL="2457450" indent="-228600" algn="l" rtl="0" eaLnBrk="0" fontAlgn="base" hangingPunct="0">
        <a:spcBef>
          <a:spcPct val="35000"/>
        </a:spcBef>
        <a:spcAft>
          <a:spcPct val="0"/>
        </a:spcAft>
        <a:buClr>
          <a:srgbClr val="007D7A"/>
        </a:buClr>
        <a:buChar char="•"/>
        <a:defRPr sz="1600" b="1">
          <a:solidFill>
            <a:schemeClr val="accent2"/>
          </a:solidFill>
          <a:latin typeface="+mn-lt"/>
          <a:ea typeface="+mn-ea"/>
        </a:defRPr>
      </a:lvl7pPr>
      <a:lvl8pPr marL="2914650" indent="-228600" algn="l" rtl="0" eaLnBrk="0" fontAlgn="base" hangingPunct="0">
        <a:spcBef>
          <a:spcPct val="35000"/>
        </a:spcBef>
        <a:spcAft>
          <a:spcPct val="0"/>
        </a:spcAft>
        <a:buClr>
          <a:srgbClr val="007D7A"/>
        </a:buClr>
        <a:buChar char="•"/>
        <a:defRPr sz="1600" b="1">
          <a:solidFill>
            <a:schemeClr val="accent2"/>
          </a:solidFill>
          <a:latin typeface="+mn-lt"/>
          <a:ea typeface="+mn-ea"/>
        </a:defRPr>
      </a:lvl8pPr>
      <a:lvl9pPr marL="3371850" indent="-228600" algn="l" rtl="0" eaLnBrk="0" fontAlgn="base" hangingPunct="0">
        <a:spcBef>
          <a:spcPct val="35000"/>
        </a:spcBef>
        <a:spcAft>
          <a:spcPct val="0"/>
        </a:spcAft>
        <a:buClr>
          <a:srgbClr val="007D7A"/>
        </a:buClr>
        <a:buChar char="•"/>
        <a:defRPr sz="1600" b="1">
          <a:solidFill>
            <a:schemeClr val="accent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E691A-A08A-4983-B42E-3B04957423FF}" type="datetimeFigureOut">
              <a:rPr lang="en-US" smtClean="0"/>
              <a:pPr/>
              <a:t>10/26/2015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14263-C0A4-43AF-B77B-59656A307064}" type="slidenum">
              <a:rPr lang="en-US" smtClean="0"/>
              <a:pPr/>
              <a:t>‹#›</a:t>
            </a:fld>
            <a:endParaRPr lang="en-US" dirty="0"/>
          </a:p>
        </p:txBody>
      </p:sp>
    </p:spTree>
    <p:extLst>
      <p:ext uri="{BB962C8B-B14F-4D97-AF65-F5344CB8AC3E}">
        <p14:creationId xmlns:p14="http://schemas.microsoft.com/office/powerpoint/2010/main" val="35003804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Kickoff Meeting Agenda</a:t>
            </a:r>
          </a:p>
          <a:p>
            <a:r>
              <a:rPr lang="en-US" sz="2000" dirty="0" smtClean="0">
                <a:solidFill>
                  <a:srgbClr val="000000"/>
                </a:solidFill>
              </a:rPr>
              <a:t>Deliverable 0001AB</a:t>
            </a:r>
            <a:endParaRPr lang="en-US" sz="2000" dirty="0">
              <a:solidFill>
                <a:srgbClr val="000000"/>
              </a:solidFill>
            </a:endParaRPr>
          </a:p>
          <a:p>
            <a:r>
              <a:rPr lang="en-US" sz="2000" dirty="0"/>
              <a:t>Business Information Technology Solutions, Inc</a:t>
            </a:r>
            <a:r>
              <a:rPr lang="en-US" sz="2000" dirty="0" smtClean="0"/>
              <a:t>. (BITS)</a:t>
            </a:r>
            <a:endParaRPr lang="en-US" sz="2000" dirty="0"/>
          </a:p>
          <a:p>
            <a:r>
              <a:rPr lang="en-US" sz="2000" dirty="0" smtClean="0">
                <a:solidFill>
                  <a:srgbClr val="000000"/>
                </a:solidFill>
              </a:rPr>
              <a:t>3190 </a:t>
            </a:r>
            <a:r>
              <a:rPr lang="en-US" sz="2000" dirty="0">
                <a:solidFill>
                  <a:srgbClr val="000000"/>
                </a:solidFill>
              </a:rPr>
              <a:t>Fairview Park </a:t>
            </a:r>
            <a:r>
              <a:rPr lang="en-US" sz="2000" dirty="0" smtClean="0">
                <a:solidFill>
                  <a:srgbClr val="000000"/>
                </a:solidFill>
              </a:rPr>
              <a:t>Drive, </a:t>
            </a:r>
            <a:r>
              <a:rPr lang="en-US" sz="2000" dirty="0">
                <a:solidFill>
                  <a:srgbClr val="000000"/>
                </a:solidFill>
              </a:rPr>
              <a:t>Suite </a:t>
            </a:r>
            <a:r>
              <a:rPr lang="en-US" sz="2000" dirty="0" smtClean="0">
                <a:solidFill>
                  <a:srgbClr val="000000"/>
                </a:solidFill>
              </a:rPr>
              <a:t>350</a:t>
            </a:r>
            <a:endParaRPr lang="en-US" sz="2000" dirty="0">
              <a:solidFill>
                <a:srgbClr val="000000"/>
              </a:solidFill>
            </a:endParaRPr>
          </a:p>
          <a:p>
            <a:r>
              <a:rPr lang="en-US" sz="2000" dirty="0">
                <a:solidFill>
                  <a:srgbClr val="000000"/>
                </a:solidFill>
              </a:rPr>
              <a:t>Falls Church, VA  22042</a:t>
            </a:r>
          </a:p>
          <a:p>
            <a:endParaRPr lang="en-US" sz="2000" dirty="0">
              <a:solidFill>
                <a:srgbClr val="000000"/>
              </a:solidFill>
            </a:endParaRPr>
          </a:p>
        </p:txBody>
      </p:sp>
      <p:sp>
        <p:nvSpPr>
          <p:cNvPr id="3" name="Title 2"/>
          <p:cNvSpPr>
            <a:spLocks noGrp="1"/>
          </p:cNvSpPr>
          <p:nvPr>
            <p:ph type="ctrTitle"/>
          </p:nvPr>
        </p:nvSpPr>
        <p:spPr>
          <a:xfrm>
            <a:off x="685800" y="2111375"/>
            <a:ext cx="7772400" cy="1470025"/>
          </a:xfrm>
        </p:spPr>
        <p:txBody>
          <a:bodyPr/>
          <a:lstStyle/>
          <a:p>
            <a:r>
              <a:rPr lang="en-US" sz="4800" dirty="0"/>
              <a:t>One VA Pharmacy</a:t>
            </a:r>
            <a:br>
              <a:rPr lang="en-US" sz="4800" dirty="0"/>
            </a:br>
            <a:r>
              <a:rPr lang="en-US" sz="2000" dirty="0">
                <a:solidFill>
                  <a:srgbClr val="000000"/>
                </a:solidFill>
              </a:rPr>
              <a:t>VA118-15-F-0663</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82000" cy="533400"/>
          </a:xfrm>
        </p:spPr>
        <p:txBody>
          <a:bodyPr/>
          <a:lstStyle/>
          <a:p>
            <a:r>
              <a:rPr lang="en-US" sz="2400" dirty="0">
                <a:cs typeface="Arial" charset="0"/>
              </a:rPr>
              <a:t>Contract Deliverables Schedule Overview, Critical Success Factors and Project Acceptance Criteria</a:t>
            </a:r>
            <a:endParaRPr lang="en-US" sz="2400" dirty="0"/>
          </a:p>
        </p:txBody>
      </p:sp>
      <p:sp>
        <p:nvSpPr>
          <p:cNvPr id="3" name="Slide Number Placeholder 2"/>
          <p:cNvSpPr>
            <a:spLocks noGrp="1"/>
          </p:cNvSpPr>
          <p:nvPr>
            <p:ph type="sldNum" sz="quarter" idx="11"/>
          </p:nvPr>
        </p:nvSpPr>
        <p:spPr/>
        <p:txBody>
          <a:bodyPr/>
          <a:lstStyle/>
          <a:p>
            <a:pPr>
              <a:defRPr/>
            </a:pPr>
            <a:fld id="{B519DCE0-2DE2-4F43-82D0-4D554ACD2516}" type="slidenum">
              <a:rPr lang="en-US" smtClean="0"/>
              <a:pPr>
                <a:defRPr/>
              </a:pPr>
              <a:t>10</a:t>
            </a:fld>
            <a:endParaRPr lang="en-US" dirty="0"/>
          </a:p>
        </p:txBody>
      </p:sp>
      <p:sp>
        <p:nvSpPr>
          <p:cNvPr id="50178" name="AutoShape 2"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0180" name="AutoShape 4"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30796959"/>
              </p:ext>
            </p:extLst>
          </p:nvPr>
        </p:nvGraphicFramePr>
        <p:xfrm>
          <a:off x="152400" y="1066800"/>
          <a:ext cx="8915400" cy="4851400"/>
        </p:xfrm>
        <a:graphic>
          <a:graphicData uri="http://schemas.openxmlformats.org/drawingml/2006/table">
            <a:tbl>
              <a:tblPr firstRow="1" bandRow="1">
                <a:tableStyleId>{10A1B5D5-9B99-4C35-A422-299274C87663}</a:tableStyleId>
              </a:tblPr>
              <a:tblGrid>
                <a:gridCol w="1143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smtClean="0"/>
                        <a:t>CLIN</a:t>
                      </a:r>
                      <a:endParaRPr lang="en-US" dirty="0"/>
                    </a:p>
                  </a:txBody>
                  <a:tcPr/>
                </a:tc>
                <a:tc>
                  <a:txBody>
                    <a:bodyPr/>
                    <a:lstStyle/>
                    <a:p>
                      <a:r>
                        <a:rPr lang="en-US" dirty="0" smtClean="0"/>
                        <a:t>Description</a:t>
                      </a:r>
                      <a:endParaRPr lang="en-US" dirty="0"/>
                    </a:p>
                  </a:txBody>
                  <a:tcPr/>
                </a:tc>
                <a:tc>
                  <a:txBody>
                    <a:bodyPr/>
                    <a:lstStyle/>
                    <a:p>
                      <a:r>
                        <a:rPr lang="en-US" dirty="0" smtClean="0"/>
                        <a:t>Due Date</a:t>
                      </a:r>
                      <a:endParaRPr lang="en-US" dirty="0"/>
                    </a:p>
                  </a:txBody>
                  <a:tcPr/>
                </a:tc>
                <a:extLst>
                  <a:ext uri="{0D108BD9-81ED-4DB2-BD59-A6C34878D82A}">
                    <a16:rowId xmlns:a16="http://schemas.microsoft.com/office/drawing/2014/main" val="10000"/>
                  </a:ext>
                </a:extLst>
              </a:tr>
              <a:tr h="370840">
                <a:tc>
                  <a:txBody>
                    <a:bodyPr/>
                    <a:lstStyle/>
                    <a:p>
                      <a:r>
                        <a:rPr lang="en-US" dirty="0" smtClean="0"/>
                        <a:t>0004AD</a:t>
                      </a:r>
                      <a:endParaRPr lang="en-US" dirty="0"/>
                    </a:p>
                  </a:txBody>
                  <a:tcPr>
                    <a:noFill/>
                  </a:tcPr>
                </a:tc>
                <a:tc>
                  <a:txBody>
                    <a:bodyPr/>
                    <a:lstStyle/>
                    <a:p>
                      <a:r>
                        <a:rPr lang="en-US" dirty="0" smtClean="0"/>
                        <a:t>Signed IOC Site Memorandum of Understanding</a:t>
                      </a:r>
                      <a:endParaRPr lang="en-US" dirty="0"/>
                    </a:p>
                  </a:txBody>
                  <a:tcPr>
                    <a:noFill/>
                  </a:tcPr>
                </a:tc>
                <a:tc>
                  <a:txBody>
                    <a:bodyPr/>
                    <a:lstStyle/>
                    <a:p>
                      <a:r>
                        <a:rPr lang="en-US" dirty="0" smtClean="0"/>
                        <a:t>90 DAC/monthly</a:t>
                      </a:r>
                      <a:endParaRPr lang="en-US" dirty="0"/>
                    </a:p>
                  </a:txBody>
                  <a:tcPr>
                    <a:noFill/>
                  </a:tcPr>
                </a:tc>
                <a:extLst>
                  <a:ext uri="{0D108BD9-81ED-4DB2-BD59-A6C34878D82A}">
                    <a16:rowId xmlns:a16="http://schemas.microsoft.com/office/drawing/2014/main" val="10001"/>
                  </a:ext>
                </a:extLst>
              </a:tr>
              <a:tr h="370840">
                <a:tc>
                  <a:txBody>
                    <a:bodyPr/>
                    <a:lstStyle/>
                    <a:p>
                      <a:r>
                        <a:rPr lang="en-US" dirty="0" smtClean="0"/>
                        <a:t>0004AE</a:t>
                      </a:r>
                      <a:endParaRPr lang="en-US" dirty="0"/>
                    </a:p>
                  </a:txBody>
                  <a:tcPr>
                    <a:noFill/>
                  </a:tcPr>
                </a:tc>
                <a:tc>
                  <a:txBody>
                    <a:bodyPr/>
                    <a:lstStyle/>
                    <a:p>
                      <a:r>
                        <a:rPr lang="en-US" dirty="0" smtClean="0"/>
                        <a:t>Risk Analysis and Testing Scope Report (RATSR) into Master Test Plan</a:t>
                      </a:r>
                      <a:endParaRPr lang="en-US" dirty="0"/>
                    </a:p>
                  </a:txBody>
                  <a:tcPr>
                    <a:noFill/>
                  </a:tcPr>
                </a:tc>
                <a:tc>
                  <a:txBody>
                    <a:bodyPr/>
                    <a:lstStyle/>
                    <a:p>
                      <a:r>
                        <a:rPr lang="en-US" dirty="0" smtClean="0"/>
                        <a:t>90 DAC/monthly</a:t>
                      </a:r>
                      <a:endParaRPr lang="en-US" dirty="0"/>
                    </a:p>
                  </a:txBody>
                  <a:tcPr>
                    <a:noFill/>
                  </a:tcPr>
                </a:tc>
                <a:extLst>
                  <a:ext uri="{0D108BD9-81ED-4DB2-BD59-A6C34878D82A}">
                    <a16:rowId xmlns:a16="http://schemas.microsoft.com/office/drawing/2014/main" val="10002"/>
                  </a:ext>
                </a:extLst>
              </a:tr>
              <a:tr h="370840">
                <a:tc>
                  <a:txBody>
                    <a:bodyPr/>
                    <a:lstStyle/>
                    <a:p>
                      <a:r>
                        <a:rPr lang="en-US" dirty="0" smtClean="0"/>
                        <a:t>0004AF</a:t>
                      </a:r>
                      <a:endParaRPr lang="en-US" dirty="0"/>
                    </a:p>
                  </a:txBody>
                  <a:tcPr>
                    <a:noFill/>
                  </a:tcPr>
                </a:tc>
                <a:tc>
                  <a:txBody>
                    <a:bodyPr/>
                    <a:lstStyle/>
                    <a:p>
                      <a:r>
                        <a:rPr lang="en-US" dirty="0" smtClean="0"/>
                        <a:t>Primary Developer Checklists</a:t>
                      </a:r>
                      <a:endParaRPr lang="en-US" dirty="0"/>
                    </a:p>
                  </a:txBody>
                  <a:tcPr>
                    <a:noFill/>
                  </a:tcPr>
                </a:tc>
                <a:tc>
                  <a:txBody>
                    <a:bodyPr/>
                    <a:lstStyle/>
                    <a:p>
                      <a:r>
                        <a:rPr lang="en-US" dirty="0" smtClean="0"/>
                        <a:t>120 DAC/monthly</a:t>
                      </a:r>
                      <a:endParaRPr lang="en-US" dirty="0"/>
                    </a:p>
                  </a:txBody>
                  <a:tcPr>
                    <a:noFill/>
                  </a:tcPr>
                </a:tc>
                <a:extLst>
                  <a:ext uri="{0D108BD9-81ED-4DB2-BD59-A6C34878D82A}">
                    <a16:rowId xmlns:a16="http://schemas.microsoft.com/office/drawing/2014/main" val="10003"/>
                  </a:ext>
                </a:extLst>
              </a:tr>
              <a:tr h="370840">
                <a:tc>
                  <a:txBody>
                    <a:bodyPr/>
                    <a:lstStyle/>
                    <a:p>
                      <a:r>
                        <a:rPr lang="en-US" dirty="0" smtClean="0"/>
                        <a:t>0004AG</a:t>
                      </a:r>
                      <a:endParaRPr lang="en-US" dirty="0"/>
                    </a:p>
                  </a:txBody>
                  <a:tcPr>
                    <a:noFill/>
                  </a:tcPr>
                </a:tc>
                <a:tc>
                  <a:txBody>
                    <a:bodyPr/>
                    <a:lstStyle/>
                    <a:p>
                      <a:r>
                        <a:rPr lang="en-US" dirty="0" smtClean="0"/>
                        <a:t>Secondary Developer Checklists</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4"/>
                  </a:ext>
                </a:extLst>
              </a:tr>
              <a:tr h="370840">
                <a:tc>
                  <a:txBody>
                    <a:bodyPr/>
                    <a:lstStyle/>
                    <a:p>
                      <a:r>
                        <a:rPr lang="en-US" dirty="0" smtClean="0"/>
                        <a:t>0004AH</a:t>
                      </a:r>
                      <a:endParaRPr lang="en-US" dirty="0"/>
                    </a:p>
                  </a:txBody>
                  <a:tcPr>
                    <a:noFill/>
                  </a:tcPr>
                </a:tc>
                <a:tc>
                  <a:txBody>
                    <a:bodyPr/>
                    <a:lstStyle/>
                    <a:p>
                      <a:r>
                        <a:rPr lang="en-US" dirty="0" smtClean="0"/>
                        <a:t>Updated and Approved</a:t>
                      </a:r>
                      <a:r>
                        <a:rPr lang="en-US" baseline="0" dirty="0" smtClean="0"/>
                        <a:t> Test Cases and Test Scripts with Results</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5"/>
                  </a:ext>
                </a:extLst>
              </a:tr>
              <a:tr h="370840">
                <a:tc>
                  <a:txBody>
                    <a:bodyPr/>
                    <a:lstStyle/>
                    <a:p>
                      <a:r>
                        <a:rPr lang="en-US" dirty="0" smtClean="0"/>
                        <a:t>0004AJ</a:t>
                      </a:r>
                      <a:endParaRPr lang="en-US" dirty="0"/>
                    </a:p>
                  </a:txBody>
                  <a:tcPr>
                    <a:noFill/>
                  </a:tcPr>
                </a:tc>
                <a:tc>
                  <a:txBody>
                    <a:bodyPr/>
                    <a:lstStyle/>
                    <a:p>
                      <a:r>
                        <a:rPr lang="en-US" dirty="0" smtClean="0"/>
                        <a:t>HP Fortify</a:t>
                      </a:r>
                      <a:r>
                        <a:rPr lang="en-US" baseline="0" dirty="0" smtClean="0"/>
                        <a:t> Static Code Analyzer Scan Results</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6"/>
                  </a:ext>
                </a:extLst>
              </a:tr>
              <a:tr h="370840">
                <a:tc>
                  <a:txBody>
                    <a:bodyPr/>
                    <a:lstStyle/>
                    <a:p>
                      <a:r>
                        <a:rPr lang="en-US" dirty="0" smtClean="0"/>
                        <a:t>0004AK</a:t>
                      </a:r>
                      <a:endParaRPr lang="en-US" dirty="0"/>
                    </a:p>
                  </a:txBody>
                  <a:tcPr>
                    <a:noFill/>
                  </a:tcPr>
                </a:tc>
                <a:tc>
                  <a:txBody>
                    <a:bodyPr/>
                    <a:lstStyle/>
                    <a:p>
                      <a:r>
                        <a:rPr lang="en-US" dirty="0" smtClean="0"/>
                        <a:t>Product</a:t>
                      </a:r>
                      <a:r>
                        <a:rPr lang="en-US" baseline="0" dirty="0" smtClean="0"/>
                        <a:t> Build for SQA Testing</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7793777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533400"/>
          </a:xfrm>
        </p:spPr>
        <p:txBody>
          <a:bodyPr/>
          <a:lstStyle/>
          <a:p>
            <a:r>
              <a:rPr lang="en-US" dirty="0" smtClean="0"/>
              <a:t> </a:t>
            </a:r>
            <a:r>
              <a:rPr lang="en-US" sz="2400" dirty="0">
                <a:cs typeface="Arial" charset="0"/>
              </a:rPr>
              <a:t>Contract Deliverables Schedule Overview, Critical Success Factors and Project Acceptance Criteria</a:t>
            </a:r>
            <a:endParaRPr lang="en-US" sz="2400" dirty="0"/>
          </a:p>
        </p:txBody>
      </p:sp>
      <p:sp>
        <p:nvSpPr>
          <p:cNvPr id="3" name="Slide Number Placeholder 2"/>
          <p:cNvSpPr>
            <a:spLocks noGrp="1"/>
          </p:cNvSpPr>
          <p:nvPr>
            <p:ph type="sldNum" sz="quarter" idx="11"/>
          </p:nvPr>
        </p:nvSpPr>
        <p:spPr/>
        <p:txBody>
          <a:bodyPr/>
          <a:lstStyle/>
          <a:p>
            <a:pPr>
              <a:defRPr/>
            </a:pPr>
            <a:fld id="{B519DCE0-2DE2-4F43-82D0-4D554ACD2516}" type="slidenum">
              <a:rPr lang="en-US" smtClean="0"/>
              <a:pPr>
                <a:defRPr/>
              </a:pPr>
              <a:t>11</a:t>
            </a:fld>
            <a:endParaRPr lang="en-US" dirty="0"/>
          </a:p>
        </p:txBody>
      </p:sp>
      <p:sp>
        <p:nvSpPr>
          <p:cNvPr id="50178" name="AutoShape 2"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0180" name="AutoShape 4"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15495909"/>
              </p:ext>
            </p:extLst>
          </p:nvPr>
        </p:nvGraphicFramePr>
        <p:xfrm>
          <a:off x="152400" y="1066800"/>
          <a:ext cx="8915400" cy="4851400"/>
        </p:xfrm>
        <a:graphic>
          <a:graphicData uri="http://schemas.openxmlformats.org/drawingml/2006/table">
            <a:tbl>
              <a:tblPr firstRow="1" bandRow="1">
                <a:tableStyleId>{10A1B5D5-9B99-4C35-A422-299274C87663}</a:tableStyleId>
              </a:tblPr>
              <a:tblGrid>
                <a:gridCol w="1143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smtClean="0"/>
                        <a:t>CLIN</a:t>
                      </a:r>
                      <a:endParaRPr lang="en-US" dirty="0"/>
                    </a:p>
                  </a:txBody>
                  <a:tcPr/>
                </a:tc>
                <a:tc>
                  <a:txBody>
                    <a:bodyPr/>
                    <a:lstStyle/>
                    <a:p>
                      <a:r>
                        <a:rPr lang="en-US" dirty="0" smtClean="0"/>
                        <a:t>Description</a:t>
                      </a:r>
                      <a:endParaRPr lang="en-US" dirty="0"/>
                    </a:p>
                  </a:txBody>
                  <a:tcPr/>
                </a:tc>
                <a:tc>
                  <a:txBody>
                    <a:bodyPr/>
                    <a:lstStyle/>
                    <a:p>
                      <a:r>
                        <a:rPr lang="en-US" dirty="0" smtClean="0"/>
                        <a:t>Due Date</a:t>
                      </a:r>
                      <a:endParaRPr lang="en-US" dirty="0"/>
                    </a:p>
                  </a:txBody>
                  <a:tcPr/>
                </a:tc>
                <a:extLst>
                  <a:ext uri="{0D108BD9-81ED-4DB2-BD59-A6C34878D82A}">
                    <a16:rowId xmlns:a16="http://schemas.microsoft.com/office/drawing/2014/main" val="10000"/>
                  </a:ext>
                </a:extLst>
              </a:tr>
              <a:tr h="370840">
                <a:tc>
                  <a:txBody>
                    <a:bodyPr/>
                    <a:lstStyle/>
                    <a:p>
                      <a:r>
                        <a:rPr lang="en-US" dirty="0" smtClean="0"/>
                        <a:t>0004AK</a:t>
                      </a:r>
                      <a:endParaRPr lang="en-US" dirty="0"/>
                    </a:p>
                  </a:txBody>
                  <a:tcPr>
                    <a:noFill/>
                  </a:tcPr>
                </a:tc>
                <a:tc>
                  <a:txBody>
                    <a:bodyPr/>
                    <a:lstStyle/>
                    <a:p>
                      <a:r>
                        <a:rPr lang="en-US" dirty="0" smtClean="0"/>
                        <a:t>Updated Test Cases and Test Scripts and Results</a:t>
                      </a:r>
                      <a:endParaRPr lang="en-US" dirty="0"/>
                    </a:p>
                  </a:txBody>
                  <a:tcPr>
                    <a:noFill/>
                  </a:tcPr>
                </a:tc>
                <a:tc>
                  <a:txBody>
                    <a:bodyPr/>
                    <a:lstStyle/>
                    <a:p>
                      <a:r>
                        <a:rPr lang="en-US" dirty="0" smtClean="0"/>
                        <a:t>120 DAC/monthly</a:t>
                      </a:r>
                      <a:endParaRPr lang="en-US" dirty="0"/>
                    </a:p>
                  </a:txBody>
                  <a:tcPr>
                    <a:noFill/>
                  </a:tcPr>
                </a:tc>
                <a:extLst>
                  <a:ext uri="{0D108BD9-81ED-4DB2-BD59-A6C34878D82A}">
                    <a16:rowId xmlns:a16="http://schemas.microsoft.com/office/drawing/2014/main" val="10001"/>
                  </a:ext>
                </a:extLst>
              </a:tr>
              <a:tr h="370840">
                <a:tc>
                  <a:txBody>
                    <a:bodyPr/>
                    <a:lstStyle/>
                    <a:p>
                      <a:r>
                        <a:rPr lang="en-US" dirty="0" smtClean="0"/>
                        <a:t>0004AM</a:t>
                      </a:r>
                      <a:endParaRPr lang="en-US" dirty="0"/>
                    </a:p>
                  </a:txBody>
                  <a:tcPr>
                    <a:noFill/>
                  </a:tcPr>
                </a:tc>
                <a:tc>
                  <a:txBody>
                    <a:bodyPr/>
                    <a:lstStyle/>
                    <a:p>
                      <a:r>
                        <a:rPr lang="en-US" dirty="0" smtClean="0"/>
                        <a:t>Updated Requirements</a:t>
                      </a:r>
                      <a:r>
                        <a:rPr lang="en-US" baseline="0" dirty="0" smtClean="0"/>
                        <a:t> Traceability Matrix</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2"/>
                  </a:ext>
                </a:extLst>
              </a:tr>
              <a:tr h="370840">
                <a:tc>
                  <a:txBody>
                    <a:bodyPr/>
                    <a:lstStyle/>
                    <a:p>
                      <a:r>
                        <a:rPr lang="en-US" dirty="0" smtClean="0"/>
                        <a:t>0004AN</a:t>
                      </a:r>
                      <a:endParaRPr lang="en-US" dirty="0"/>
                    </a:p>
                  </a:txBody>
                  <a:tcPr>
                    <a:noFill/>
                  </a:tcPr>
                </a:tc>
                <a:tc>
                  <a:txBody>
                    <a:bodyPr/>
                    <a:lstStyle/>
                    <a:p>
                      <a:r>
                        <a:rPr lang="en-US" dirty="0" smtClean="0"/>
                        <a:t>Product Built Test Evaluations</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3"/>
                  </a:ext>
                </a:extLst>
              </a:tr>
              <a:tr h="370840">
                <a:tc>
                  <a:txBody>
                    <a:bodyPr/>
                    <a:lstStyle/>
                    <a:p>
                      <a:r>
                        <a:rPr lang="en-US" dirty="0" smtClean="0"/>
                        <a:t>0004AP</a:t>
                      </a:r>
                      <a:endParaRPr lang="en-US" dirty="0"/>
                    </a:p>
                  </a:txBody>
                  <a:tcPr>
                    <a:noFill/>
                  </a:tcPr>
                </a:tc>
                <a:tc>
                  <a:txBody>
                    <a:bodyPr/>
                    <a:lstStyle/>
                    <a:p>
                      <a:r>
                        <a:rPr lang="en-US" dirty="0" smtClean="0"/>
                        <a:t>Product Build</a:t>
                      </a:r>
                      <a:r>
                        <a:rPr lang="en-US" baseline="0" dirty="0" smtClean="0"/>
                        <a:t> VistA SQA Checklists</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4"/>
                  </a:ext>
                </a:extLst>
              </a:tr>
              <a:tr h="370840">
                <a:tc>
                  <a:txBody>
                    <a:bodyPr/>
                    <a:lstStyle/>
                    <a:p>
                      <a:r>
                        <a:rPr lang="en-US" dirty="0" smtClean="0"/>
                        <a:t>0004AQ</a:t>
                      </a:r>
                      <a:endParaRPr lang="en-US" dirty="0"/>
                    </a:p>
                  </a:txBody>
                  <a:tcPr>
                    <a:noFill/>
                  </a:tcPr>
                </a:tc>
                <a:tc>
                  <a:txBody>
                    <a:bodyPr/>
                    <a:lstStyle/>
                    <a:p>
                      <a:r>
                        <a:rPr lang="en-US" dirty="0" smtClean="0"/>
                        <a:t>UFT Test Cases and Test Scripts with Results</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5"/>
                  </a:ext>
                </a:extLst>
              </a:tr>
              <a:tr h="370840">
                <a:tc>
                  <a:txBody>
                    <a:bodyPr/>
                    <a:lstStyle/>
                    <a:p>
                      <a:r>
                        <a:rPr lang="en-US" dirty="0" smtClean="0"/>
                        <a:t>0004AR</a:t>
                      </a:r>
                      <a:endParaRPr lang="en-US" dirty="0"/>
                    </a:p>
                  </a:txBody>
                  <a:tcPr>
                    <a:noFill/>
                  </a:tcPr>
                </a:tc>
                <a:tc>
                  <a:txBody>
                    <a:bodyPr/>
                    <a:lstStyle/>
                    <a:p>
                      <a:r>
                        <a:rPr lang="en-US" dirty="0" smtClean="0"/>
                        <a:t>Signed Customer Acceptance Form</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6"/>
                  </a:ext>
                </a:extLst>
              </a:tr>
              <a:tr h="370840">
                <a:tc>
                  <a:txBody>
                    <a:bodyPr/>
                    <a:lstStyle/>
                    <a:p>
                      <a:r>
                        <a:rPr lang="en-US" dirty="0" smtClean="0"/>
                        <a:t>0004AS</a:t>
                      </a:r>
                      <a:endParaRPr lang="en-US" dirty="0"/>
                    </a:p>
                  </a:txBody>
                  <a:tcPr>
                    <a:noFill/>
                  </a:tcPr>
                </a:tc>
                <a:tc>
                  <a:txBody>
                    <a:bodyPr/>
                    <a:lstStyle/>
                    <a:p>
                      <a:r>
                        <a:rPr lang="en-US" dirty="0" smtClean="0"/>
                        <a:t>IOC Entry Request and Exit Summary</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 DAC/monthly</a:t>
                      </a:r>
                    </a:p>
                  </a:txBody>
                  <a:tcP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2003285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077200" cy="533400"/>
          </a:xfrm>
        </p:spPr>
        <p:txBody>
          <a:bodyPr/>
          <a:lstStyle/>
          <a:p>
            <a:r>
              <a:rPr lang="en-US" dirty="0" smtClean="0"/>
              <a:t> </a:t>
            </a:r>
            <a:r>
              <a:rPr lang="en-US" sz="2400" dirty="0">
                <a:cs typeface="Arial" charset="0"/>
              </a:rPr>
              <a:t>Contract Deliverables Schedule Overview, Critical Success Factors and Project Acceptance Criteria</a:t>
            </a:r>
            <a:endParaRPr lang="en-US" sz="2400" dirty="0"/>
          </a:p>
        </p:txBody>
      </p:sp>
      <p:sp>
        <p:nvSpPr>
          <p:cNvPr id="3" name="Slide Number Placeholder 2"/>
          <p:cNvSpPr>
            <a:spLocks noGrp="1"/>
          </p:cNvSpPr>
          <p:nvPr>
            <p:ph type="sldNum" sz="quarter" idx="11"/>
          </p:nvPr>
        </p:nvSpPr>
        <p:spPr/>
        <p:txBody>
          <a:bodyPr/>
          <a:lstStyle/>
          <a:p>
            <a:pPr>
              <a:defRPr/>
            </a:pPr>
            <a:fld id="{B519DCE0-2DE2-4F43-82D0-4D554ACD2516}" type="slidenum">
              <a:rPr lang="en-US" smtClean="0"/>
              <a:pPr>
                <a:defRPr/>
              </a:pPr>
              <a:t>12</a:t>
            </a:fld>
            <a:endParaRPr lang="en-US" dirty="0"/>
          </a:p>
        </p:txBody>
      </p:sp>
      <p:sp>
        <p:nvSpPr>
          <p:cNvPr id="50178" name="AutoShape 2"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0180" name="AutoShape 4"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1404982"/>
              </p:ext>
            </p:extLst>
          </p:nvPr>
        </p:nvGraphicFramePr>
        <p:xfrm>
          <a:off x="152400" y="1066800"/>
          <a:ext cx="8915400" cy="4216400"/>
        </p:xfrm>
        <a:graphic>
          <a:graphicData uri="http://schemas.openxmlformats.org/drawingml/2006/table">
            <a:tbl>
              <a:tblPr firstRow="1" bandRow="1">
                <a:tableStyleId>{10A1B5D5-9B99-4C35-A422-299274C87663}</a:tableStyleId>
              </a:tblPr>
              <a:tblGrid>
                <a:gridCol w="1143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smtClean="0"/>
                        <a:t>CLIN</a:t>
                      </a:r>
                      <a:endParaRPr lang="en-US" dirty="0"/>
                    </a:p>
                  </a:txBody>
                  <a:tcPr/>
                </a:tc>
                <a:tc>
                  <a:txBody>
                    <a:bodyPr/>
                    <a:lstStyle/>
                    <a:p>
                      <a:r>
                        <a:rPr lang="en-US" dirty="0" smtClean="0"/>
                        <a:t>Description</a:t>
                      </a:r>
                      <a:endParaRPr lang="en-US" dirty="0"/>
                    </a:p>
                  </a:txBody>
                  <a:tcPr/>
                </a:tc>
                <a:tc>
                  <a:txBody>
                    <a:bodyPr/>
                    <a:lstStyle/>
                    <a:p>
                      <a:r>
                        <a:rPr lang="en-US" dirty="0" smtClean="0"/>
                        <a:t>Due Date</a:t>
                      </a:r>
                      <a:endParaRPr lang="en-US" dirty="0"/>
                    </a:p>
                  </a:txBody>
                  <a:tcPr/>
                </a:tc>
                <a:extLst>
                  <a:ext uri="{0D108BD9-81ED-4DB2-BD59-A6C34878D82A}">
                    <a16:rowId xmlns:a16="http://schemas.microsoft.com/office/drawing/2014/main" val="10000"/>
                  </a:ext>
                </a:extLst>
              </a:tr>
              <a:tr h="370840">
                <a:tc>
                  <a:txBody>
                    <a:bodyPr/>
                    <a:lstStyle/>
                    <a:p>
                      <a:r>
                        <a:rPr lang="en-US" dirty="0" smtClean="0"/>
                        <a:t>0004AT</a:t>
                      </a:r>
                      <a:endParaRPr lang="en-US" dirty="0"/>
                    </a:p>
                  </a:txBody>
                  <a:tcPr>
                    <a:noFill/>
                  </a:tcPr>
                </a:tc>
                <a:tc>
                  <a:txBody>
                    <a:bodyPr/>
                    <a:lstStyle/>
                    <a:p>
                      <a:r>
                        <a:rPr lang="en-US" dirty="0" smtClean="0"/>
                        <a:t>IOC Site Evaluation Defect Log and Concurrence Statement</a:t>
                      </a:r>
                      <a:endParaRPr lang="en-US" dirty="0"/>
                    </a:p>
                  </a:txBody>
                  <a:tcPr>
                    <a:noFill/>
                  </a:tcPr>
                </a:tc>
                <a:tc>
                  <a:txBody>
                    <a:bodyPr/>
                    <a:lstStyle/>
                    <a:p>
                      <a:r>
                        <a:rPr lang="en-US" dirty="0" smtClean="0"/>
                        <a:t>120 DAC/monthly</a:t>
                      </a:r>
                      <a:endParaRPr lang="en-US" dirty="0"/>
                    </a:p>
                  </a:txBody>
                  <a:tcPr>
                    <a:noFill/>
                  </a:tcPr>
                </a:tc>
                <a:extLst>
                  <a:ext uri="{0D108BD9-81ED-4DB2-BD59-A6C34878D82A}">
                    <a16:rowId xmlns:a16="http://schemas.microsoft.com/office/drawing/2014/main" val="10001"/>
                  </a:ext>
                </a:extLst>
              </a:tr>
              <a:tr h="370840">
                <a:tc>
                  <a:txBody>
                    <a:bodyPr/>
                    <a:lstStyle/>
                    <a:p>
                      <a:r>
                        <a:rPr lang="en-US" dirty="0" smtClean="0"/>
                        <a:t>0005</a:t>
                      </a:r>
                      <a:endParaRPr lang="en-US" dirty="0"/>
                    </a:p>
                  </a:txBody>
                  <a:tcPr>
                    <a:solidFill>
                      <a:srgbClr val="EDE4CE"/>
                    </a:solidFill>
                  </a:tcPr>
                </a:tc>
                <a:tc>
                  <a:txBody>
                    <a:bodyPr/>
                    <a:lstStyle/>
                    <a:p>
                      <a:r>
                        <a:rPr lang="en-US" dirty="0" smtClean="0"/>
                        <a:t>Introduction to VistA Intake Program</a:t>
                      </a:r>
                      <a:endParaRPr lang="en-US" dirty="0"/>
                    </a:p>
                  </a:txBody>
                  <a:tcPr>
                    <a:solidFill>
                      <a:srgbClr val="EDE4CE"/>
                    </a:solidFill>
                  </a:tcPr>
                </a:tc>
                <a:tc>
                  <a:txBody>
                    <a:bodyPr/>
                    <a:lstStyle/>
                    <a:p>
                      <a:endParaRPr lang="en-US" dirty="0"/>
                    </a:p>
                  </a:txBody>
                  <a:tcPr>
                    <a:solidFill>
                      <a:srgbClr val="EDE4CE"/>
                    </a:solidFill>
                  </a:tcPr>
                </a:tc>
                <a:extLst>
                  <a:ext uri="{0D108BD9-81ED-4DB2-BD59-A6C34878D82A}">
                    <a16:rowId xmlns:a16="http://schemas.microsoft.com/office/drawing/2014/main" val="10002"/>
                  </a:ext>
                </a:extLst>
              </a:tr>
              <a:tr h="370840">
                <a:tc>
                  <a:txBody>
                    <a:bodyPr/>
                    <a:lstStyle/>
                    <a:p>
                      <a:r>
                        <a:rPr lang="en-US" dirty="0" smtClean="0"/>
                        <a:t>0005AA</a:t>
                      </a:r>
                      <a:endParaRPr lang="en-US" dirty="0"/>
                    </a:p>
                  </a:txBody>
                  <a:tcPr>
                    <a:noFill/>
                  </a:tcPr>
                </a:tc>
                <a:tc>
                  <a:txBody>
                    <a:bodyPr/>
                    <a:lstStyle/>
                    <a:p>
                      <a:r>
                        <a:rPr lang="en-US" dirty="0" smtClean="0"/>
                        <a:t>Lesson Learned Reports</a:t>
                      </a:r>
                      <a:endParaRPr lang="en-US" dirty="0"/>
                    </a:p>
                  </a:txBody>
                  <a:tcPr>
                    <a:noFill/>
                  </a:tcPr>
                </a:tc>
                <a:tc>
                  <a:txBody>
                    <a:bodyPr/>
                    <a:lstStyle/>
                    <a:p>
                      <a:r>
                        <a:rPr lang="en-US" dirty="0" smtClean="0"/>
                        <a:t>60 DAC/monthly</a:t>
                      </a:r>
                      <a:endParaRPr lang="en-US" dirty="0"/>
                    </a:p>
                  </a:txBody>
                  <a:tcPr>
                    <a:noFill/>
                  </a:tcPr>
                </a:tc>
                <a:extLst>
                  <a:ext uri="{0D108BD9-81ED-4DB2-BD59-A6C34878D82A}">
                    <a16:rowId xmlns:a16="http://schemas.microsoft.com/office/drawing/2014/main" val="10003"/>
                  </a:ext>
                </a:extLst>
              </a:tr>
              <a:tr h="370840">
                <a:tc>
                  <a:txBody>
                    <a:bodyPr/>
                    <a:lstStyle/>
                    <a:p>
                      <a:r>
                        <a:rPr lang="en-US" dirty="0" smtClean="0"/>
                        <a:t>0005AB</a:t>
                      </a:r>
                      <a:endParaRPr lang="en-US" dirty="0"/>
                    </a:p>
                  </a:txBody>
                  <a:tcPr>
                    <a:noFill/>
                  </a:tcPr>
                </a:tc>
                <a:tc>
                  <a:txBody>
                    <a:bodyPr/>
                    <a:lstStyle/>
                    <a:p>
                      <a:r>
                        <a:rPr lang="en-US" dirty="0" smtClean="0"/>
                        <a:t>Implementation Report</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 DAC/monthly</a:t>
                      </a:r>
                    </a:p>
                  </a:txBody>
                  <a:tcPr>
                    <a:noFill/>
                  </a:tcPr>
                </a:tc>
                <a:extLst>
                  <a:ext uri="{0D108BD9-81ED-4DB2-BD59-A6C34878D82A}">
                    <a16:rowId xmlns:a16="http://schemas.microsoft.com/office/drawing/2014/main" val="10004"/>
                  </a:ext>
                </a:extLst>
              </a:tr>
              <a:tr h="370840">
                <a:tc>
                  <a:txBody>
                    <a:bodyPr/>
                    <a:lstStyle/>
                    <a:p>
                      <a:r>
                        <a:rPr lang="en-US" dirty="0" smtClean="0"/>
                        <a:t>0010</a:t>
                      </a:r>
                      <a:endParaRPr lang="en-US" dirty="0"/>
                    </a:p>
                  </a:txBody>
                  <a:tcPr>
                    <a:noFill/>
                  </a:tcPr>
                </a:tc>
                <a:tc>
                  <a:txBody>
                    <a:bodyPr/>
                    <a:lstStyle/>
                    <a:p>
                      <a:r>
                        <a:rPr lang="en-US" dirty="0" smtClean="0"/>
                        <a:t>Contractor Staff Roster</a:t>
                      </a:r>
                      <a:endParaRPr lang="en-US" dirty="0"/>
                    </a:p>
                  </a:txBody>
                  <a:tcPr>
                    <a:noFill/>
                  </a:tcPr>
                </a:tc>
                <a:tc>
                  <a:txBody>
                    <a:bodyPr/>
                    <a:lstStyle/>
                    <a:p>
                      <a:r>
                        <a:rPr lang="en-US" dirty="0" smtClean="0"/>
                        <a:t>3 DAC/updates</a:t>
                      </a:r>
                      <a:endParaRPr lang="en-US" dirty="0"/>
                    </a:p>
                  </a:txBody>
                  <a:tcPr>
                    <a:noFill/>
                  </a:tcPr>
                </a:tc>
                <a:extLst>
                  <a:ext uri="{0D108BD9-81ED-4DB2-BD59-A6C34878D82A}">
                    <a16:rowId xmlns:a16="http://schemas.microsoft.com/office/drawing/2014/main" val="10005"/>
                  </a:ext>
                </a:extLst>
              </a:tr>
              <a:tr h="370840">
                <a:tc>
                  <a:txBody>
                    <a:bodyPr/>
                    <a:lstStyle/>
                    <a:p>
                      <a:r>
                        <a:rPr lang="en-US" dirty="0" smtClean="0"/>
                        <a:t>0011</a:t>
                      </a:r>
                      <a:endParaRPr lang="en-US" dirty="0"/>
                    </a:p>
                  </a:txBody>
                  <a:tcPr>
                    <a:noFill/>
                  </a:tcPr>
                </a:tc>
                <a:tc>
                  <a:txBody>
                    <a:bodyPr/>
                    <a:lstStyle/>
                    <a:p>
                      <a:r>
                        <a:rPr lang="en-US" dirty="0" smtClean="0"/>
                        <a:t>Final Section 508 Compliance</a:t>
                      </a:r>
                      <a:endParaRPr lang="en-US" dirty="0"/>
                    </a:p>
                  </a:txBody>
                  <a:tcPr>
                    <a:noFill/>
                  </a:tcPr>
                </a:tc>
                <a:tc>
                  <a:txBody>
                    <a:bodyPr/>
                    <a:lstStyle/>
                    <a:p>
                      <a:r>
                        <a:rPr lang="en-US" dirty="0" smtClean="0"/>
                        <a:t>5 Days after testing is completed</a:t>
                      </a:r>
                      <a:endParaRPr lang="en-US" dirty="0"/>
                    </a:p>
                  </a:txBody>
                  <a:tcP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217199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BITS Team Organization</a:t>
            </a:r>
            <a:endParaRPr lang="en-US" dirty="0"/>
          </a:p>
        </p:txBody>
      </p:sp>
      <p:sp>
        <p:nvSpPr>
          <p:cNvPr id="3" name="Slide Number Placeholder 2"/>
          <p:cNvSpPr>
            <a:spLocks noGrp="1"/>
          </p:cNvSpPr>
          <p:nvPr>
            <p:ph type="sldNum" sz="quarter" idx="11"/>
          </p:nvPr>
        </p:nvSpPr>
        <p:spPr/>
        <p:txBody>
          <a:bodyPr/>
          <a:lstStyle/>
          <a:p>
            <a:pPr>
              <a:defRPr/>
            </a:pPr>
            <a:fld id="{B519DCE0-2DE2-4F43-82D0-4D554ACD2516}" type="slidenum">
              <a:rPr lang="en-US" smtClean="0"/>
              <a:pPr>
                <a:defRPr/>
              </a:pPr>
              <a:t>13</a:t>
            </a:fld>
            <a:endParaRPr lang="en-US" dirty="0"/>
          </a:p>
        </p:txBody>
      </p:sp>
      <p:pic>
        <p:nvPicPr>
          <p:cNvPr id="4" name="Picture 3"/>
          <p:cNvPicPr>
            <a:picLocks noChangeAspect="1"/>
          </p:cNvPicPr>
          <p:nvPr/>
        </p:nvPicPr>
        <p:blipFill>
          <a:blip r:embed="rId2"/>
          <a:stretch>
            <a:fillRect/>
          </a:stretch>
        </p:blipFill>
        <p:spPr>
          <a:xfrm>
            <a:off x="1447800" y="1066800"/>
            <a:ext cx="6172200" cy="5078839"/>
          </a:xfrm>
          <a:prstGeom prst="rect">
            <a:avLst/>
          </a:prstGeom>
        </p:spPr>
      </p:pic>
    </p:spTree>
    <p:extLst>
      <p:ext uri="{BB962C8B-B14F-4D97-AF65-F5344CB8AC3E}">
        <p14:creationId xmlns:p14="http://schemas.microsoft.com/office/powerpoint/2010/main" val="31589463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 Matters</a:t>
            </a:r>
            <a:endParaRPr lang="en-US" dirty="0"/>
          </a:p>
        </p:txBody>
      </p:sp>
      <p:sp>
        <p:nvSpPr>
          <p:cNvPr id="5" name="Content Placeholder 4"/>
          <p:cNvSpPr>
            <a:spLocks noGrp="1"/>
          </p:cNvSpPr>
          <p:nvPr>
            <p:ph idx="1"/>
          </p:nvPr>
        </p:nvSpPr>
        <p:spPr/>
        <p:txBody>
          <a:bodyPr/>
          <a:lstStyle/>
          <a:p>
            <a:r>
              <a:rPr lang="en-US" dirty="0"/>
              <a:t>Risks and Issues </a:t>
            </a:r>
            <a:r>
              <a:rPr lang="en-US" dirty="0" smtClean="0"/>
              <a:t>Management and Escalation Processes</a:t>
            </a:r>
            <a:endParaRPr lang="en-US" b="0" dirty="0"/>
          </a:p>
          <a:p>
            <a:r>
              <a:rPr lang="en-US" dirty="0" smtClean="0"/>
              <a:t>Communication Strategy (Internal and External)</a:t>
            </a:r>
          </a:p>
          <a:p>
            <a:pPr lvl="1"/>
            <a:r>
              <a:rPr lang="en-US" b="0" dirty="0" smtClean="0"/>
              <a:t>Escalation of problems to Project Manager</a:t>
            </a:r>
          </a:p>
          <a:p>
            <a:pPr lvl="1"/>
            <a:r>
              <a:rPr lang="en-US" b="0" dirty="0" smtClean="0"/>
              <a:t>Confidential information</a:t>
            </a:r>
            <a:endParaRPr lang="en-US" b="0" dirty="0"/>
          </a:p>
          <a:p>
            <a:r>
              <a:rPr lang="en-US" dirty="0" smtClean="0"/>
              <a:t>Change Management, working with the COR</a:t>
            </a:r>
            <a:endParaRPr lang="en-US" b="0" dirty="0"/>
          </a:p>
          <a:p>
            <a:r>
              <a:rPr lang="en-US" dirty="0" smtClean="0"/>
              <a:t>Ground </a:t>
            </a:r>
            <a:r>
              <a:rPr lang="en-US" dirty="0"/>
              <a:t>Rules and </a:t>
            </a:r>
            <a:r>
              <a:rPr lang="en-US" dirty="0" smtClean="0"/>
              <a:t>Logistics</a:t>
            </a:r>
          </a:p>
          <a:p>
            <a:pPr lvl="1"/>
            <a:r>
              <a:rPr lang="en-US" b="0" dirty="0" smtClean="0"/>
              <a:t>Team meeting schedules</a:t>
            </a:r>
          </a:p>
          <a:p>
            <a:pPr lvl="1"/>
            <a:r>
              <a:rPr lang="en-US" b="0" dirty="0" smtClean="0"/>
              <a:t>Accurate daily time reporting</a:t>
            </a:r>
          </a:p>
          <a:p>
            <a:pPr lvl="1"/>
            <a:r>
              <a:rPr lang="en-US" b="0" dirty="0" smtClean="0"/>
              <a:t>Requests for time off</a:t>
            </a:r>
            <a:endParaRPr lang="en-US" b="0" dirty="0"/>
          </a:p>
        </p:txBody>
      </p:sp>
      <p:sp>
        <p:nvSpPr>
          <p:cNvPr id="3" name="Slide Number Placeholder 2"/>
          <p:cNvSpPr>
            <a:spLocks noGrp="1"/>
          </p:cNvSpPr>
          <p:nvPr>
            <p:ph type="sldNum" sz="quarter" idx="11"/>
          </p:nvPr>
        </p:nvSpPr>
        <p:spPr/>
        <p:txBody>
          <a:bodyPr/>
          <a:lstStyle/>
          <a:p>
            <a:pPr>
              <a:defRPr/>
            </a:pPr>
            <a:fld id="{B519DCE0-2DE2-4F43-82D0-4D554ACD2516}" type="slidenum">
              <a:rPr lang="en-US" smtClean="0"/>
              <a:pPr>
                <a:defRPr/>
              </a:pPr>
              <a:t>14</a:t>
            </a:fld>
            <a:endParaRPr lang="en-US" dirty="0"/>
          </a:p>
        </p:txBody>
      </p:sp>
    </p:spTree>
    <p:extLst>
      <p:ext uri="{BB962C8B-B14F-4D97-AF65-F5344CB8AC3E}">
        <p14:creationId xmlns:p14="http://schemas.microsoft.com/office/powerpoint/2010/main" val="20374590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 Discussion Items</a:t>
            </a:r>
            <a:endParaRPr lang="en-US" dirty="0"/>
          </a:p>
        </p:txBody>
      </p:sp>
      <p:sp>
        <p:nvSpPr>
          <p:cNvPr id="4" name="Content Placeholder 3"/>
          <p:cNvSpPr>
            <a:spLocks noGrp="1"/>
          </p:cNvSpPr>
          <p:nvPr>
            <p:ph idx="1"/>
          </p:nvPr>
        </p:nvSpPr>
        <p:spPr/>
        <p:txBody>
          <a:bodyPr/>
          <a:lstStyle/>
          <a:p>
            <a:r>
              <a:rPr lang="en-US" b="0" dirty="0" smtClean="0"/>
              <a:t>On-Boarding with Zelia Taylor-Pearson</a:t>
            </a:r>
          </a:p>
          <a:p>
            <a:r>
              <a:rPr lang="en-US" b="0" dirty="0" smtClean="0"/>
              <a:t>Access to original development sites within Innovation Sandbox</a:t>
            </a:r>
          </a:p>
          <a:p>
            <a:r>
              <a:rPr lang="en-US" b="0" dirty="0" smtClean="0"/>
              <a:t>Use of Subject Matter Experts (SME)</a:t>
            </a:r>
          </a:p>
          <a:p>
            <a:pPr marL="0" indent="0">
              <a:buNone/>
            </a:pPr>
            <a:endParaRPr lang="en-US" dirty="0"/>
          </a:p>
        </p:txBody>
      </p:sp>
      <p:sp>
        <p:nvSpPr>
          <p:cNvPr id="3" name="Slide Number Placeholder 2"/>
          <p:cNvSpPr>
            <a:spLocks noGrp="1"/>
          </p:cNvSpPr>
          <p:nvPr>
            <p:ph type="sldNum" sz="quarter" idx="11"/>
          </p:nvPr>
        </p:nvSpPr>
        <p:spPr/>
        <p:txBody>
          <a:bodyPr/>
          <a:lstStyle/>
          <a:p>
            <a:pPr>
              <a:defRPr/>
            </a:pPr>
            <a:fld id="{B519DCE0-2DE2-4F43-82D0-4D554ACD2516}" type="slidenum">
              <a:rPr lang="en-US" smtClean="0"/>
              <a:pPr>
                <a:defRPr/>
              </a:pPr>
              <a:t>15</a:t>
            </a:fld>
            <a:endParaRPr lang="en-US" dirty="0"/>
          </a:p>
        </p:txBody>
      </p:sp>
    </p:spTree>
    <p:extLst>
      <p:ext uri="{BB962C8B-B14F-4D97-AF65-F5344CB8AC3E}">
        <p14:creationId xmlns:p14="http://schemas.microsoft.com/office/powerpoint/2010/main" val="14730461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6400" y="3048000"/>
            <a:ext cx="5791200" cy="533400"/>
          </a:xfrm>
        </p:spPr>
        <p:txBody>
          <a:bodyPr/>
          <a:lstStyle/>
          <a:p>
            <a:r>
              <a:rPr lang="en-US" sz="5400" dirty="0" smtClean="0"/>
              <a:t>Open Discussion</a:t>
            </a:r>
            <a:endParaRPr lang="en-US" sz="5400" dirty="0"/>
          </a:p>
        </p:txBody>
      </p:sp>
      <p:sp>
        <p:nvSpPr>
          <p:cNvPr id="4" name="Slide Number Placeholder 3"/>
          <p:cNvSpPr>
            <a:spLocks noGrp="1"/>
          </p:cNvSpPr>
          <p:nvPr>
            <p:ph type="sldNum" sz="quarter" idx="11"/>
          </p:nvPr>
        </p:nvSpPr>
        <p:spPr/>
        <p:txBody>
          <a:bodyPr/>
          <a:lstStyle/>
          <a:p>
            <a:pPr>
              <a:defRPr/>
            </a:pPr>
            <a:fld id="{4B8A776D-0C4D-4BAE-B23D-093998D10A51}" type="slidenum">
              <a:rPr lang="en-US" smtClean="0"/>
              <a:pPr>
                <a:defRPr/>
              </a:pPr>
              <a:t>16</a:t>
            </a:fld>
            <a:endParaRPr lang="en-US" dirty="0"/>
          </a:p>
        </p:txBody>
      </p:sp>
    </p:spTree>
    <p:extLst>
      <p:ext uri="{BB962C8B-B14F-4D97-AF65-F5344CB8AC3E}">
        <p14:creationId xmlns:p14="http://schemas.microsoft.com/office/powerpoint/2010/main" val="29259942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Date Placeholder 3"/>
          <p:cNvSpPr txBox="1">
            <a:spLocks noGrp="1"/>
          </p:cNvSpPr>
          <p:nvPr/>
        </p:nvSpPr>
        <p:spPr bwMode="auto">
          <a:xfrm>
            <a:off x="7696200" y="6537325"/>
            <a:ext cx="990600" cy="320675"/>
          </a:xfrm>
          <a:prstGeom prst="rect">
            <a:avLst/>
          </a:prstGeom>
          <a:noFill/>
          <a:ln w="9525">
            <a:noFill/>
            <a:miter lim="800000"/>
            <a:headEnd/>
            <a:tailEnd/>
          </a:ln>
        </p:spPr>
        <p:txBody>
          <a:bodyPr/>
          <a:lstStyle/>
          <a:p>
            <a:r>
              <a:rPr lang="en-US" sz="1200" b="1" dirty="0"/>
              <a:t>    </a:t>
            </a:r>
          </a:p>
        </p:txBody>
      </p:sp>
      <p:sp>
        <p:nvSpPr>
          <p:cNvPr id="16386" name="Rectangle 2"/>
          <p:cNvSpPr>
            <a:spLocks noGrp="1" noChangeArrowheads="1"/>
          </p:cNvSpPr>
          <p:nvPr>
            <p:ph type="title" idx="4294967295"/>
          </p:nvPr>
        </p:nvSpPr>
        <p:spPr>
          <a:xfrm>
            <a:off x="1066800" y="228600"/>
            <a:ext cx="6705600" cy="533400"/>
          </a:xfrm>
        </p:spPr>
        <p:txBody>
          <a:bodyPr/>
          <a:lstStyle/>
          <a:p>
            <a:r>
              <a:rPr lang="en-US" sz="3200" dirty="0" smtClean="0"/>
              <a:t>Agenda</a:t>
            </a:r>
          </a:p>
        </p:txBody>
      </p:sp>
      <p:sp>
        <p:nvSpPr>
          <p:cNvPr id="16501" name="Slide Number Placeholder 4"/>
          <p:cNvSpPr>
            <a:spLocks noGrp="1"/>
          </p:cNvSpPr>
          <p:nvPr>
            <p:ph type="sldNum" sz="quarter" idx="11"/>
          </p:nvPr>
        </p:nvSpPr>
        <p:spPr>
          <a:noFill/>
        </p:spPr>
        <p:txBody>
          <a:bodyPr/>
          <a:lstStyle/>
          <a:p>
            <a:fld id="{65164D11-AC81-4F87-90C1-5A4ACB2DE518}" type="slidenum">
              <a:rPr lang="en-US" smtClean="0">
                <a:ea typeface="ＭＳ Ｐゴシック"/>
                <a:cs typeface="ＭＳ Ｐゴシック"/>
              </a:rPr>
              <a:pPr/>
              <a:t>2</a:t>
            </a:fld>
            <a:endParaRPr lang="en-US" dirty="0" smtClean="0">
              <a:ea typeface="ＭＳ Ｐゴシック"/>
              <a:cs typeface="ＭＳ Ｐゴシック"/>
            </a:endParaRPr>
          </a:p>
        </p:txBody>
      </p:sp>
      <p:sp>
        <p:nvSpPr>
          <p:cNvPr id="7" name="Text Box 23"/>
          <p:cNvSpPr txBox="1">
            <a:spLocks noChangeArrowheads="1"/>
          </p:cNvSpPr>
          <p:nvPr/>
        </p:nvSpPr>
        <p:spPr bwMode="auto">
          <a:xfrm>
            <a:off x="0" y="990600"/>
            <a:ext cx="9144000" cy="5257800"/>
          </a:xfrm>
          <a:prstGeom prst="rect">
            <a:avLst/>
          </a:prstGeom>
          <a:noFill/>
          <a:ln w="9525">
            <a:noFill/>
            <a:miter lim="800000"/>
            <a:headEnd/>
            <a:tailEnd/>
          </a:ln>
        </p:spPr>
        <p:txBody>
          <a:bodyPr/>
          <a:lstStyle/>
          <a:p>
            <a:pPr marL="798513" indent="-341313" eaLnBrk="0" hangingPunct="0">
              <a:lnSpc>
                <a:spcPct val="90000"/>
              </a:lnSpc>
              <a:spcBef>
                <a:spcPct val="50000"/>
              </a:spcBef>
              <a:buFont typeface="Wingdings" pitchFamily="2" charset="2"/>
              <a:buChar char="§"/>
            </a:pPr>
            <a:r>
              <a:rPr lang="en-US" sz="2000" b="1" dirty="0">
                <a:solidFill>
                  <a:schemeClr val="accent2"/>
                </a:solidFill>
                <a:cs typeface="Arial" charset="0"/>
              </a:rPr>
              <a:t>Introductions</a:t>
            </a:r>
          </a:p>
          <a:p>
            <a:pPr marL="798513" indent="-341313" eaLnBrk="0" hangingPunct="0">
              <a:lnSpc>
                <a:spcPct val="90000"/>
              </a:lnSpc>
              <a:spcBef>
                <a:spcPct val="50000"/>
              </a:spcBef>
              <a:buFont typeface="Wingdings" pitchFamily="2" charset="2"/>
              <a:buChar char="§"/>
            </a:pPr>
            <a:r>
              <a:rPr lang="en-US" sz="2000" b="1" dirty="0" smtClean="0">
                <a:solidFill>
                  <a:schemeClr val="accent2"/>
                </a:solidFill>
                <a:cs typeface="Arial" charset="0"/>
              </a:rPr>
              <a:t>COR Administrative Items</a:t>
            </a:r>
          </a:p>
          <a:p>
            <a:pPr marL="798513" indent="-341313" eaLnBrk="0" hangingPunct="0">
              <a:lnSpc>
                <a:spcPct val="90000"/>
              </a:lnSpc>
              <a:spcBef>
                <a:spcPct val="50000"/>
              </a:spcBef>
              <a:buFont typeface="Wingdings" pitchFamily="2" charset="2"/>
              <a:buChar char="§"/>
            </a:pPr>
            <a:r>
              <a:rPr lang="en-US" sz="2000" b="1" dirty="0" smtClean="0">
                <a:solidFill>
                  <a:schemeClr val="accent2"/>
                </a:solidFill>
                <a:cs typeface="Arial" charset="0"/>
              </a:rPr>
              <a:t>OneVA Pharmacy Scope</a:t>
            </a:r>
          </a:p>
          <a:p>
            <a:pPr marL="798513" indent="-341313" eaLnBrk="0" hangingPunct="0">
              <a:lnSpc>
                <a:spcPct val="90000"/>
              </a:lnSpc>
              <a:spcBef>
                <a:spcPct val="50000"/>
              </a:spcBef>
              <a:buFont typeface="Wingdings" pitchFamily="2" charset="2"/>
              <a:buChar char="§"/>
            </a:pPr>
            <a:r>
              <a:rPr lang="en-US" sz="2000" b="1" dirty="0" smtClean="0">
                <a:solidFill>
                  <a:schemeClr val="accent2"/>
                </a:solidFill>
                <a:cs typeface="Arial" charset="0"/>
              </a:rPr>
              <a:t>Program Goals and Objectives</a:t>
            </a:r>
            <a:endParaRPr lang="en-US" sz="2000" b="1" dirty="0">
              <a:solidFill>
                <a:schemeClr val="accent2"/>
              </a:solidFill>
              <a:cs typeface="Arial" charset="0"/>
            </a:endParaRPr>
          </a:p>
          <a:p>
            <a:pPr marL="798513" indent="-341313" eaLnBrk="0" hangingPunct="0">
              <a:lnSpc>
                <a:spcPct val="90000"/>
              </a:lnSpc>
              <a:spcBef>
                <a:spcPct val="50000"/>
              </a:spcBef>
              <a:buFont typeface="Wingdings" pitchFamily="2" charset="2"/>
              <a:buChar char="§"/>
            </a:pPr>
            <a:r>
              <a:rPr lang="en-US" sz="2000" b="1" dirty="0" smtClean="0">
                <a:solidFill>
                  <a:schemeClr val="accent2"/>
                </a:solidFill>
                <a:cs typeface="Arial" charset="0"/>
              </a:rPr>
              <a:t>Summary of Tasks:  High Level Plan</a:t>
            </a:r>
          </a:p>
          <a:p>
            <a:pPr marL="798513" indent="-341313" eaLnBrk="0" hangingPunct="0">
              <a:lnSpc>
                <a:spcPct val="90000"/>
              </a:lnSpc>
              <a:spcBef>
                <a:spcPct val="50000"/>
              </a:spcBef>
              <a:buFont typeface="Wingdings" pitchFamily="2" charset="2"/>
              <a:buChar char="§"/>
            </a:pPr>
            <a:r>
              <a:rPr lang="en-US" sz="2000" b="1" dirty="0">
                <a:solidFill>
                  <a:schemeClr val="accent2"/>
                </a:solidFill>
                <a:cs typeface="Arial" charset="0"/>
              </a:rPr>
              <a:t>Contract Deliverables Schedule </a:t>
            </a:r>
            <a:r>
              <a:rPr lang="en-US" sz="2000" b="1" dirty="0" smtClean="0">
                <a:solidFill>
                  <a:schemeClr val="accent2"/>
                </a:solidFill>
                <a:cs typeface="Arial" charset="0"/>
              </a:rPr>
              <a:t>Overview. Critical </a:t>
            </a:r>
            <a:r>
              <a:rPr lang="en-US" sz="2000" b="1" dirty="0">
                <a:solidFill>
                  <a:schemeClr val="accent2"/>
                </a:solidFill>
                <a:cs typeface="Arial" charset="0"/>
              </a:rPr>
              <a:t>Success Factors and Project Acceptance Criteria</a:t>
            </a:r>
          </a:p>
          <a:p>
            <a:pPr marL="798513" indent="-341313" eaLnBrk="0" hangingPunct="0">
              <a:lnSpc>
                <a:spcPct val="90000"/>
              </a:lnSpc>
              <a:spcBef>
                <a:spcPct val="50000"/>
              </a:spcBef>
              <a:buFont typeface="Wingdings" pitchFamily="2" charset="2"/>
              <a:buChar char="§"/>
            </a:pPr>
            <a:r>
              <a:rPr lang="en-US" sz="2000" b="1" dirty="0" smtClean="0">
                <a:solidFill>
                  <a:schemeClr val="accent2"/>
                </a:solidFill>
                <a:cs typeface="Arial" charset="0"/>
              </a:rPr>
              <a:t>The BITS Team Organization</a:t>
            </a:r>
          </a:p>
          <a:p>
            <a:pPr marL="798513" indent="-341313" eaLnBrk="0" hangingPunct="0">
              <a:lnSpc>
                <a:spcPct val="90000"/>
              </a:lnSpc>
              <a:spcBef>
                <a:spcPct val="50000"/>
              </a:spcBef>
              <a:buFont typeface="Wingdings" pitchFamily="2" charset="2"/>
              <a:buChar char="§"/>
            </a:pPr>
            <a:r>
              <a:rPr lang="en-US" sz="2000" b="1" dirty="0" smtClean="0">
                <a:solidFill>
                  <a:schemeClr val="accent2"/>
                </a:solidFill>
                <a:cs typeface="Arial" charset="0"/>
              </a:rPr>
              <a:t>Housekeeping Matters</a:t>
            </a:r>
            <a:endParaRPr lang="en-US" sz="2000" b="1" dirty="0">
              <a:solidFill>
                <a:schemeClr val="accent2"/>
              </a:solidFill>
              <a:cs typeface="Arial" charset="0"/>
            </a:endParaRPr>
          </a:p>
          <a:p>
            <a:pPr marL="798513" indent="-341313" eaLnBrk="0" hangingPunct="0">
              <a:lnSpc>
                <a:spcPct val="90000"/>
              </a:lnSpc>
              <a:spcBef>
                <a:spcPct val="50000"/>
              </a:spcBef>
              <a:buFont typeface="Wingdings" pitchFamily="2" charset="2"/>
              <a:buChar char="§"/>
            </a:pPr>
            <a:r>
              <a:rPr lang="en-US" sz="2000" b="1" dirty="0" smtClean="0">
                <a:solidFill>
                  <a:schemeClr val="accent2"/>
                </a:solidFill>
                <a:cs typeface="Arial" charset="0"/>
              </a:rPr>
              <a:t>Next Steps / Discussion Items</a:t>
            </a:r>
          </a:p>
          <a:p>
            <a:pPr marL="798513" indent="-341313" eaLnBrk="0" hangingPunct="0">
              <a:lnSpc>
                <a:spcPct val="90000"/>
              </a:lnSpc>
              <a:spcBef>
                <a:spcPct val="50000"/>
              </a:spcBef>
              <a:buFont typeface="Wingdings" pitchFamily="2" charset="2"/>
              <a:buChar char="§"/>
            </a:pPr>
            <a:r>
              <a:rPr lang="en-US" sz="2000" b="1" dirty="0" smtClean="0">
                <a:solidFill>
                  <a:schemeClr val="accent2"/>
                </a:solidFill>
                <a:cs typeface="Arial" charset="0"/>
              </a:rPr>
              <a:t>Open Discussion</a:t>
            </a:r>
            <a:endParaRPr lang="en-US" sz="2000" b="1" dirty="0">
              <a:solidFill>
                <a:schemeClr val="accent2"/>
              </a:solidFill>
              <a:cs typeface="Arial"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br>
              <a:rPr lang="en-US" dirty="0" smtClean="0"/>
            </a:br>
            <a:r>
              <a:rPr lang="en-US" dirty="0" smtClean="0"/>
              <a:t>The BITS Team</a:t>
            </a:r>
            <a:endParaRPr lang="en-US" dirty="0"/>
          </a:p>
        </p:txBody>
      </p:sp>
      <p:sp>
        <p:nvSpPr>
          <p:cNvPr id="4" name="Content Placeholder 3"/>
          <p:cNvSpPr>
            <a:spLocks noGrp="1"/>
          </p:cNvSpPr>
          <p:nvPr>
            <p:ph sz="half" idx="2"/>
          </p:nvPr>
        </p:nvSpPr>
        <p:spPr>
          <a:xfrm>
            <a:off x="3205222" y="1219200"/>
            <a:ext cx="5710177" cy="1219200"/>
          </a:xfrm>
        </p:spPr>
        <p:txBody>
          <a:bodyPr/>
          <a:lstStyle/>
          <a:p>
            <a:pPr>
              <a:buNone/>
            </a:pPr>
            <a:r>
              <a:rPr lang="en-US" sz="1600" i="1" dirty="0" smtClean="0">
                <a:solidFill>
                  <a:srgbClr val="013D85"/>
                </a:solidFill>
                <a:latin typeface="+mj-lt"/>
                <a:ea typeface="+mj-ea"/>
              </a:rPr>
              <a:t>Prime Contractor</a:t>
            </a:r>
          </a:p>
          <a:p>
            <a:r>
              <a:rPr lang="en-US" sz="1400" dirty="0" smtClean="0">
                <a:solidFill>
                  <a:srgbClr val="013D85"/>
                </a:solidFill>
                <a:latin typeface="Arial" pitchFamily="34" charset="0"/>
                <a:cs typeface="Arial" pitchFamily="34" charset="0"/>
              </a:rPr>
              <a:t>Business Information Technology Solutions (BITS) is a Service Disabled Veteran Owned Small Business (SDVOSB) specializing in project management, configuration management, system engineering, system enhancements, system development and technical enterprise solutions.  BITS provides services to government and commercial clients in the health, human resource, and financial domains</a:t>
            </a:r>
            <a:r>
              <a:rPr lang="en-US" sz="1200" dirty="0" smtClean="0">
                <a:solidFill>
                  <a:srgbClr val="013D85"/>
                </a:solidFill>
                <a:latin typeface="Arial" pitchFamily="34" charset="0"/>
                <a:cs typeface="Arial" pitchFamily="34" charset="0"/>
              </a:rPr>
              <a:t>.</a:t>
            </a:r>
          </a:p>
          <a:p>
            <a:endParaRPr lang="en-US" sz="1200" dirty="0" smtClean="0">
              <a:solidFill>
                <a:schemeClr val="tx1"/>
              </a:solidFill>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6EF86988-2CAC-498D-816C-754BEA66C0A3}" type="slidenum">
              <a:rPr lang="en-US" smtClean="0"/>
              <a:pPr>
                <a:defRPr/>
              </a:pPr>
              <a:t>3</a:t>
            </a:fld>
            <a:endParaRPr lang="en-US" dirty="0"/>
          </a:p>
        </p:txBody>
      </p:sp>
      <p:sp>
        <p:nvSpPr>
          <p:cNvPr id="8" name="Content Placeholder 3"/>
          <p:cNvSpPr>
            <a:spLocks noGrp="1"/>
          </p:cNvSpPr>
          <p:nvPr>
            <p:ph sz="half" idx="2"/>
          </p:nvPr>
        </p:nvSpPr>
        <p:spPr>
          <a:xfrm>
            <a:off x="3200400" y="3124200"/>
            <a:ext cx="5638800" cy="1905000"/>
          </a:xfrm>
        </p:spPr>
        <p:txBody>
          <a:bodyPr/>
          <a:lstStyle/>
          <a:p>
            <a:pPr>
              <a:buNone/>
            </a:pPr>
            <a:r>
              <a:rPr lang="en-US" sz="1600" i="1" dirty="0" smtClean="0">
                <a:solidFill>
                  <a:srgbClr val="013D85"/>
                </a:solidFill>
                <a:latin typeface="+mj-lt"/>
                <a:ea typeface="+mj-ea"/>
              </a:rPr>
              <a:t>Subcontractor</a:t>
            </a:r>
          </a:p>
          <a:p>
            <a:pPr lvl="0"/>
            <a:r>
              <a:rPr lang="en-US" sz="1400" dirty="0">
                <a:solidFill>
                  <a:srgbClr val="013D85"/>
                </a:solidFill>
              </a:rPr>
              <a:t>An innovative </a:t>
            </a:r>
            <a:r>
              <a:rPr lang="en-US" sz="1400" dirty="0" smtClean="0">
                <a:solidFill>
                  <a:srgbClr val="013D85"/>
                </a:solidFill>
              </a:rPr>
              <a:t>data</a:t>
            </a:r>
            <a:r>
              <a:rPr lang="en-US" sz="1400" dirty="0">
                <a:solidFill>
                  <a:srgbClr val="013D85"/>
                </a:solidFill>
              </a:rPr>
              <a:t>-centric solutions provider delivering unique concepts, capabilities, and tools in </a:t>
            </a:r>
            <a:r>
              <a:rPr lang="en-US" sz="1400" dirty="0" smtClean="0">
                <a:solidFill>
                  <a:srgbClr val="013D85"/>
                </a:solidFill>
              </a:rPr>
              <a:t>various areas. A </a:t>
            </a:r>
            <a:r>
              <a:rPr lang="en-US" sz="1400" dirty="0">
                <a:solidFill>
                  <a:srgbClr val="013D85"/>
                </a:solidFill>
              </a:rPr>
              <a:t>long, successful history supporting Federal agencies on projects involving legacy healthcare system integration, data warehousing, digital healthcare data, and electronic health records, and service oriented architecture (SOA</a:t>
            </a:r>
            <a:r>
              <a:rPr lang="en-US" sz="1400" dirty="0" smtClean="0">
                <a:solidFill>
                  <a:srgbClr val="013D85"/>
                </a:solidFill>
              </a:rPr>
              <a:t>).</a:t>
            </a:r>
            <a:endParaRPr lang="en-US" sz="1400" dirty="0">
              <a:solidFill>
                <a:srgbClr val="013D85"/>
              </a:solidFill>
            </a:endParaRPr>
          </a:p>
          <a:p>
            <a:r>
              <a:rPr lang="en-US" sz="1400" dirty="0" smtClean="0">
                <a:solidFill>
                  <a:srgbClr val="013D85"/>
                </a:solidFill>
              </a:rPr>
              <a:t>SRA data </a:t>
            </a:r>
            <a:r>
              <a:rPr lang="en-US" sz="1400" dirty="0">
                <a:solidFill>
                  <a:srgbClr val="013D85"/>
                </a:solidFill>
              </a:rPr>
              <a:t>scientists’ solutions facilitate access, control, and delivery of standards based actionable data for VA and MHS healthcare systems including integration with other federal, civilian, and commercial healthcare </a:t>
            </a:r>
            <a:r>
              <a:rPr lang="en-US" sz="1400" dirty="0" smtClean="0">
                <a:solidFill>
                  <a:srgbClr val="013D85"/>
                </a:solidFill>
              </a:rPr>
              <a:t>systems. </a:t>
            </a:r>
            <a:endParaRPr lang="en-US" sz="1400" dirty="0" smtClean="0">
              <a:solidFill>
                <a:srgbClr val="013D85"/>
              </a:solidFill>
              <a:latin typeface="Arial" pitchFamily="34" charset="0"/>
              <a:cs typeface="Arial" pitchFamily="34" charset="0"/>
            </a:endParaRPr>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838200" y="1371600"/>
            <a:ext cx="1828800" cy="1447800"/>
          </a:xfrm>
          <a:prstGeom prst="rect">
            <a:avLst/>
          </a:prstGeom>
        </p:spPr>
      </p:pic>
      <p:sp>
        <p:nvSpPr>
          <p:cNvPr id="3" name="TextBox 2"/>
          <p:cNvSpPr txBox="1"/>
          <p:nvPr/>
        </p:nvSpPr>
        <p:spPr>
          <a:xfrm>
            <a:off x="838200" y="5181600"/>
            <a:ext cx="1852002" cy="369332"/>
          </a:xfrm>
          <a:prstGeom prst="rect">
            <a:avLst/>
          </a:prstGeom>
          <a:noFill/>
        </p:spPr>
        <p:txBody>
          <a:bodyPr wrap="none" rtlCol="0">
            <a:spAutoFit/>
          </a:bodyPr>
          <a:lstStyle/>
          <a:p>
            <a:r>
              <a:rPr lang="en-US" dirty="0" smtClean="0"/>
              <a:t>(Former Qbase) </a:t>
            </a:r>
            <a:endParaRPr lang="en-US" dirty="0"/>
          </a:p>
        </p:txBody>
      </p:sp>
      <p:pic>
        <p:nvPicPr>
          <p:cNvPr id="6" name="Picture 5"/>
          <p:cNvPicPr>
            <a:picLocks noChangeAspect="1"/>
          </p:cNvPicPr>
          <p:nvPr/>
        </p:nvPicPr>
        <p:blipFill>
          <a:blip r:embed="rId3"/>
          <a:stretch>
            <a:fillRect/>
          </a:stretch>
        </p:blipFill>
        <p:spPr>
          <a:xfrm>
            <a:off x="838200" y="3733800"/>
            <a:ext cx="1905000" cy="1447800"/>
          </a:xfrm>
          <a:prstGeom prst="rect">
            <a:avLst/>
          </a:prstGeom>
        </p:spPr>
      </p:pic>
    </p:spTree>
    <p:extLst>
      <p:ext uri="{BB962C8B-B14F-4D97-AF65-F5344CB8AC3E}">
        <p14:creationId xmlns:p14="http://schemas.microsoft.com/office/powerpoint/2010/main" val="14093755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6400" y="304800"/>
            <a:ext cx="5791200" cy="533400"/>
          </a:xfrm>
        </p:spPr>
        <p:txBody>
          <a:bodyPr/>
          <a:lstStyle/>
          <a:p>
            <a:r>
              <a:rPr lang="en-US" dirty="0">
                <a:cs typeface="Arial" charset="0"/>
              </a:rPr>
              <a:t>OneVA Pharmacy Scope</a:t>
            </a:r>
            <a:br>
              <a:rPr lang="en-US" dirty="0">
                <a:cs typeface="Arial" charset="0"/>
              </a:rPr>
            </a:br>
            <a:endParaRPr lang="en-US" dirty="0"/>
          </a:p>
        </p:txBody>
      </p:sp>
      <p:sp>
        <p:nvSpPr>
          <p:cNvPr id="7" name="Content Placeholder 6"/>
          <p:cNvSpPr>
            <a:spLocks noGrp="1"/>
          </p:cNvSpPr>
          <p:nvPr>
            <p:ph idx="1"/>
          </p:nvPr>
        </p:nvSpPr>
        <p:spPr/>
        <p:txBody>
          <a:bodyPr/>
          <a:lstStyle/>
          <a:p>
            <a:r>
              <a:rPr lang="en-US" b="0" dirty="0" smtClean="0"/>
              <a:t>The BITS Team will develop a software product, which will modify the existing VistA software allowing OneVA pharmacies to make changes and address prescriptions through a middleware model that meets the current VA standards.  This work will include the removal of controlled substances from the active refill list.</a:t>
            </a:r>
          </a:p>
          <a:p>
            <a:r>
              <a:rPr lang="en-US" b="0" dirty="0" smtClean="0"/>
              <a:t>Our Team will develop and provide all documentation, complete all testing activities, and facilitate training for the product consistent with IOC delivery of the capability.  BITS will provide a tailored set of PMAS documents consistent with the identified approach. </a:t>
            </a:r>
            <a:endParaRPr lang="en-US" b="0" dirty="0"/>
          </a:p>
        </p:txBody>
      </p:sp>
      <p:sp>
        <p:nvSpPr>
          <p:cNvPr id="5" name="Slide Number Placeholder 4"/>
          <p:cNvSpPr>
            <a:spLocks noGrp="1"/>
          </p:cNvSpPr>
          <p:nvPr>
            <p:ph type="sldNum" sz="quarter" idx="11"/>
          </p:nvPr>
        </p:nvSpPr>
        <p:spPr/>
        <p:txBody>
          <a:bodyPr/>
          <a:lstStyle/>
          <a:p>
            <a:pPr>
              <a:defRPr/>
            </a:pPr>
            <a:fld id="{6EF86988-2CAC-498D-816C-754BEA66C0A3}" type="slidenum">
              <a:rPr lang="en-US" smtClean="0"/>
              <a:pPr>
                <a:defRPr/>
              </a:pPr>
              <a:t>4</a:t>
            </a:fld>
            <a:endParaRPr lang="en-US" dirty="0"/>
          </a:p>
        </p:txBody>
      </p:sp>
    </p:spTree>
    <p:extLst>
      <p:ext uri="{BB962C8B-B14F-4D97-AF65-F5344CB8AC3E}">
        <p14:creationId xmlns:p14="http://schemas.microsoft.com/office/powerpoint/2010/main" val="9103364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Goals and Objectives</a:t>
            </a:r>
            <a:endParaRPr lang="en-US" dirty="0"/>
          </a:p>
        </p:txBody>
      </p:sp>
      <p:sp>
        <p:nvSpPr>
          <p:cNvPr id="3" name="Content Placeholder 2"/>
          <p:cNvSpPr>
            <a:spLocks noGrp="1"/>
          </p:cNvSpPr>
          <p:nvPr>
            <p:ph idx="1"/>
          </p:nvPr>
        </p:nvSpPr>
        <p:spPr/>
        <p:txBody>
          <a:bodyPr/>
          <a:lstStyle/>
          <a:p>
            <a:r>
              <a:rPr lang="en-US" dirty="0" smtClean="0"/>
              <a:t>Portability of Prescriptions</a:t>
            </a:r>
          </a:p>
          <a:p>
            <a:pPr lvl="1"/>
            <a:r>
              <a:rPr lang="en-US" dirty="0" smtClean="0"/>
              <a:t>Benefits to Veterans</a:t>
            </a:r>
          </a:p>
          <a:p>
            <a:pPr lvl="2"/>
            <a:r>
              <a:rPr lang="en-US" dirty="0" smtClean="0"/>
              <a:t>More immediate service</a:t>
            </a:r>
          </a:p>
          <a:p>
            <a:pPr lvl="2"/>
            <a:r>
              <a:rPr lang="en-US" dirty="0" smtClean="0"/>
              <a:t>Improved medication reconciliation</a:t>
            </a:r>
          </a:p>
          <a:p>
            <a:pPr lvl="1"/>
            <a:r>
              <a:rPr lang="en-US" dirty="0" smtClean="0"/>
              <a:t>Improved Employee Engagement</a:t>
            </a:r>
          </a:p>
          <a:p>
            <a:pPr lvl="1"/>
            <a:r>
              <a:rPr lang="en-US" dirty="0" smtClean="0"/>
              <a:t>Improved Access and Portability</a:t>
            </a:r>
          </a:p>
          <a:p>
            <a:pPr lvl="1"/>
            <a:endParaRPr lang="en-US" dirty="0"/>
          </a:p>
        </p:txBody>
      </p:sp>
      <p:sp>
        <p:nvSpPr>
          <p:cNvPr id="4" name="Slide Number Placeholder 3"/>
          <p:cNvSpPr>
            <a:spLocks noGrp="1"/>
          </p:cNvSpPr>
          <p:nvPr>
            <p:ph type="sldNum" sz="quarter" idx="11"/>
          </p:nvPr>
        </p:nvSpPr>
        <p:spPr/>
        <p:txBody>
          <a:bodyPr/>
          <a:lstStyle/>
          <a:p>
            <a:pPr>
              <a:defRPr/>
            </a:pPr>
            <a:fld id="{4B8A776D-0C4D-4BAE-B23D-093998D10A51}" type="slidenum">
              <a:rPr lang="en-US" smtClean="0"/>
              <a:pPr>
                <a:defRPr/>
              </a:pPr>
              <a:t>5</a:t>
            </a:fld>
            <a:endParaRPr lang="en-US" dirty="0"/>
          </a:p>
        </p:txBody>
      </p:sp>
    </p:spTree>
    <p:extLst>
      <p:ext uri="{BB962C8B-B14F-4D97-AF65-F5344CB8AC3E}">
        <p14:creationId xmlns:p14="http://schemas.microsoft.com/office/powerpoint/2010/main" val="12802793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title"/>
          </p:nvPr>
        </p:nvSpPr>
        <p:spPr/>
        <p:txBody>
          <a:bodyPr/>
          <a:lstStyle/>
          <a:p>
            <a:r>
              <a:rPr lang="en-US" dirty="0" smtClean="0"/>
              <a:t>Summary of Tasks:</a:t>
            </a:r>
            <a:br>
              <a:rPr lang="en-US" dirty="0" smtClean="0"/>
            </a:br>
            <a:r>
              <a:rPr lang="en-US" dirty="0" smtClean="0"/>
              <a:t> High Level Plan</a:t>
            </a:r>
            <a:endParaRPr lang="en-US" dirty="0"/>
          </a:p>
        </p:txBody>
      </p:sp>
      <p:sp>
        <p:nvSpPr>
          <p:cNvPr id="4" name="Slide Number Placeholder 3"/>
          <p:cNvSpPr>
            <a:spLocks noGrp="1"/>
          </p:cNvSpPr>
          <p:nvPr>
            <p:ph type="sldNum" sz="quarter" idx="11"/>
          </p:nvPr>
        </p:nvSpPr>
        <p:spPr/>
        <p:txBody>
          <a:bodyPr/>
          <a:lstStyle/>
          <a:p>
            <a:pPr>
              <a:defRPr/>
            </a:pPr>
            <a:fld id="{4B8A776D-0C4D-4BAE-B23D-093998D10A51}" type="slidenum">
              <a:rPr lang="en-US" smtClean="0"/>
              <a:pPr>
                <a:defRPr/>
              </a:pPr>
              <a:t>6</a:t>
            </a:fld>
            <a:endParaRPr lang="en-US" dirty="0"/>
          </a:p>
        </p:txBody>
      </p:sp>
      <p:sp>
        <p:nvSpPr>
          <p:cNvPr id="6" name="Rectangle 5"/>
          <p:cNvSpPr/>
          <p:nvPr/>
        </p:nvSpPr>
        <p:spPr>
          <a:xfrm>
            <a:off x="850900" y="990600"/>
            <a:ext cx="1968500" cy="601333"/>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b="1" cap="small" dirty="0" smtClean="0">
                <a:solidFill>
                  <a:schemeClr val="bg1"/>
                </a:solidFill>
                <a:latin typeface="Arial Narrow" pitchFamily="34" charset="0"/>
                <a:cs typeface="Times New Roman" pitchFamily="18" charset="0"/>
              </a:rPr>
              <a:t>Program management, Reporting Requirements, and Code in Flight</a:t>
            </a:r>
          </a:p>
          <a:p>
            <a:pPr algn="ctr">
              <a:lnSpc>
                <a:spcPts val="1200"/>
              </a:lnSpc>
            </a:pPr>
            <a:r>
              <a:rPr lang="en-US" sz="1200" b="1" cap="small" dirty="0" smtClean="0">
                <a:solidFill>
                  <a:schemeClr val="bg1"/>
                </a:solidFill>
                <a:latin typeface="Arial Narrow" pitchFamily="34" charset="0"/>
                <a:cs typeface="Times New Roman" pitchFamily="18" charset="0"/>
              </a:rPr>
              <a:t> (task 1)</a:t>
            </a:r>
          </a:p>
        </p:txBody>
      </p:sp>
      <p:sp>
        <p:nvSpPr>
          <p:cNvPr id="7" name="Rectangle 6"/>
          <p:cNvSpPr/>
          <p:nvPr/>
        </p:nvSpPr>
        <p:spPr>
          <a:xfrm>
            <a:off x="850900" y="2286000"/>
            <a:ext cx="19685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Primavera Project Schedule/Updates</a:t>
            </a:r>
          </a:p>
        </p:txBody>
      </p:sp>
      <p:sp>
        <p:nvSpPr>
          <p:cNvPr id="8" name="Rectangle 7"/>
          <p:cNvSpPr/>
          <p:nvPr/>
        </p:nvSpPr>
        <p:spPr>
          <a:xfrm>
            <a:off x="4648200" y="990600"/>
            <a:ext cx="1828130" cy="599519"/>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b="1" cap="small" dirty="0" smtClean="0">
                <a:solidFill>
                  <a:schemeClr val="bg1"/>
                </a:solidFill>
                <a:latin typeface="Arial Narrow" pitchFamily="34" charset="0"/>
                <a:cs typeface="Times New Roman" pitchFamily="18" charset="0"/>
              </a:rPr>
              <a:t>Software Development</a:t>
            </a:r>
          </a:p>
          <a:p>
            <a:pPr algn="ctr">
              <a:lnSpc>
                <a:spcPts val="1200"/>
              </a:lnSpc>
            </a:pPr>
            <a:r>
              <a:rPr lang="en-US" sz="1200" b="1" cap="small" dirty="0" smtClean="0">
                <a:solidFill>
                  <a:schemeClr val="bg1"/>
                </a:solidFill>
                <a:latin typeface="Arial Narrow" pitchFamily="34" charset="0"/>
                <a:cs typeface="Times New Roman" pitchFamily="18" charset="0"/>
              </a:rPr>
              <a:t>(Task 3)</a:t>
            </a:r>
          </a:p>
        </p:txBody>
      </p:sp>
      <p:sp>
        <p:nvSpPr>
          <p:cNvPr id="9" name="Rectangle 8"/>
          <p:cNvSpPr/>
          <p:nvPr/>
        </p:nvSpPr>
        <p:spPr>
          <a:xfrm>
            <a:off x="6477000" y="990600"/>
            <a:ext cx="1752600" cy="596983"/>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b="1" cap="small" dirty="0" smtClean="0">
                <a:solidFill>
                  <a:schemeClr val="bg1"/>
                </a:solidFill>
                <a:latin typeface="Arial Narrow" pitchFamily="34" charset="0"/>
                <a:cs typeface="Times New Roman" pitchFamily="18" charset="0"/>
              </a:rPr>
              <a:t>Testing</a:t>
            </a:r>
          </a:p>
          <a:p>
            <a:pPr algn="ctr">
              <a:lnSpc>
                <a:spcPts val="1200"/>
              </a:lnSpc>
            </a:pPr>
            <a:r>
              <a:rPr lang="en-US" sz="1200" b="1" cap="small" dirty="0" smtClean="0">
                <a:solidFill>
                  <a:schemeClr val="bg1"/>
                </a:solidFill>
                <a:latin typeface="Arial Narrow" pitchFamily="34" charset="0"/>
                <a:cs typeface="Times New Roman" pitchFamily="18" charset="0"/>
              </a:rPr>
              <a:t>(Task 4)</a:t>
            </a:r>
          </a:p>
        </p:txBody>
      </p:sp>
      <p:sp>
        <p:nvSpPr>
          <p:cNvPr id="10" name="Rectangle 9"/>
          <p:cNvSpPr/>
          <p:nvPr/>
        </p:nvSpPr>
        <p:spPr>
          <a:xfrm>
            <a:off x="2819400" y="990600"/>
            <a:ext cx="1828800" cy="599519"/>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b="1" cap="small" dirty="0" smtClean="0">
                <a:solidFill>
                  <a:schemeClr val="bg1"/>
                </a:solidFill>
                <a:latin typeface="Arial Narrow" pitchFamily="34" charset="0"/>
                <a:cs typeface="Times New Roman" pitchFamily="18" charset="0"/>
              </a:rPr>
              <a:t>Software Development Planning</a:t>
            </a:r>
          </a:p>
          <a:p>
            <a:pPr algn="ctr">
              <a:lnSpc>
                <a:spcPts val="1200"/>
              </a:lnSpc>
            </a:pPr>
            <a:r>
              <a:rPr lang="en-US" sz="1200" b="1" cap="small" dirty="0" smtClean="0">
                <a:solidFill>
                  <a:schemeClr val="bg1"/>
                </a:solidFill>
                <a:latin typeface="Arial Narrow" pitchFamily="34" charset="0"/>
                <a:cs typeface="Times New Roman" pitchFamily="18" charset="0"/>
              </a:rPr>
              <a:t>(Task 2)</a:t>
            </a:r>
          </a:p>
        </p:txBody>
      </p:sp>
      <p:sp>
        <p:nvSpPr>
          <p:cNvPr id="11" name="Rectangle 10"/>
          <p:cNvSpPr/>
          <p:nvPr/>
        </p:nvSpPr>
        <p:spPr>
          <a:xfrm>
            <a:off x="2832101" y="2971800"/>
            <a:ext cx="1828800" cy="7620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Signed Requirements Specification Document (RSD)</a:t>
            </a:r>
          </a:p>
        </p:txBody>
      </p:sp>
      <p:sp>
        <p:nvSpPr>
          <p:cNvPr id="12" name="Rectangle 11"/>
          <p:cNvSpPr/>
          <p:nvPr/>
        </p:nvSpPr>
        <p:spPr>
          <a:xfrm>
            <a:off x="2832100" y="1600200"/>
            <a:ext cx="18288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Business Requirements Document (BRD)</a:t>
            </a:r>
          </a:p>
        </p:txBody>
      </p:sp>
      <p:sp>
        <p:nvSpPr>
          <p:cNvPr id="13" name="Rectangle 12"/>
          <p:cNvSpPr/>
          <p:nvPr/>
        </p:nvSpPr>
        <p:spPr>
          <a:xfrm>
            <a:off x="850900" y="1600200"/>
            <a:ext cx="19685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endParaRPr lang="en-US" sz="1100" b="1" dirty="0" smtClean="0">
              <a:solidFill>
                <a:srgbClr val="000000"/>
              </a:solidFill>
              <a:latin typeface="Arial Narrow" pitchFamily="34" charset="0"/>
              <a:cs typeface="Times New Roman" pitchFamily="18" charset="0"/>
            </a:endParaRPr>
          </a:p>
          <a:p>
            <a:pPr algn="ctr">
              <a:lnSpc>
                <a:spcPts val="1100"/>
              </a:lnSpc>
            </a:pPr>
            <a:r>
              <a:rPr lang="en-US" sz="1100" b="1" dirty="0" smtClean="0">
                <a:solidFill>
                  <a:srgbClr val="000000"/>
                </a:solidFill>
                <a:latin typeface="Arial Narrow" pitchFamily="34" charset="0"/>
                <a:cs typeface="Times New Roman" pitchFamily="18" charset="0"/>
              </a:rPr>
              <a:t>Project Management Plan(PMP)</a:t>
            </a:r>
          </a:p>
        </p:txBody>
      </p:sp>
      <p:sp>
        <p:nvSpPr>
          <p:cNvPr id="14" name="Rectangle 13"/>
          <p:cNvSpPr/>
          <p:nvPr/>
        </p:nvSpPr>
        <p:spPr>
          <a:xfrm>
            <a:off x="2832100" y="2286000"/>
            <a:ext cx="1813559"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VAs Rational Requirements Composer (RRC)</a:t>
            </a:r>
          </a:p>
        </p:txBody>
      </p:sp>
      <p:sp>
        <p:nvSpPr>
          <p:cNvPr id="16" name="Rectangle 15"/>
          <p:cNvSpPr/>
          <p:nvPr/>
        </p:nvSpPr>
        <p:spPr>
          <a:xfrm>
            <a:off x="4652276" y="1600200"/>
            <a:ext cx="1824724"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Software Requirements</a:t>
            </a:r>
          </a:p>
        </p:txBody>
      </p:sp>
      <p:sp>
        <p:nvSpPr>
          <p:cNvPr id="17" name="Rectangle 16"/>
          <p:cNvSpPr/>
          <p:nvPr/>
        </p:nvSpPr>
        <p:spPr>
          <a:xfrm>
            <a:off x="4655025" y="2286000"/>
            <a:ext cx="1821975"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RTC Entry of all development related RTC tasks</a:t>
            </a:r>
          </a:p>
        </p:txBody>
      </p:sp>
      <p:sp>
        <p:nvSpPr>
          <p:cNvPr id="19" name="Rectangle 18"/>
          <p:cNvSpPr/>
          <p:nvPr/>
        </p:nvSpPr>
        <p:spPr>
          <a:xfrm>
            <a:off x="2819400" y="5029200"/>
            <a:ext cx="18288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a:solidFill>
                  <a:srgbClr val="000000"/>
                </a:solidFill>
                <a:latin typeface="Arial Narrow" pitchFamily="34" charset="0"/>
                <a:cs typeface="Times New Roman" pitchFamily="18" charset="0"/>
              </a:rPr>
              <a:t>Operational Acceptance Plan</a:t>
            </a:r>
          </a:p>
        </p:txBody>
      </p:sp>
      <p:sp>
        <p:nvSpPr>
          <p:cNvPr id="20" name="Rectangle 19"/>
          <p:cNvSpPr/>
          <p:nvPr/>
        </p:nvSpPr>
        <p:spPr>
          <a:xfrm>
            <a:off x="4655025" y="2971800"/>
            <a:ext cx="1898175"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Approved Source Code</a:t>
            </a:r>
          </a:p>
        </p:txBody>
      </p:sp>
      <p:sp>
        <p:nvSpPr>
          <p:cNvPr id="21" name="Rectangle 20"/>
          <p:cNvSpPr/>
          <p:nvPr/>
        </p:nvSpPr>
        <p:spPr>
          <a:xfrm>
            <a:off x="6477000" y="1600200"/>
            <a:ext cx="1752599"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Planning</a:t>
            </a:r>
          </a:p>
        </p:txBody>
      </p:sp>
      <p:sp>
        <p:nvSpPr>
          <p:cNvPr id="22" name="Rectangle 21"/>
          <p:cNvSpPr/>
          <p:nvPr/>
        </p:nvSpPr>
        <p:spPr>
          <a:xfrm>
            <a:off x="6477000" y="2286000"/>
            <a:ext cx="1752599"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Unit , SQA, and User Functional Testing</a:t>
            </a:r>
          </a:p>
        </p:txBody>
      </p:sp>
      <p:sp>
        <p:nvSpPr>
          <p:cNvPr id="23" name="Rectangle 22"/>
          <p:cNvSpPr/>
          <p:nvPr/>
        </p:nvSpPr>
        <p:spPr>
          <a:xfrm>
            <a:off x="6477000" y="2971800"/>
            <a:ext cx="1752599"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Operational Readiness</a:t>
            </a:r>
          </a:p>
        </p:txBody>
      </p:sp>
      <p:sp>
        <p:nvSpPr>
          <p:cNvPr id="24" name="Rectangle 23"/>
          <p:cNvSpPr/>
          <p:nvPr/>
        </p:nvSpPr>
        <p:spPr>
          <a:xfrm>
            <a:off x="6477000" y="3657600"/>
            <a:ext cx="1752599"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Initial Operating Capability (IOC) Testing</a:t>
            </a:r>
          </a:p>
          <a:p>
            <a:pPr algn="ctr">
              <a:lnSpc>
                <a:spcPts val="1100"/>
              </a:lnSpc>
            </a:pPr>
            <a:r>
              <a:rPr lang="en-US" sz="1100" b="1" dirty="0" smtClean="0">
                <a:solidFill>
                  <a:srgbClr val="000000"/>
                </a:solidFill>
                <a:latin typeface="Arial Narrow" pitchFamily="34" charset="0"/>
                <a:cs typeface="Times New Roman" pitchFamily="18" charset="0"/>
              </a:rPr>
              <a:t> </a:t>
            </a:r>
          </a:p>
        </p:txBody>
      </p:sp>
      <p:sp>
        <p:nvSpPr>
          <p:cNvPr id="29" name="Rectangle 28"/>
          <p:cNvSpPr/>
          <p:nvPr/>
        </p:nvSpPr>
        <p:spPr>
          <a:xfrm>
            <a:off x="850900" y="4343400"/>
            <a:ext cx="19685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Monthly Progress Report and Progress Meeting Minutes</a:t>
            </a:r>
          </a:p>
        </p:txBody>
      </p:sp>
      <p:sp>
        <p:nvSpPr>
          <p:cNvPr id="30" name="Rectangle 29"/>
          <p:cNvSpPr/>
          <p:nvPr/>
        </p:nvSpPr>
        <p:spPr>
          <a:xfrm>
            <a:off x="850900" y="3657600"/>
            <a:ext cx="19685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Kick-off Meeting</a:t>
            </a:r>
          </a:p>
        </p:txBody>
      </p:sp>
      <p:sp>
        <p:nvSpPr>
          <p:cNvPr id="31" name="Rectangle 30"/>
          <p:cNvSpPr/>
          <p:nvPr/>
        </p:nvSpPr>
        <p:spPr>
          <a:xfrm>
            <a:off x="850900" y="2971800"/>
            <a:ext cx="19685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Risk Issue Log/Updates</a:t>
            </a:r>
          </a:p>
        </p:txBody>
      </p:sp>
      <p:sp>
        <p:nvSpPr>
          <p:cNvPr id="32" name="Rectangle 31"/>
          <p:cNvSpPr/>
          <p:nvPr/>
        </p:nvSpPr>
        <p:spPr>
          <a:xfrm>
            <a:off x="850900" y="5029200"/>
            <a:ext cx="19685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Code in Flight</a:t>
            </a:r>
          </a:p>
        </p:txBody>
      </p:sp>
      <p:sp>
        <p:nvSpPr>
          <p:cNvPr id="33" name="Rectangle 32"/>
          <p:cNvSpPr/>
          <p:nvPr/>
        </p:nvSpPr>
        <p:spPr>
          <a:xfrm>
            <a:off x="850900" y="5715000"/>
            <a:ext cx="19685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Project Coordination and Integration</a:t>
            </a:r>
          </a:p>
        </p:txBody>
      </p:sp>
      <p:sp>
        <p:nvSpPr>
          <p:cNvPr id="34" name="Rectangle 33"/>
          <p:cNvSpPr/>
          <p:nvPr/>
        </p:nvSpPr>
        <p:spPr>
          <a:xfrm>
            <a:off x="2819400" y="3657600"/>
            <a:ext cx="18288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Create Epics, User Stories and Tasks in Rational Tools Composer (RTC)</a:t>
            </a:r>
          </a:p>
        </p:txBody>
      </p:sp>
      <p:sp>
        <p:nvSpPr>
          <p:cNvPr id="35" name="Rectangle 34"/>
          <p:cNvSpPr/>
          <p:nvPr/>
        </p:nvSpPr>
        <p:spPr>
          <a:xfrm>
            <a:off x="2819400" y="4343400"/>
            <a:ext cx="18288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System Design Document (SDD)</a:t>
            </a:r>
          </a:p>
        </p:txBody>
      </p:sp>
      <p:sp>
        <p:nvSpPr>
          <p:cNvPr id="36" name="Rectangle 35"/>
          <p:cNvSpPr/>
          <p:nvPr/>
        </p:nvSpPr>
        <p:spPr>
          <a:xfrm>
            <a:off x="2819400" y="5715000"/>
            <a:ext cx="18288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a:solidFill>
                  <a:srgbClr val="000000"/>
                </a:solidFill>
                <a:latin typeface="Arial Narrow" pitchFamily="34" charset="0"/>
                <a:cs typeface="Times New Roman" pitchFamily="18" charset="0"/>
              </a:rPr>
              <a:t>Production Operations Manual</a:t>
            </a:r>
          </a:p>
        </p:txBody>
      </p:sp>
      <p:sp>
        <p:nvSpPr>
          <p:cNvPr id="38" name="Rectangle 37"/>
          <p:cNvSpPr/>
          <p:nvPr/>
        </p:nvSpPr>
        <p:spPr>
          <a:xfrm>
            <a:off x="4664076" y="3657600"/>
            <a:ext cx="1812924"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Updated Approved ProPath Required Documentation</a:t>
            </a:r>
          </a:p>
        </p:txBody>
      </p:sp>
      <p:sp>
        <p:nvSpPr>
          <p:cNvPr id="39" name="Rectangle 38"/>
          <p:cNvSpPr/>
          <p:nvPr/>
        </p:nvSpPr>
        <p:spPr>
          <a:xfrm>
            <a:off x="4655025" y="4343400"/>
            <a:ext cx="1821975"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Required and Approved ProPath IOC Documentation</a:t>
            </a:r>
          </a:p>
        </p:txBody>
      </p:sp>
      <p:sp>
        <p:nvSpPr>
          <p:cNvPr id="41" name="Rectangle 40"/>
          <p:cNvSpPr/>
          <p:nvPr/>
        </p:nvSpPr>
        <p:spPr>
          <a:xfrm>
            <a:off x="6477000" y="4343400"/>
            <a:ext cx="1752600" cy="685800"/>
          </a:xfrm>
          <a:prstGeom prst="rect">
            <a:avLst/>
          </a:prstGeom>
          <a:solidFill>
            <a:schemeClr val="bg1">
              <a:lumMod val="95000"/>
            </a:schemeClr>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100" b="1" dirty="0" smtClean="0">
                <a:solidFill>
                  <a:srgbClr val="000000"/>
                </a:solidFill>
                <a:latin typeface="Arial Narrow" pitchFamily="34" charset="0"/>
                <a:cs typeface="Times New Roman" pitchFamily="18" charset="0"/>
              </a:rPr>
              <a:t>Introduction to VistA Intake Program</a:t>
            </a:r>
          </a:p>
        </p:txBody>
      </p:sp>
    </p:spTree>
    <p:extLst>
      <p:ext uri="{BB962C8B-B14F-4D97-AF65-F5344CB8AC3E}">
        <p14:creationId xmlns:p14="http://schemas.microsoft.com/office/powerpoint/2010/main" val="132735133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533400"/>
          </a:xfrm>
        </p:spPr>
        <p:txBody>
          <a:bodyPr/>
          <a:lstStyle/>
          <a:p>
            <a:pPr marL="457200">
              <a:lnSpc>
                <a:spcPct val="90000"/>
              </a:lnSpc>
              <a:spcBef>
                <a:spcPct val="50000"/>
              </a:spcBef>
            </a:pPr>
            <a:r>
              <a:rPr lang="en-US" dirty="0" smtClean="0"/>
              <a:t> </a:t>
            </a:r>
            <a:r>
              <a:rPr lang="en-US" sz="2400" dirty="0">
                <a:cs typeface="Arial" charset="0"/>
              </a:rPr>
              <a:t>Contract Deliverables Schedule </a:t>
            </a:r>
            <a:r>
              <a:rPr lang="en-US" sz="2400" dirty="0" smtClean="0">
                <a:cs typeface="Arial" charset="0"/>
              </a:rPr>
              <a:t>Overview, </a:t>
            </a:r>
            <a:r>
              <a:rPr lang="en-US" sz="2400" dirty="0">
                <a:cs typeface="Arial" charset="0"/>
              </a:rPr>
              <a:t>Critical Success Factors and Project Acceptance Criteria</a:t>
            </a:r>
          </a:p>
        </p:txBody>
      </p:sp>
      <p:sp>
        <p:nvSpPr>
          <p:cNvPr id="3" name="Slide Number Placeholder 2"/>
          <p:cNvSpPr>
            <a:spLocks noGrp="1"/>
          </p:cNvSpPr>
          <p:nvPr>
            <p:ph type="sldNum" sz="quarter" idx="11"/>
          </p:nvPr>
        </p:nvSpPr>
        <p:spPr/>
        <p:txBody>
          <a:bodyPr/>
          <a:lstStyle/>
          <a:p>
            <a:pPr>
              <a:defRPr/>
            </a:pPr>
            <a:fld id="{B519DCE0-2DE2-4F43-82D0-4D554ACD2516}" type="slidenum">
              <a:rPr lang="en-US" smtClean="0"/>
              <a:pPr>
                <a:defRPr/>
              </a:pPr>
              <a:t>7</a:t>
            </a:fld>
            <a:endParaRPr lang="en-US" dirty="0"/>
          </a:p>
        </p:txBody>
      </p:sp>
      <p:sp>
        <p:nvSpPr>
          <p:cNvPr id="50178" name="AutoShape 2"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0180" name="AutoShape 4"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07375328"/>
              </p:ext>
            </p:extLst>
          </p:nvPr>
        </p:nvGraphicFramePr>
        <p:xfrm>
          <a:off x="152400" y="1066800"/>
          <a:ext cx="8915400" cy="5166360"/>
        </p:xfrm>
        <a:graphic>
          <a:graphicData uri="http://schemas.openxmlformats.org/drawingml/2006/table">
            <a:tbl>
              <a:tblPr firstRow="1" bandRow="1">
                <a:tableStyleId>{10A1B5D5-9B99-4C35-A422-299274C87663}</a:tableStyleId>
              </a:tblPr>
              <a:tblGrid>
                <a:gridCol w="1143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smtClean="0"/>
                        <a:t>CLIN</a:t>
                      </a:r>
                      <a:endParaRPr lang="en-US" dirty="0"/>
                    </a:p>
                  </a:txBody>
                  <a:tcPr/>
                </a:tc>
                <a:tc>
                  <a:txBody>
                    <a:bodyPr/>
                    <a:lstStyle/>
                    <a:p>
                      <a:r>
                        <a:rPr lang="en-US" dirty="0" smtClean="0"/>
                        <a:t>Description</a:t>
                      </a:r>
                      <a:endParaRPr lang="en-US" dirty="0"/>
                    </a:p>
                  </a:txBody>
                  <a:tcPr/>
                </a:tc>
                <a:tc>
                  <a:txBody>
                    <a:bodyPr/>
                    <a:lstStyle/>
                    <a:p>
                      <a:r>
                        <a:rPr lang="en-US" dirty="0" smtClean="0"/>
                        <a:t>Due Date</a:t>
                      </a:r>
                      <a:endParaRPr lang="en-US" dirty="0"/>
                    </a:p>
                  </a:txBody>
                  <a:tcPr/>
                </a:tc>
                <a:extLst>
                  <a:ext uri="{0D108BD9-81ED-4DB2-BD59-A6C34878D82A}">
                    <a16:rowId xmlns:a16="http://schemas.microsoft.com/office/drawing/2014/main" val="10000"/>
                  </a:ext>
                </a:extLst>
              </a:tr>
              <a:tr h="370840">
                <a:tc>
                  <a:txBody>
                    <a:bodyPr/>
                    <a:lstStyle/>
                    <a:p>
                      <a:r>
                        <a:rPr lang="en-US" sz="1600" dirty="0" smtClean="0"/>
                        <a:t>0001</a:t>
                      </a:r>
                      <a:endParaRPr lang="en-US" sz="1600" dirty="0"/>
                    </a:p>
                  </a:txBody>
                  <a:tcPr>
                    <a:solidFill>
                      <a:srgbClr val="EDE4CE"/>
                    </a:solidFill>
                  </a:tcPr>
                </a:tc>
                <a:tc>
                  <a:txBody>
                    <a:bodyPr/>
                    <a:lstStyle/>
                    <a:p>
                      <a:r>
                        <a:rPr lang="en-US" sz="1600" dirty="0" smtClean="0"/>
                        <a:t>Project Management Plan (includes</a:t>
                      </a:r>
                      <a:r>
                        <a:rPr lang="en-US" sz="1600" baseline="0" dirty="0" smtClean="0"/>
                        <a:t> all deliverables and labor associated with PWS paragraph 5.1)</a:t>
                      </a:r>
                      <a:endParaRPr lang="en-US" sz="1600" dirty="0"/>
                    </a:p>
                  </a:txBody>
                  <a:tcPr>
                    <a:solidFill>
                      <a:srgbClr val="EDE4CE"/>
                    </a:solidFill>
                  </a:tcPr>
                </a:tc>
                <a:tc>
                  <a:txBody>
                    <a:bodyPr/>
                    <a:lstStyle/>
                    <a:p>
                      <a:r>
                        <a:rPr lang="en-US" sz="1600" dirty="0" smtClean="0"/>
                        <a:t>Monthly</a:t>
                      </a:r>
                      <a:endParaRPr lang="en-US" sz="1600" dirty="0"/>
                    </a:p>
                  </a:txBody>
                  <a:tcPr>
                    <a:solidFill>
                      <a:srgbClr val="EDE4CE"/>
                    </a:solidFill>
                  </a:tcPr>
                </a:tc>
                <a:extLst>
                  <a:ext uri="{0D108BD9-81ED-4DB2-BD59-A6C34878D82A}">
                    <a16:rowId xmlns:a16="http://schemas.microsoft.com/office/drawing/2014/main" val="10001"/>
                  </a:ext>
                </a:extLst>
              </a:tr>
              <a:tr h="370840">
                <a:tc>
                  <a:txBody>
                    <a:bodyPr/>
                    <a:lstStyle/>
                    <a:p>
                      <a:r>
                        <a:rPr lang="en-US" sz="1600" dirty="0" smtClean="0"/>
                        <a:t>0001AA</a:t>
                      </a:r>
                      <a:endParaRPr lang="en-US" sz="1600" dirty="0"/>
                    </a:p>
                  </a:txBody>
                  <a:tcPr/>
                </a:tc>
                <a:tc>
                  <a:txBody>
                    <a:bodyPr/>
                    <a:lstStyle/>
                    <a:p>
                      <a:r>
                        <a:rPr lang="en-US" sz="1600" dirty="0" smtClean="0"/>
                        <a:t>Project Management</a:t>
                      </a:r>
                      <a:endParaRPr lang="en-US" sz="1600" dirty="0"/>
                    </a:p>
                  </a:txBody>
                  <a:tcPr/>
                </a:tc>
                <a:tc>
                  <a:txBody>
                    <a:bodyPr/>
                    <a:lstStyle/>
                    <a:p>
                      <a:r>
                        <a:rPr lang="en-US" sz="1600" dirty="0" smtClean="0"/>
                        <a:t>30 DAC and monthly</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0001AB</a:t>
                      </a:r>
                      <a:endParaRPr lang="en-US" sz="1600" dirty="0"/>
                    </a:p>
                  </a:txBody>
                  <a:tcPr/>
                </a:tc>
                <a:tc>
                  <a:txBody>
                    <a:bodyPr/>
                    <a:lstStyle/>
                    <a:p>
                      <a:r>
                        <a:rPr lang="en-US" sz="1600" dirty="0" smtClean="0"/>
                        <a:t>Kick-off</a:t>
                      </a:r>
                      <a:r>
                        <a:rPr lang="en-US" sz="1600" baseline="0" dirty="0" smtClean="0"/>
                        <a:t> Meeting Agenda / Kick off Meeting</a:t>
                      </a:r>
                      <a:endParaRPr lang="en-US" sz="1600" dirty="0"/>
                    </a:p>
                  </a:txBody>
                  <a:tcPr/>
                </a:tc>
                <a:tc>
                  <a:txBody>
                    <a:bodyPr/>
                    <a:lstStyle/>
                    <a:p>
                      <a:r>
                        <a:rPr lang="en-US" sz="1600" dirty="0" smtClean="0"/>
                        <a:t>5</a:t>
                      </a:r>
                      <a:r>
                        <a:rPr lang="en-US" sz="1600" baseline="0" dirty="0" smtClean="0"/>
                        <a:t> Business DAC/12 DAC</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0001AC</a:t>
                      </a:r>
                      <a:endParaRPr lang="en-US" sz="1600" dirty="0"/>
                    </a:p>
                  </a:txBody>
                  <a:tcPr/>
                </a:tc>
                <a:tc>
                  <a:txBody>
                    <a:bodyPr/>
                    <a:lstStyle/>
                    <a:p>
                      <a:r>
                        <a:rPr lang="en-US" sz="1600" dirty="0" smtClean="0"/>
                        <a:t>Primavera</a:t>
                      </a:r>
                      <a:r>
                        <a:rPr lang="en-US" sz="1600" baseline="0" dirty="0" smtClean="0"/>
                        <a:t> Project Schedule</a:t>
                      </a:r>
                      <a:endParaRPr lang="en-US" sz="1600" dirty="0"/>
                    </a:p>
                  </a:txBody>
                  <a:tcPr/>
                </a:tc>
                <a:tc>
                  <a:txBody>
                    <a:bodyPr/>
                    <a:lstStyle/>
                    <a:p>
                      <a:r>
                        <a:rPr lang="en-US" sz="1600" dirty="0" smtClean="0"/>
                        <a:t>10</a:t>
                      </a:r>
                      <a:r>
                        <a:rPr lang="en-US" sz="1600" baseline="0" dirty="0" smtClean="0"/>
                        <a:t> DAC</a:t>
                      </a:r>
                      <a:endParaRPr lang="en-US" sz="1600" dirty="0"/>
                    </a:p>
                  </a:txBody>
                  <a:tcPr/>
                </a:tc>
                <a:extLst>
                  <a:ext uri="{0D108BD9-81ED-4DB2-BD59-A6C34878D82A}">
                    <a16:rowId xmlns:a16="http://schemas.microsoft.com/office/drawing/2014/main" val="10004"/>
                  </a:ext>
                </a:extLst>
              </a:tr>
              <a:tr h="370840">
                <a:tc>
                  <a:txBody>
                    <a:bodyPr/>
                    <a:lstStyle/>
                    <a:p>
                      <a:r>
                        <a:rPr lang="en-US" sz="1600" dirty="0" smtClean="0"/>
                        <a:t>0001AD</a:t>
                      </a:r>
                      <a:endParaRPr lang="en-US" sz="1600" dirty="0"/>
                    </a:p>
                  </a:txBody>
                  <a:tcPr/>
                </a:tc>
                <a:tc>
                  <a:txBody>
                    <a:bodyPr/>
                    <a:lstStyle/>
                    <a:p>
                      <a:r>
                        <a:rPr lang="en-US" sz="1600" dirty="0" smtClean="0"/>
                        <a:t>Risk Issue Log </a:t>
                      </a:r>
                      <a:endParaRPr lang="en-US" sz="1600" dirty="0"/>
                    </a:p>
                  </a:txBody>
                  <a:tcPr/>
                </a:tc>
                <a:tc>
                  <a:txBody>
                    <a:bodyPr/>
                    <a:lstStyle/>
                    <a:p>
                      <a:r>
                        <a:rPr lang="en-US" sz="1600" dirty="0" smtClean="0"/>
                        <a:t>30 DAC</a:t>
                      </a:r>
                      <a:endParaRPr lang="en-US" sz="1600" dirty="0"/>
                    </a:p>
                  </a:txBody>
                  <a:tcPr/>
                </a:tc>
                <a:extLst>
                  <a:ext uri="{0D108BD9-81ED-4DB2-BD59-A6C34878D82A}">
                    <a16:rowId xmlns:a16="http://schemas.microsoft.com/office/drawing/2014/main" val="10005"/>
                  </a:ext>
                </a:extLst>
              </a:tr>
              <a:tr h="370840">
                <a:tc>
                  <a:txBody>
                    <a:bodyPr/>
                    <a:lstStyle/>
                    <a:p>
                      <a:r>
                        <a:rPr lang="en-US" sz="1600" dirty="0" smtClean="0"/>
                        <a:t>0001AE</a:t>
                      </a:r>
                      <a:endParaRPr lang="en-US" sz="1600" dirty="0"/>
                    </a:p>
                  </a:txBody>
                  <a:tcPr/>
                </a:tc>
                <a:tc>
                  <a:txBody>
                    <a:bodyPr/>
                    <a:lstStyle/>
                    <a:p>
                      <a:r>
                        <a:rPr lang="en-US" sz="1600" dirty="0" smtClean="0"/>
                        <a:t>Monthly Progress Report</a:t>
                      </a:r>
                      <a:endParaRPr lang="en-US" sz="1600" dirty="0"/>
                    </a:p>
                  </a:txBody>
                  <a:tcPr/>
                </a:tc>
                <a:tc>
                  <a:txBody>
                    <a:bodyPr/>
                    <a:lstStyle/>
                    <a:p>
                      <a:r>
                        <a:rPr lang="en-US" sz="1600" dirty="0" smtClean="0"/>
                        <a:t>5</a:t>
                      </a:r>
                      <a:r>
                        <a:rPr lang="en-US" sz="1600" baseline="30000" dirty="0" smtClean="0"/>
                        <a:t>th</a:t>
                      </a:r>
                      <a:r>
                        <a:rPr lang="en-US" sz="1600" dirty="0" smtClean="0"/>
                        <a:t> of each month</a:t>
                      </a:r>
                      <a:endParaRPr lang="en-US" sz="1600" dirty="0"/>
                    </a:p>
                  </a:txBody>
                  <a:tcPr/>
                </a:tc>
                <a:extLst>
                  <a:ext uri="{0D108BD9-81ED-4DB2-BD59-A6C34878D82A}">
                    <a16:rowId xmlns:a16="http://schemas.microsoft.com/office/drawing/2014/main" val="10006"/>
                  </a:ext>
                </a:extLst>
              </a:tr>
              <a:tr h="370840">
                <a:tc>
                  <a:txBody>
                    <a:bodyPr/>
                    <a:lstStyle/>
                    <a:p>
                      <a:r>
                        <a:rPr lang="en-US" sz="1600" dirty="0" smtClean="0"/>
                        <a:t>0001AF</a:t>
                      </a:r>
                      <a:endParaRPr lang="en-US" sz="1600" dirty="0"/>
                    </a:p>
                  </a:txBody>
                  <a:tcPr/>
                </a:tc>
                <a:tc>
                  <a:txBody>
                    <a:bodyPr/>
                    <a:lstStyle/>
                    <a:p>
                      <a:r>
                        <a:rPr lang="en-US" sz="1600" dirty="0" smtClean="0"/>
                        <a:t>Progress Meeting Minutes</a:t>
                      </a:r>
                      <a:endParaRPr lang="en-US" sz="1600" dirty="0"/>
                    </a:p>
                  </a:txBody>
                  <a:tcPr/>
                </a:tc>
                <a:tc>
                  <a:txBody>
                    <a:bodyPr/>
                    <a:lstStyle/>
                    <a:p>
                      <a:r>
                        <a:rPr lang="en-US" sz="1600" dirty="0" smtClean="0"/>
                        <a:t>2 days after 0001AE</a:t>
                      </a:r>
                      <a:endParaRPr lang="en-US" sz="1600" dirty="0"/>
                    </a:p>
                  </a:txBody>
                  <a:tcPr/>
                </a:tc>
                <a:extLst>
                  <a:ext uri="{0D108BD9-81ED-4DB2-BD59-A6C34878D82A}">
                    <a16:rowId xmlns:a16="http://schemas.microsoft.com/office/drawing/2014/main" val="10007"/>
                  </a:ext>
                </a:extLst>
              </a:tr>
              <a:tr h="370840">
                <a:tc>
                  <a:txBody>
                    <a:bodyPr/>
                    <a:lstStyle/>
                    <a:p>
                      <a:r>
                        <a:rPr lang="en-US" sz="1600" dirty="0" smtClean="0"/>
                        <a:t>0001AG</a:t>
                      </a:r>
                      <a:endParaRPr lang="en-US" sz="1600" dirty="0"/>
                    </a:p>
                  </a:txBody>
                  <a:tcPr/>
                </a:tc>
                <a:tc>
                  <a:txBody>
                    <a:bodyPr/>
                    <a:lstStyle/>
                    <a:p>
                      <a:r>
                        <a:rPr lang="en-US" sz="1600" dirty="0" smtClean="0"/>
                        <a:t>Updated Primavera Project Schedule</a:t>
                      </a:r>
                      <a:endParaRPr lang="en-US" sz="1600" dirty="0"/>
                    </a:p>
                  </a:txBody>
                  <a:tcPr/>
                </a:tc>
                <a:tc>
                  <a:txBody>
                    <a:bodyPr/>
                    <a:lstStyle/>
                    <a:p>
                      <a:r>
                        <a:rPr lang="en-US" sz="1600" dirty="0" smtClean="0"/>
                        <a:t>30 days</a:t>
                      </a:r>
                      <a:r>
                        <a:rPr lang="en-US" sz="1600" baseline="0" dirty="0" smtClean="0"/>
                        <a:t> after updates</a:t>
                      </a:r>
                      <a:endParaRPr lang="en-US" sz="1600" dirty="0"/>
                    </a:p>
                  </a:txBody>
                  <a:tcPr/>
                </a:tc>
                <a:extLst>
                  <a:ext uri="{0D108BD9-81ED-4DB2-BD59-A6C34878D82A}">
                    <a16:rowId xmlns:a16="http://schemas.microsoft.com/office/drawing/2014/main" val="10008"/>
                  </a:ext>
                </a:extLst>
              </a:tr>
              <a:tr h="370840">
                <a:tc>
                  <a:txBody>
                    <a:bodyPr/>
                    <a:lstStyle/>
                    <a:p>
                      <a:r>
                        <a:rPr lang="en-US" sz="1600" dirty="0" smtClean="0"/>
                        <a:t>0001AH</a:t>
                      </a:r>
                      <a:endParaRPr lang="en-US" sz="1600" dirty="0"/>
                    </a:p>
                  </a:txBody>
                  <a:tcPr/>
                </a:tc>
                <a:tc>
                  <a:txBody>
                    <a:bodyPr/>
                    <a:lstStyle/>
                    <a:p>
                      <a:r>
                        <a:rPr lang="en-US" sz="1600" dirty="0" smtClean="0"/>
                        <a:t>Updated Risk Issue Log</a:t>
                      </a:r>
                      <a:endParaRPr lang="en-US" sz="1600" dirty="0"/>
                    </a:p>
                  </a:txBody>
                  <a:tcPr/>
                </a:tc>
                <a:tc>
                  <a:txBody>
                    <a:bodyPr/>
                    <a:lstStyle/>
                    <a:p>
                      <a:r>
                        <a:rPr lang="en-US" sz="1600" dirty="0" smtClean="0"/>
                        <a:t>5 days after updates</a:t>
                      </a:r>
                      <a:endParaRPr lang="en-US"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145336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533400"/>
          </a:xfrm>
        </p:spPr>
        <p:txBody>
          <a:bodyPr/>
          <a:lstStyle/>
          <a:p>
            <a:r>
              <a:rPr lang="en-US" dirty="0" smtClean="0"/>
              <a:t> </a:t>
            </a:r>
            <a:r>
              <a:rPr lang="en-US" sz="2400" dirty="0">
                <a:cs typeface="Arial" charset="0"/>
              </a:rPr>
              <a:t>Contract Deliverables Schedule Overview, Critical Success Factors and Project Acceptance Criteria</a:t>
            </a:r>
            <a:endParaRPr lang="en-US" sz="2400" dirty="0"/>
          </a:p>
        </p:txBody>
      </p:sp>
      <p:sp>
        <p:nvSpPr>
          <p:cNvPr id="3" name="Slide Number Placeholder 2"/>
          <p:cNvSpPr>
            <a:spLocks noGrp="1"/>
          </p:cNvSpPr>
          <p:nvPr>
            <p:ph type="sldNum" sz="quarter" idx="11"/>
          </p:nvPr>
        </p:nvSpPr>
        <p:spPr/>
        <p:txBody>
          <a:bodyPr/>
          <a:lstStyle/>
          <a:p>
            <a:pPr>
              <a:defRPr/>
            </a:pPr>
            <a:fld id="{B519DCE0-2DE2-4F43-82D0-4D554ACD2516}" type="slidenum">
              <a:rPr lang="en-US" smtClean="0"/>
              <a:pPr>
                <a:defRPr/>
              </a:pPr>
              <a:t>8</a:t>
            </a:fld>
            <a:endParaRPr lang="en-US" dirty="0"/>
          </a:p>
        </p:txBody>
      </p:sp>
      <p:sp>
        <p:nvSpPr>
          <p:cNvPr id="50178" name="AutoShape 2"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0180" name="AutoShape 4"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49772661"/>
              </p:ext>
            </p:extLst>
          </p:nvPr>
        </p:nvGraphicFramePr>
        <p:xfrm>
          <a:off x="152400" y="1143000"/>
          <a:ext cx="8915400" cy="4211320"/>
        </p:xfrm>
        <a:graphic>
          <a:graphicData uri="http://schemas.openxmlformats.org/drawingml/2006/table">
            <a:tbl>
              <a:tblPr firstRow="1" bandRow="1">
                <a:tableStyleId>{10A1B5D5-9B99-4C35-A422-299274C87663}</a:tableStyleId>
              </a:tblPr>
              <a:tblGrid>
                <a:gridCol w="11430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533400">
                <a:tc>
                  <a:txBody>
                    <a:bodyPr/>
                    <a:lstStyle/>
                    <a:p>
                      <a:r>
                        <a:rPr lang="en-US" dirty="0" smtClean="0"/>
                        <a:t>CLIN</a:t>
                      </a:r>
                      <a:endParaRPr lang="en-US" dirty="0"/>
                    </a:p>
                  </a:txBody>
                  <a:tcPr/>
                </a:tc>
                <a:tc>
                  <a:txBody>
                    <a:bodyPr/>
                    <a:lstStyle/>
                    <a:p>
                      <a:r>
                        <a:rPr lang="en-US" dirty="0" smtClean="0"/>
                        <a:t>Description</a:t>
                      </a:r>
                      <a:endParaRPr lang="en-US" dirty="0"/>
                    </a:p>
                  </a:txBody>
                  <a:tcPr/>
                </a:tc>
                <a:tc>
                  <a:txBody>
                    <a:bodyPr/>
                    <a:lstStyle/>
                    <a:p>
                      <a:r>
                        <a:rPr lang="en-US" dirty="0" smtClean="0"/>
                        <a:t>Due Date</a:t>
                      </a:r>
                      <a:endParaRPr lang="en-US" dirty="0"/>
                    </a:p>
                  </a:txBody>
                  <a:tcPr/>
                </a:tc>
                <a:extLst>
                  <a:ext uri="{0D108BD9-81ED-4DB2-BD59-A6C34878D82A}">
                    <a16:rowId xmlns:a16="http://schemas.microsoft.com/office/drawing/2014/main" val="10000"/>
                  </a:ext>
                </a:extLst>
              </a:tr>
              <a:tr h="370840">
                <a:tc>
                  <a:txBody>
                    <a:bodyPr/>
                    <a:lstStyle/>
                    <a:p>
                      <a:r>
                        <a:rPr lang="en-US" dirty="0" smtClean="0"/>
                        <a:t>0001AJ</a:t>
                      </a:r>
                      <a:endParaRPr lang="en-US" dirty="0"/>
                    </a:p>
                  </a:txBody>
                  <a:tcPr/>
                </a:tc>
                <a:tc>
                  <a:txBody>
                    <a:bodyPr/>
                    <a:lstStyle/>
                    <a:p>
                      <a:r>
                        <a:rPr lang="en-US" dirty="0" smtClean="0"/>
                        <a:t>Open Source Code in Flight Submission</a:t>
                      </a:r>
                      <a:endParaRPr lang="en-US" dirty="0"/>
                    </a:p>
                  </a:txBody>
                  <a:tcPr/>
                </a:tc>
                <a:tc>
                  <a:txBody>
                    <a:bodyPr/>
                    <a:lstStyle/>
                    <a:p>
                      <a:r>
                        <a:rPr lang="en-US" dirty="0" smtClean="0"/>
                        <a:t>30 DAC</a:t>
                      </a:r>
                      <a:endParaRPr lang="en-US" dirty="0"/>
                    </a:p>
                  </a:txBody>
                  <a:tcPr/>
                </a:tc>
                <a:extLst>
                  <a:ext uri="{0D108BD9-81ED-4DB2-BD59-A6C34878D82A}">
                    <a16:rowId xmlns:a16="http://schemas.microsoft.com/office/drawing/2014/main" val="10001"/>
                  </a:ext>
                </a:extLst>
              </a:tr>
              <a:tr h="370840">
                <a:tc>
                  <a:txBody>
                    <a:bodyPr/>
                    <a:lstStyle/>
                    <a:p>
                      <a:r>
                        <a:rPr lang="en-US" dirty="0" smtClean="0"/>
                        <a:t>0001AK</a:t>
                      </a:r>
                      <a:endParaRPr lang="en-US" dirty="0"/>
                    </a:p>
                  </a:txBody>
                  <a:tcPr/>
                </a:tc>
                <a:tc>
                  <a:txBody>
                    <a:bodyPr/>
                    <a:lstStyle/>
                    <a:p>
                      <a:r>
                        <a:rPr lang="en-US" dirty="0" smtClean="0"/>
                        <a:t>IPT Meeting Minutes</a:t>
                      </a:r>
                      <a:endParaRPr lang="en-US" dirty="0"/>
                    </a:p>
                  </a:txBody>
                  <a:tcPr/>
                </a:tc>
                <a:tc>
                  <a:txBody>
                    <a:bodyPr/>
                    <a:lstStyle/>
                    <a:p>
                      <a:r>
                        <a:rPr lang="en-US" dirty="0" smtClean="0"/>
                        <a:t>3 days after IPT</a:t>
                      </a:r>
                      <a:r>
                        <a:rPr lang="en-US" baseline="0" dirty="0" smtClean="0"/>
                        <a:t> meeting</a:t>
                      </a:r>
                      <a:endParaRPr lang="en-US" dirty="0"/>
                    </a:p>
                  </a:txBody>
                  <a:tcPr/>
                </a:tc>
                <a:extLst>
                  <a:ext uri="{0D108BD9-81ED-4DB2-BD59-A6C34878D82A}">
                    <a16:rowId xmlns:a16="http://schemas.microsoft.com/office/drawing/2014/main" val="10002"/>
                  </a:ext>
                </a:extLst>
              </a:tr>
              <a:tr h="370840">
                <a:tc>
                  <a:txBody>
                    <a:bodyPr/>
                    <a:lstStyle/>
                    <a:p>
                      <a:r>
                        <a:rPr lang="en-US" dirty="0" smtClean="0"/>
                        <a:t>0001AL</a:t>
                      </a:r>
                      <a:endParaRPr lang="en-US" dirty="0"/>
                    </a:p>
                  </a:txBody>
                  <a:tcPr/>
                </a:tc>
                <a:tc>
                  <a:txBody>
                    <a:bodyPr/>
                    <a:lstStyle/>
                    <a:p>
                      <a:r>
                        <a:rPr lang="en-US" dirty="0" smtClean="0"/>
                        <a:t>Daily Stand Up Call Meeting</a:t>
                      </a:r>
                      <a:r>
                        <a:rPr lang="en-US" baseline="0" dirty="0" smtClean="0"/>
                        <a:t> Minutes</a:t>
                      </a:r>
                      <a:endParaRPr lang="en-US" dirty="0"/>
                    </a:p>
                  </a:txBody>
                  <a:tcPr/>
                </a:tc>
                <a:tc>
                  <a:txBody>
                    <a:bodyPr/>
                    <a:lstStyle/>
                    <a:p>
                      <a:r>
                        <a:rPr lang="en-US" dirty="0" smtClean="0"/>
                        <a:t>2 days after meeting</a:t>
                      </a:r>
                      <a:endParaRPr lang="en-US" dirty="0"/>
                    </a:p>
                  </a:txBody>
                  <a:tcPr/>
                </a:tc>
                <a:extLst>
                  <a:ext uri="{0D108BD9-81ED-4DB2-BD59-A6C34878D82A}">
                    <a16:rowId xmlns:a16="http://schemas.microsoft.com/office/drawing/2014/main" val="10003"/>
                  </a:ext>
                </a:extLst>
              </a:tr>
              <a:tr h="370840">
                <a:tc>
                  <a:txBody>
                    <a:bodyPr/>
                    <a:lstStyle/>
                    <a:p>
                      <a:r>
                        <a:rPr lang="en-US" dirty="0" smtClean="0"/>
                        <a:t>0002</a:t>
                      </a:r>
                      <a:endParaRPr lang="en-US" dirty="0"/>
                    </a:p>
                  </a:txBody>
                  <a:tcPr>
                    <a:solidFill>
                      <a:srgbClr val="EDE4CE"/>
                    </a:solidFill>
                  </a:tcPr>
                </a:tc>
                <a:tc>
                  <a:txBody>
                    <a:bodyPr/>
                    <a:lstStyle/>
                    <a:p>
                      <a:r>
                        <a:rPr lang="en-US" dirty="0" smtClean="0"/>
                        <a:t>OneVA Pharmacy Software Development Planning (includes all labor and deliverables associated with PWS paragraph 5.2)</a:t>
                      </a:r>
                      <a:endParaRPr lang="en-US" dirty="0"/>
                    </a:p>
                  </a:txBody>
                  <a:tcPr>
                    <a:solidFill>
                      <a:srgbClr val="EDE4CE"/>
                    </a:solidFill>
                  </a:tcPr>
                </a:tc>
                <a:tc>
                  <a:txBody>
                    <a:bodyPr/>
                    <a:lstStyle/>
                    <a:p>
                      <a:endParaRPr lang="en-US" dirty="0"/>
                    </a:p>
                  </a:txBody>
                  <a:tcPr>
                    <a:solidFill>
                      <a:srgbClr val="EDE4CE"/>
                    </a:solidFill>
                  </a:tcPr>
                </a:tc>
                <a:extLst>
                  <a:ext uri="{0D108BD9-81ED-4DB2-BD59-A6C34878D82A}">
                    <a16:rowId xmlns:a16="http://schemas.microsoft.com/office/drawing/2014/main" val="10004"/>
                  </a:ext>
                </a:extLst>
              </a:tr>
              <a:tr h="370840">
                <a:tc>
                  <a:txBody>
                    <a:bodyPr/>
                    <a:lstStyle/>
                    <a:p>
                      <a:r>
                        <a:rPr lang="en-US" dirty="0" smtClean="0"/>
                        <a:t>0002AA</a:t>
                      </a:r>
                      <a:endParaRPr lang="en-US" dirty="0"/>
                    </a:p>
                  </a:txBody>
                  <a:tcPr/>
                </a:tc>
                <a:tc>
                  <a:txBody>
                    <a:bodyPr/>
                    <a:lstStyle/>
                    <a:p>
                      <a:r>
                        <a:rPr lang="en-US" dirty="0" smtClean="0"/>
                        <a:t>Requirements Specification Documentation</a:t>
                      </a:r>
                      <a:endParaRPr lang="en-US" dirty="0"/>
                    </a:p>
                  </a:txBody>
                  <a:tcPr/>
                </a:tc>
                <a:tc>
                  <a:txBody>
                    <a:bodyPr/>
                    <a:lstStyle/>
                    <a:p>
                      <a:r>
                        <a:rPr lang="en-US" dirty="0" smtClean="0"/>
                        <a:t>30 DAC/monthly</a:t>
                      </a:r>
                      <a:endParaRPr lang="en-US" dirty="0"/>
                    </a:p>
                  </a:txBody>
                  <a:tcPr/>
                </a:tc>
                <a:extLst>
                  <a:ext uri="{0D108BD9-81ED-4DB2-BD59-A6C34878D82A}">
                    <a16:rowId xmlns:a16="http://schemas.microsoft.com/office/drawing/2014/main" val="10005"/>
                  </a:ext>
                </a:extLst>
              </a:tr>
              <a:tr h="370840">
                <a:tc>
                  <a:txBody>
                    <a:bodyPr/>
                    <a:lstStyle/>
                    <a:p>
                      <a:r>
                        <a:rPr lang="en-US" dirty="0" smtClean="0"/>
                        <a:t>0002AB</a:t>
                      </a:r>
                      <a:endParaRPr lang="en-US" dirty="0"/>
                    </a:p>
                  </a:txBody>
                  <a:tcPr/>
                </a:tc>
                <a:tc>
                  <a:txBody>
                    <a:bodyPr/>
                    <a:lstStyle/>
                    <a:p>
                      <a:r>
                        <a:rPr lang="en-US" dirty="0" smtClean="0"/>
                        <a:t>RRC and RTC</a:t>
                      </a:r>
                      <a:r>
                        <a:rPr lang="en-US" baseline="0" dirty="0" smtClean="0"/>
                        <a:t> Entry (PWS paragraph 5.2)</a:t>
                      </a:r>
                      <a:endParaRPr lang="en-US" dirty="0"/>
                    </a:p>
                  </a:txBody>
                  <a:tcPr/>
                </a:tc>
                <a:tc>
                  <a:txBody>
                    <a:bodyPr/>
                    <a:lstStyle/>
                    <a:p>
                      <a:r>
                        <a:rPr lang="en-US" dirty="0" smtClean="0"/>
                        <a:t>30 DAC/monthly </a:t>
                      </a:r>
                      <a:endParaRPr lang="en-US" dirty="0"/>
                    </a:p>
                  </a:txBody>
                  <a:tcPr/>
                </a:tc>
                <a:extLst>
                  <a:ext uri="{0D108BD9-81ED-4DB2-BD59-A6C34878D82A}">
                    <a16:rowId xmlns:a16="http://schemas.microsoft.com/office/drawing/2014/main" val="10006"/>
                  </a:ext>
                </a:extLst>
              </a:tr>
              <a:tr h="370840">
                <a:tc>
                  <a:txBody>
                    <a:bodyPr/>
                    <a:lstStyle/>
                    <a:p>
                      <a:r>
                        <a:rPr lang="en-US" dirty="0" smtClean="0"/>
                        <a:t>0002AC</a:t>
                      </a:r>
                      <a:endParaRPr lang="en-US" dirty="0"/>
                    </a:p>
                  </a:txBody>
                  <a:tcPr/>
                </a:tc>
                <a:tc>
                  <a:txBody>
                    <a:bodyPr/>
                    <a:lstStyle/>
                    <a:p>
                      <a:r>
                        <a:rPr lang="en-US" dirty="0" smtClean="0"/>
                        <a:t>System Design Document </a:t>
                      </a:r>
                      <a:endParaRPr lang="en-US" dirty="0"/>
                    </a:p>
                  </a:txBody>
                  <a:tcPr/>
                </a:tc>
                <a:tc>
                  <a:txBody>
                    <a:bodyPr/>
                    <a:lstStyle/>
                    <a:p>
                      <a:r>
                        <a:rPr lang="en-US" dirty="0" smtClean="0"/>
                        <a:t>30 DAC/</a:t>
                      </a:r>
                      <a:r>
                        <a:rPr lang="en-US" baseline="0" dirty="0" smtClean="0"/>
                        <a:t>monthly </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498365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305800" cy="533400"/>
          </a:xfrm>
        </p:spPr>
        <p:txBody>
          <a:bodyPr/>
          <a:lstStyle/>
          <a:p>
            <a:r>
              <a:rPr lang="en-US" dirty="0" smtClean="0"/>
              <a:t> </a:t>
            </a:r>
            <a:r>
              <a:rPr lang="en-US" sz="2400" dirty="0">
                <a:cs typeface="Arial" charset="0"/>
              </a:rPr>
              <a:t>Contract Deliverables Schedule Overview, Critical Success Factors and Project Acceptance Criteria</a:t>
            </a:r>
            <a:endParaRPr lang="en-US" sz="2400" dirty="0"/>
          </a:p>
        </p:txBody>
      </p:sp>
      <p:sp>
        <p:nvSpPr>
          <p:cNvPr id="3" name="Slide Number Placeholder 2"/>
          <p:cNvSpPr>
            <a:spLocks noGrp="1"/>
          </p:cNvSpPr>
          <p:nvPr>
            <p:ph type="sldNum" sz="quarter" idx="11"/>
          </p:nvPr>
        </p:nvSpPr>
        <p:spPr/>
        <p:txBody>
          <a:bodyPr/>
          <a:lstStyle/>
          <a:p>
            <a:pPr>
              <a:defRPr/>
            </a:pPr>
            <a:fld id="{B519DCE0-2DE2-4F43-82D0-4D554ACD2516}" type="slidenum">
              <a:rPr lang="en-US" smtClean="0"/>
              <a:pPr>
                <a:defRPr/>
              </a:pPr>
              <a:t>9</a:t>
            </a:fld>
            <a:endParaRPr lang="en-US" dirty="0"/>
          </a:p>
        </p:txBody>
      </p:sp>
      <p:sp>
        <p:nvSpPr>
          <p:cNvPr id="50178" name="AutoShape 2"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0180" name="AutoShape 4" descr="https://mail.google.com/mail/u/0/?ui=2&amp;ik=f00045b6a5&amp;view=att&amp;th=13fc9367c96070d4&amp;attid=0.1&amp;disp=emb&amp;zw&amp;atsh=1"/>
          <p:cNvSpPr>
            <a:spLocks noChangeAspect="1" noChangeArrowheads="1"/>
          </p:cNvSpPr>
          <p:nvPr/>
        </p:nvSpPr>
        <p:spPr bwMode="auto">
          <a:xfrm>
            <a:off x="155575" y="-1233488"/>
            <a:ext cx="3495675" cy="257175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86844719"/>
              </p:ext>
            </p:extLst>
          </p:nvPr>
        </p:nvGraphicFramePr>
        <p:xfrm>
          <a:off x="152400" y="1066800"/>
          <a:ext cx="8915400" cy="4953000"/>
        </p:xfrm>
        <a:graphic>
          <a:graphicData uri="http://schemas.openxmlformats.org/drawingml/2006/table">
            <a:tbl>
              <a:tblPr firstRow="1" bandRow="1">
                <a:tableStyleId>{10A1B5D5-9B99-4C35-A422-299274C87663}</a:tableStyleId>
              </a:tblPr>
              <a:tblGrid>
                <a:gridCol w="1143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smtClean="0"/>
                        <a:t>CLIN</a:t>
                      </a:r>
                      <a:endParaRPr lang="en-US" dirty="0"/>
                    </a:p>
                  </a:txBody>
                  <a:tcPr/>
                </a:tc>
                <a:tc>
                  <a:txBody>
                    <a:bodyPr/>
                    <a:lstStyle/>
                    <a:p>
                      <a:r>
                        <a:rPr lang="en-US" dirty="0" smtClean="0"/>
                        <a:t>Description</a:t>
                      </a:r>
                      <a:endParaRPr lang="en-US" dirty="0"/>
                    </a:p>
                  </a:txBody>
                  <a:tcPr/>
                </a:tc>
                <a:tc>
                  <a:txBody>
                    <a:bodyPr/>
                    <a:lstStyle/>
                    <a:p>
                      <a:r>
                        <a:rPr lang="en-US" dirty="0" smtClean="0"/>
                        <a:t>Due Date</a:t>
                      </a:r>
                      <a:endParaRPr lang="en-US" dirty="0"/>
                    </a:p>
                  </a:txBody>
                  <a:tcPr/>
                </a:tc>
                <a:extLst>
                  <a:ext uri="{0D108BD9-81ED-4DB2-BD59-A6C34878D82A}">
                    <a16:rowId xmlns:a16="http://schemas.microsoft.com/office/drawing/2014/main" val="10000"/>
                  </a:ext>
                </a:extLst>
              </a:tr>
              <a:tr h="370840">
                <a:tc>
                  <a:txBody>
                    <a:bodyPr/>
                    <a:lstStyle/>
                    <a:p>
                      <a:r>
                        <a:rPr lang="en-US" dirty="0" smtClean="0"/>
                        <a:t>0003</a:t>
                      </a:r>
                      <a:endParaRPr lang="en-US" dirty="0"/>
                    </a:p>
                  </a:txBody>
                  <a:tcPr>
                    <a:solidFill>
                      <a:srgbClr val="EDE4CE"/>
                    </a:solidFill>
                  </a:tcPr>
                </a:tc>
                <a:tc>
                  <a:txBody>
                    <a:bodyPr/>
                    <a:lstStyle/>
                    <a:p>
                      <a:r>
                        <a:rPr lang="en-US" dirty="0" smtClean="0"/>
                        <a:t>Software Development IAW (PWS paragraph</a:t>
                      </a:r>
                      <a:r>
                        <a:rPr lang="en-US" baseline="0" dirty="0" smtClean="0"/>
                        <a:t> 5.3)</a:t>
                      </a:r>
                      <a:endParaRPr lang="en-US" dirty="0"/>
                    </a:p>
                  </a:txBody>
                  <a:tcPr>
                    <a:solidFill>
                      <a:srgbClr val="EDE4CE"/>
                    </a:solidFill>
                  </a:tcPr>
                </a:tc>
                <a:tc>
                  <a:txBody>
                    <a:bodyPr/>
                    <a:lstStyle/>
                    <a:p>
                      <a:endParaRPr lang="en-US" dirty="0"/>
                    </a:p>
                  </a:txBody>
                  <a:tcPr>
                    <a:solidFill>
                      <a:srgbClr val="EDE4CE"/>
                    </a:solidFill>
                  </a:tcPr>
                </a:tc>
                <a:extLst>
                  <a:ext uri="{0D108BD9-81ED-4DB2-BD59-A6C34878D82A}">
                    <a16:rowId xmlns:a16="http://schemas.microsoft.com/office/drawing/2014/main" val="10001"/>
                  </a:ext>
                </a:extLst>
              </a:tr>
              <a:tr h="370840">
                <a:tc>
                  <a:txBody>
                    <a:bodyPr/>
                    <a:lstStyle/>
                    <a:p>
                      <a:r>
                        <a:rPr lang="en-US" dirty="0" smtClean="0"/>
                        <a:t>0003AA</a:t>
                      </a:r>
                      <a:endParaRPr lang="en-US" dirty="0"/>
                    </a:p>
                  </a:txBody>
                  <a:tcPr/>
                </a:tc>
                <a:tc>
                  <a:txBody>
                    <a:bodyPr/>
                    <a:lstStyle/>
                    <a:p>
                      <a:r>
                        <a:rPr lang="en-US" dirty="0" smtClean="0"/>
                        <a:t>Approved Source Code</a:t>
                      </a:r>
                      <a:endParaRPr lang="en-US" dirty="0"/>
                    </a:p>
                  </a:txBody>
                  <a:tcPr/>
                </a:tc>
                <a:tc>
                  <a:txBody>
                    <a:bodyPr/>
                    <a:lstStyle/>
                    <a:p>
                      <a:r>
                        <a:rPr lang="en-US" dirty="0" smtClean="0"/>
                        <a:t>90 DAC/monthly</a:t>
                      </a:r>
                      <a:endParaRPr lang="en-US" dirty="0"/>
                    </a:p>
                  </a:txBody>
                  <a:tcPr/>
                </a:tc>
                <a:extLst>
                  <a:ext uri="{0D108BD9-81ED-4DB2-BD59-A6C34878D82A}">
                    <a16:rowId xmlns:a16="http://schemas.microsoft.com/office/drawing/2014/main" val="10002"/>
                  </a:ext>
                </a:extLst>
              </a:tr>
              <a:tr h="370840">
                <a:tc>
                  <a:txBody>
                    <a:bodyPr/>
                    <a:lstStyle/>
                    <a:p>
                      <a:r>
                        <a:rPr lang="en-US" dirty="0" smtClean="0"/>
                        <a:t>0003AB</a:t>
                      </a:r>
                      <a:endParaRPr lang="en-US" dirty="0"/>
                    </a:p>
                  </a:txBody>
                  <a:tcPr/>
                </a:tc>
                <a:tc>
                  <a:txBody>
                    <a:bodyPr/>
                    <a:lstStyle/>
                    <a:p>
                      <a:r>
                        <a:rPr lang="en-US" dirty="0" smtClean="0"/>
                        <a:t>Updated and Approved Propath Required</a:t>
                      </a:r>
                      <a:r>
                        <a:rPr lang="en-US" baseline="0" dirty="0" smtClean="0"/>
                        <a:t> Documentation</a:t>
                      </a:r>
                      <a:endParaRPr lang="en-US" dirty="0"/>
                    </a:p>
                  </a:txBody>
                  <a:tcPr/>
                </a:tc>
                <a:tc>
                  <a:txBody>
                    <a:bodyPr/>
                    <a:lstStyle/>
                    <a:p>
                      <a:r>
                        <a:rPr lang="en-US" dirty="0" smtClean="0"/>
                        <a:t>90 DAC/monthly</a:t>
                      </a:r>
                      <a:endParaRPr lang="en-US" dirty="0"/>
                    </a:p>
                  </a:txBody>
                  <a:tcPr/>
                </a:tc>
                <a:extLst>
                  <a:ext uri="{0D108BD9-81ED-4DB2-BD59-A6C34878D82A}">
                    <a16:rowId xmlns:a16="http://schemas.microsoft.com/office/drawing/2014/main" val="10003"/>
                  </a:ext>
                </a:extLst>
              </a:tr>
              <a:tr h="370840">
                <a:tc>
                  <a:txBody>
                    <a:bodyPr/>
                    <a:lstStyle/>
                    <a:p>
                      <a:r>
                        <a:rPr lang="en-US" dirty="0" smtClean="0"/>
                        <a:t>0003AC</a:t>
                      </a:r>
                      <a:endParaRPr lang="en-US" dirty="0"/>
                    </a:p>
                  </a:txBody>
                  <a:tcPr/>
                </a:tc>
                <a:tc>
                  <a:txBody>
                    <a:bodyPr/>
                    <a:lstStyle/>
                    <a:p>
                      <a:r>
                        <a:rPr lang="en-US" dirty="0" smtClean="0"/>
                        <a:t>Required and Approved ProPath IOC Documentation</a:t>
                      </a:r>
                      <a:endParaRPr lang="en-US" dirty="0"/>
                    </a:p>
                  </a:txBody>
                  <a:tcPr/>
                </a:tc>
                <a:tc>
                  <a:txBody>
                    <a:bodyPr/>
                    <a:lstStyle/>
                    <a:p>
                      <a:r>
                        <a:rPr lang="en-US" dirty="0" smtClean="0"/>
                        <a:t>90 DAC/monthly</a:t>
                      </a:r>
                      <a:endParaRPr lang="en-US" dirty="0"/>
                    </a:p>
                  </a:txBody>
                  <a:tcPr/>
                </a:tc>
                <a:extLst>
                  <a:ext uri="{0D108BD9-81ED-4DB2-BD59-A6C34878D82A}">
                    <a16:rowId xmlns:a16="http://schemas.microsoft.com/office/drawing/2014/main" val="10004"/>
                  </a:ext>
                </a:extLst>
              </a:tr>
              <a:tr h="370840">
                <a:tc>
                  <a:txBody>
                    <a:bodyPr/>
                    <a:lstStyle/>
                    <a:p>
                      <a:r>
                        <a:rPr lang="en-US" dirty="0" smtClean="0"/>
                        <a:t>0004</a:t>
                      </a:r>
                      <a:endParaRPr lang="en-US" dirty="0"/>
                    </a:p>
                  </a:txBody>
                  <a:tcPr>
                    <a:solidFill>
                      <a:srgbClr val="EDE4CE"/>
                    </a:solidFill>
                  </a:tcPr>
                </a:tc>
                <a:tc>
                  <a:txBody>
                    <a:bodyPr/>
                    <a:lstStyle/>
                    <a:p>
                      <a:r>
                        <a:rPr lang="en-US" dirty="0" smtClean="0"/>
                        <a:t>Testing IAW (PWS</a:t>
                      </a:r>
                      <a:r>
                        <a:rPr lang="en-US" baseline="0" dirty="0" smtClean="0"/>
                        <a:t> paragraph 5.4)</a:t>
                      </a:r>
                      <a:endParaRPr lang="en-US" dirty="0"/>
                    </a:p>
                  </a:txBody>
                  <a:tcPr>
                    <a:solidFill>
                      <a:srgbClr val="EDE4CE"/>
                    </a:solidFill>
                  </a:tcPr>
                </a:tc>
                <a:tc>
                  <a:txBody>
                    <a:bodyPr/>
                    <a:lstStyle/>
                    <a:p>
                      <a:endParaRPr lang="en-US" dirty="0"/>
                    </a:p>
                  </a:txBody>
                  <a:tcPr>
                    <a:solidFill>
                      <a:srgbClr val="EDE4CE"/>
                    </a:solidFill>
                  </a:tcPr>
                </a:tc>
                <a:extLst>
                  <a:ext uri="{0D108BD9-81ED-4DB2-BD59-A6C34878D82A}">
                    <a16:rowId xmlns:a16="http://schemas.microsoft.com/office/drawing/2014/main" val="10005"/>
                  </a:ext>
                </a:extLst>
              </a:tr>
              <a:tr h="370840">
                <a:tc>
                  <a:txBody>
                    <a:bodyPr/>
                    <a:lstStyle/>
                    <a:p>
                      <a:r>
                        <a:rPr lang="en-US" dirty="0" smtClean="0"/>
                        <a:t>0004AA</a:t>
                      </a:r>
                      <a:endParaRPr lang="en-US" dirty="0"/>
                    </a:p>
                  </a:txBody>
                  <a:tcPr>
                    <a:noFill/>
                  </a:tcPr>
                </a:tc>
                <a:tc>
                  <a:txBody>
                    <a:bodyPr/>
                    <a:lstStyle/>
                    <a:p>
                      <a:r>
                        <a:rPr lang="en-US" dirty="0" smtClean="0"/>
                        <a:t>Signed Master Test Plan</a:t>
                      </a:r>
                      <a:endParaRPr lang="en-US" dirty="0"/>
                    </a:p>
                  </a:txBody>
                  <a:tcPr>
                    <a:noFill/>
                  </a:tcPr>
                </a:tc>
                <a:tc>
                  <a:txBody>
                    <a:bodyPr/>
                    <a:lstStyle/>
                    <a:p>
                      <a:r>
                        <a:rPr lang="en-US" dirty="0" smtClean="0"/>
                        <a:t>90 DAC/monthly</a:t>
                      </a:r>
                      <a:endParaRPr lang="en-US" dirty="0"/>
                    </a:p>
                  </a:txBody>
                  <a:tcPr>
                    <a:noFill/>
                  </a:tcPr>
                </a:tc>
                <a:extLst>
                  <a:ext uri="{0D108BD9-81ED-4DB2-BD59-A6C34878D82A}">
                    <a16:rowId xmlns:a16="http://schemas.microsoft.com/office/drawing/2014/main" val="10006"/>
                  </a:ext>
                </a:extLst>
              </a:tr>
              <a:tr h="370840">
                <a:tc>
                  <a:txBody>
                    <a:bodyPr/>
                    <a:lstStyle/>
                    <a:p>
                      <a:r>
                        <a:rPr lang="en-US" dirty="0" smtClean="0"/>
                        <a:t>0004AB</a:t>
                      </a:r>
                      <a:endParaRPr lang="en-US" dirty="0"/>
                    </a:p>
                  </a:txBody>
                  <a:tcPr>
                    <a:noFill/>
                  </a:tcPr>
                </a:tc>
                <a:tc>
                  <a:txBody>
                    <a:bodyPr/>
                    <a:lstStyle/>
                    <a:p>
                      <a:r>
                        <a:rPr lang="en-US" dirty="0" smtClean="0"/>
                        <a:t>Peer and User Reviewed and Approved Test Cases and Test Scripts</a:t>
                      </a:r>
                      <a:endParaRPr lang="en-US" dirty="0"/>
                    </a:p>
                  </a:txBody>
                  <a:tcPr>
                    <a:noFill/>
                  </a:tcPr>
                </a:tc>
                <a:tc>
                  <a:txBody>
                    <a:bodyPr/>
                    <a:lstStyle/>
                    <a:p>
                      <a:r>
                        <a:rPr lang="en-US" dirty="0" smtClean="0"/>
                        <a:t>90 DAC/monthly</a:t>
                      </a:r>
                      <a:endParaRPr lang="en-US" dirty="0"/>
                    </a:p>
                  </a:txBody>
                  <a:tcPr>
                    <a:noFill/>
                  </a:tcPr>
                </a:tc>
                <a:extLst>
                  <a:ext uri="{0D108BD9-81ED-4DB2-BD59-A6C34878D82A}">
                    <a16:rowId xmlns:a16="http://schemas.microsoft.com/office/drawing/2014/main" val="10007"/>
                  </a:ext>
                </a:extLst>
              </a:tr>
              <a:tr h="370840">
                <a:tc>
                  <a:txBody>
                    <a:bodyPr/>
                    <a:lstStyle/>
                    <a:p>
                      <a:r>
                        <a:rPr lang="en-US" dirty="0" smtClean="0"/>
                        <a:t>0004AC</a:t>
                      </a:r>
                      <a:endParaRPr lang="en-US" dirty="0"/>
                    </a:p>
                  </a:txBody>
                  <a:tcPr>
                    <a:noFill/>
                  </a:tcPr>
                </a:tc>
                <a:tc>
                  <a:txBody>
                    <a:bodyPr/>
                    <a:lstStyle/>
                    <a:p>
                      <a:r>
                        <a:rPr lang="en-US" dirty="0" smtClean="0"/>
                        <a:t>Testing Related Tasks</a:t>
                      </a:r>
                      <a:endParaRPr lang="en-US" dirty="0"/>
                    </a:p>
                  </a:txBody>
                  <a:tcPr>
                    <a:noFill/>
                  </a:tcPr>
                </a:tc>
                <a:tc>
                  <a:txBody>
                    <a:bodyPr/>
                    <a:lstStyle/>
                    <a:p>
                      <a:r>
                        <a:rPr lang="en-US" dirty="0" smtClean="0"/>
                        <a:t>90 DAC/monthly</a:t>
                      </a:r>
                      <a:endParaRPr lang="en-US" dirty="0"/>
                    </a:p>
                  </a:txBody>
                  <a:tcP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913933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072706 CBO New Approved Logo">
  <a:themeElements>
    <a:clrScheme name="072706 CBO New Approved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72706 CBO New Approved Log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72706 CBO New Approved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72706 CBO New Approved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72706 CBO New Approved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72706 CBO New Approved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72706 CBO New Approved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72706 CBO New Approved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72706 CBO New Approved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72706 CBO New Approved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72706 CBO New Approved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72706 CBO New Approved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72706 CBO New Approved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72706 CBO New Approved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4EAA4EE409DD49A697AFEC6C4DFE48" ma:contentTypeVersion="" ma:contentTypeDescription="Create a new document." ma:contentTypeScope="" ma:versionID="6598c7a663a87cf138b5796d34f22196">
  <xsd:schema xmlns:xsd="http://www.w3.org/2001/XMLSchema" xmlns:xs="http://www.w3.org/2001/XMLSchema" xmlns:p="http://schemas.microsoft.com/office/2006/metadata/properties" targetNamespace="http://schemas.microsoft.com/office/2006/metadata/properties" ma:root="true" ma:fieldsID="6b2c23b44c9bd3153fb48d040fa444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A879B7-D7A7-4757-A592-59DEA47F553F}">
  <ds:schemaRefs>
    <ds:schemaRef ds:uri="http://schemas.microsoft.com/sharepoint/v3/contenttype/forms"/>
  </ds:schemaRefs>
</ds:datastoreItem>
</file>

<file path=customXml/itemProps2.xml><?xml version="1.0" encoding="utf-8"?>
<ds:datastoreItem xmlns:ds="http://schemas.openxmlformats.org/officeDocument/2006/customXml" ds:itemID="{F7444A9E-4081-4EAD-8BA6-C52A370B8B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88BC9F-B7D6-44CC-8B26-C4196CB5D667}">
  <ds:schemaRefs>
    <ds:schemaRef ds:uri="http://purl.org/dc/terms/"/>
    <ds:schemaRef ds:uri="http://www.w3.org/XML/1998/namespace"/>
    <ds:schemaRef ds:uri="http://purl.org/dc/dcmitype/"/>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VA CBO Template</Template>
  <TotalTime>9064</TotalTime>
  <Words>1093</Words>
  <Application>Microsoft Office PowerPoint</Application>
  <PresentationFormat>On-screen Show (4:3)</PresentationFormat>
  <Paragraphs>253</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ＭＳ Ｐゴシック</vt:lpstr>
      <vt:lpstr>Arial</vt:lpstr>
      <vt:lpstr>Arial Narrow</vt:lpstr>
      <vt:lpstr>Calibri</vt:lpstr>
      <vt:lpstr>Times New Roman</vt:lpstr>
      <vt:lpstr>Wingdings</vt:lpstr>
      <vt:lpstr>072706 CBO New Approved Logo</vt:lpstr>
      <vt:lpstr>Custom Design</vt:lpstr>
      <vt:lpstr>One VA Pharmacy VA118-15-F-0663</vt:lpstr>
      <vt:lpstr>Agenda</vt:lpstr>
      <vt:lpstr>Introductions The BITS Team</vt:lpstr>
      <vt:lpstr>OneVA Pharmacy Scope </vt:lpstr>
      <vt:lpstr>Program Goals and Objectives</vt:lpstr>
      <vt:lpstr>Summary of Tasks:  High Level Plan</vt:lpstr>
      <vt:lpstr> Contract Deliverables Schedule Overview, Critical Success Factors and Project Acceptance Criteria</vt:lpstr>
      <vt:lpstr> Contract Deliverables Schedule Overview, Critical Success Factors and Project Acceptance Criteria</vt:lpstr>
      <vt:lpstr> Contract Deliverables Schedule Overview, Critical Success Factors and Project Acceptance Criteria</vt:lpstr>
      <vt:lpstr>Contract Deliverables Schedule Overview, Critical Success Factors and Project Acceptance Criteria</vt:lpstr>
      <vt:lpstr> Contract Deliverables Schedule Overview, Critical Success Factors and Project Acceptance Criteria</vt:lpstr>
      <vt:lpstr> Contract Deliverables Schedule Overview, Critical Success Factors and Project Acceptance Criteria</vt:lpstr>
      <vt:lpstr>The BITS Team Organization</vt:lpstr>
      <vt:lpstr>Housekeeping Matters</vt:lpstr>
      <vt:lpstr>Next Steps / Discussion Items</vt:lpstr>
      <vt:lpstr>Open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VHA Chief Business Office</dc:title>
  <dc:creator>BITS</dc:creator>
  <cp:lastModifiedBy>Kathleen Coupland</cp:lastModifiedBy>
  <cp:revision>963</cp:revision>
  <cp:lastPrinted>2015-10-26T09:09:28Z</cp:lastPrinted>
  <dcterms:created xsi:type="dcterms:W3CDTF">2009-06-08T20:13:42Z</dcterms:created>
  <dcterms:modified xsi:type="dcterms:W3CDTF">2015-10-26T09:10:18Z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0x0101004A4EAA4EE409DD49A697AFEC6C4DFE48</vt:lpwstr>
  </property>
</Properties>
</file>