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media/image3.svg" ContentType="image/svg+xml"/>
  <Override PartName="/ppt/media/image4.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9"/>
  </p:notesMasterIdLst>
  <p:sldIdLst>
    <p:sldId id="256" r:id="rId3"/>
    <p:sldId id="271" r:id="rId4"/>
    <p:sldId id="266" r:id="rId5"/>
    <p:sldId id="262" r:id="rId6"/>
    <p:sldId id="287" r:id="rId7"/>
    <p:sldId id="1709" r:id="rId8"/>
    <p:sldId id="1711" r:id="rId9"/>
    <p:sldId id="267" r:id="rId10"/>
    <p:sldId id="323" r:id="rId11"/>
    <p:sldId id="1712" r:id="rId12"/>
    <p:sldId id="1689" r:id="rId13"/>
    <p:sldId id="1687" r:id="rId14"/>
    <p:sldId id="1713" r:id="rId15"/>
    <p:sldId id="1714" r:id="rId16"/>
    <p:sldId id="1681" r:id="rId17"/>
    <p:sldId id="261" r:id="rId18"/>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C3AD"/>
    <a:srgbClr val="010E19"/>
    <a:srgbClr val="303689"/>
    <a:srgbClr val="DA3C49"/>
    <a:srgbClr val="258A8F"/>
    <a:srgbClr val="67B1AA"/>
    <a:srgbClr val="79BAB4"/>
    <a:srgbClr val="66B5C9"/>
    <a:srgbClr val="EDB159"/>
    <a:srgbClr val="2357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82" autoAdjust="0"/>
  </p:normalViewPr>
  <p:slideViewPr>
    <p:cSldViewPr snapToGrid="0">
      <p:cViewPr varScale="1">
        <p:scale>
          <a:sx n="57" d="100"/>
          <a:sy n="57" d="100"/>
        </p:scale>
        <p:origin x="108" y="228"/>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4.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45202" y="0"/>
            <a:ext cx="12237202" cy="6858000"/>
          </a:xfrm>
          <a:prstGeom prst="rect">
            <a:avLst/>
          </a:prstGeom>
        </p:spPr>
      </p:pic>
      <p:sp>
        <p:nvSpPr>
          <p:cNvPr id="47" name="Freeform 47"/>
          <p:cNvSpPr/>
          <p:nvPr userDrawn="1"/>
        </p:nvSpPr>
        <p:spPr bwMode="auto">
          <a:xfrm>
            <a:off x="-1588" y="4826208"/>
            <a:ext cx="12206288" cy="2449512"/>
          </a:xfrm>
          <a:custGeom>
            <a:avLst/>
            <a:gdLst>
              <a:gd name="T0" fmla="*/ 7689 w 7689"/>
              <a:gd name="T1" fmla="*/ 1543 h 1543"/>
              <a:gd name="T2" fmla="*/ 7689 w 7689"/>
              <a:gd name="T3" fmla="*/ 1485 h 1543"/>
              <a:gd name="T4" fmla="*/ 4821 w 7689"/>
              <a:gd name="T5" fmla="*/ 568 h 1543"/>
              <a:gd name="T6" fmla="*/ 3065 w 7689"/>
              <a:gd name="T7" fmla="*/ 0 h 1543"/>
              <a:gd name="T8" fmla="*/ 582 w 7689"/>
              <a:gd name="T9" fmla="*/ 597 h 1543"/>
              <a:gd name="T10" fmla="*/ 0 w 7689"/>
              <a:gd name="T11" fmla="*/ 717 h 1543"/>
              <a:gd name="T12" fmla="*/ 0 w 7689"/>
              <a:gd name="T13" fmla="*/ 1543 h 1543"/>
              <a:gd name="T14" fmla="*/ 7689 w 7689"/>
              <a:gd name="T15" fmla="*/ 1543 h 1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9" h="1543">
                <a:moveTo>
                  <a:pt x="7689" y="1543"/>
                </a:moveTo>
                <a:lnTo>
                  <a:pt x="7689" y="1485"/>
                </a:lnTo>
                <a:lnTo>
                  <a:pt x="4821" y="568"/>
                </a:lnTo>
                <a:lnTo>
                  <a:pt x="3065" y="0"/>
                </a:lnTo>
                <a:lnTo>
                  <a:pt x="582" y="597"/>
                </a:lnTo>
                <a:lnTo>
                  <a:pt x="0" y="717"/>
                </a:lnTo>
                <a:lnTo>
                  <a:pt x="0" y="1543"/>
                </a:lnTo>
                <a:lnTo>
                  <a:pt x="7689" y="15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等线" panose="02010600030101010101" charset="-122"/>
              <a:ea typeface="等线" panose="02010600030101010101" charset="-122"/>
            </a:endParaRPr>
          </a:p>
        </p:txBody>
      </p:sp>
      <p:sp>
        <p:nvSpPr>
          <p:cNvPr id="5" name="矩形 4"/>
          <p:cNvSpPr/>
          <p:nvPr userDrawn="1"/>
        </p:nvSpPr>
        <p:spPr>
          <a:xfrm>
            <a:off x="1504950" y="2571750"/>
            <a:ext cx="2809472" cy="4286250"/>
          </a:xfrm>
          <a:prstGeom prst="rect">
            <a:avLst/>
          </a:prstGeom>
          <a:blipFill>
            <a:blip r:embed="rId3"/>
            <a:srcRect/>
            <a:stretch>
              <a:fillRect l="-12865" t="18036" r="1637" b="-650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副标题 2"/>
          <p:cNvSpPr>
            <a:spLocks noGrp="1"/>
          </p:cNvSpPr>
          <p:nvPr>
            <p:ph type="subTitle" idx="1"/>
          </p:nvPr>
        </p:nvSpPr>
        <p:spPr>
          <a:xfrm>
            <a:off x="3441699" y="2945130"/>
            <a:ext cx="5308602" cy="558799"/>
          </a:xfrm>
        </p:spPr>
        <p:txBody>
          <a:bodyPr anchor="ct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19" name="标题 1"/>
          <p:cNvSpPr>
            <a:spLocks noGrp="1"/>
          </p:cNvSpPr>
          <p:nvPr>
            <p:ph type="ctrTitle"/>
          </p:nvPr>
        </p:nvSpPr>
        <p:spPr>
          <a:xfrm>
            <a:off x="3441699" y="1661159"/>
            <a:ext cx="5308602" cy="1283971"/>
          </a:xfrm>
        </p:spPr>
        <p:txBody>
          <a:bodyPr anchor="ctr">
            <a:normAutofit/>
          </a:bodyPr>
          <a:lstStyle>
            <a:lvl1pPr algn="ctr">
              <a:defRPr sz="4000">
                <a:solidFill>
                  <a:schemeClr val="bg1"/>
                </a:solidFill>
              </a:defRPr>
            </a:lvl1pPr>
          </a:lstStyle>
          <a:p>
            <a:r>
              <a:rPr lang="en-US" dirty="0"/>
              <a:t>Click to edit Master title style</a:t>
            </a:r>
            <a:endParaRPr lang="zh-CN" altLang="en-US" dirty="0"/>
          </a:p>
        </p:txBody>
      </p:sp>
      <p:sp>
        <p:nvSpPr>
          <p:cNvPr id="20" name="文本占位符 13"/>
          <p:cNvSpPr>
            <a:spLocks noGrp="1"/>
          </p:cNvSpPr>
          <p:nvPr>
            <p:ph type="body" sz="quarter" idx="10" hasCustomPrompt="1"/>
          </p:nvPr>
        </p:nvSpPr>
        <p:spPr>
          <a:xfrm>
            <a:off x="3441699" y="4344518"/>
            <a:ext cx="5308602" cy="296271"/>
          </a:xfrm>
        </p:spPr>
        <p:txBody>
          <a:bodyPr vert="horz" anchor="ctr">
            <a:noAutofit/>
          </a:bodyPr>
          <a:lstStyle>
            <a:lvl1pPr marL="0" indent="0" algn="ctr">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
        <p:nvSpPr>
          <p:cNvPr id="21" name="文本占位符 13"/>
          <p:cNvSpPr>
            <a:spLocks noGrp="1"/>
          </p:cNvSpPr>
          <p:nvPr>
            <p:ph type="body" sz="quarter" idx="11" hasCustomPrompt="1"/>
          </p:nvPr>
        </p:nvSpPr>
        <p:spPr>
          <a:xfrm>
            <a:off x="3441699" y="4640789"/>
            <a:ext cx="5308602" cy="296271"/>
          </a:xfrm>
        </p:spPr>
        <p:txBody>
          <a:bodyPr vert="horz" anchor="ctr">
            <a:noAutofit/>
          </a:bodyPr>
          <a:lstStyle>
            <a:lvl1pPr marL="0" indent="0" algn="ctr">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1_节标题">
    <p:bg>
      <p:bgPr>
        <a:solidFill>
          <a:schemeClr val="accent1"/>
        </a:solidFill>
        <a:effectLst/>
      </p:bgPr>
    </p:bg>
    <p:spTree>
      <p:nvGrpSpPr>
        <p:cNvPr id="1" name=""/>
        <p:cNvGrpSpPr/>
        <p:nvPr/>
      </p:nvGrpSpPr>
      <p:grpSpPr>
        <a:xfrm>
          <a:off x="0" y="0"/>
          <a:ext cx="0" cy="0"/>
          <a:chOff x="0" y="0"/>
          <a:chExt cx="0" cy="0"/>
        </a:xfrm>
      </p:grpSpPr>
      <p:sp>
        <p:nvSpPr>
          <p:cNvPr id="8" name="矩形 7"/>
          <p:cNvSpPr/>
          <p:nvPr userDrawn="1"/>
        </p:nvSpPr>
        <p:spPr>
          <a:xfrm>
            <a:off x="679450" y="478971"/>
            <a:ext cx="10833100" cy="5900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1"/>
          <p:cNvSpPr>
            <a:spLocks noGrp="1"/>
          </p:cNvSpPr>
          <p:nvPr>
            <p:ph type="title"/>
          </p:nvPr>
        </p:nvSpPr>
        <p:spPr>
          <a:xfrm>
            <a:off x="3386407" y="2981325"/>
            <a:ext cx="5419185" cy="895350"/>
          </a:xfrm>
        </p:spPr>
        <p:txBody>
          <a:bodyPr anchor="b">
            <a:normAutofit/>
          </a:bodyPr>
          <a:lstStyle>
            <a:lvl1pPr algn="ctr">
              <a:defRPr sz="2400" b="1">
                <a:solidFill>
                  <a:schemeClr val="tx1"/>
                </a:solidFill>
              </a:defRPr>
            </a:lvl1pPr>
          </a:lstStyle>
          <a:p>
            <a:r>
              <a:rPr lang="en-US" dirty="0"/>
              <a:t>Click to edit Master title style</a:t>
            </a:r>
            <a:endParaRPr lang="zh-CN" altLang="en-US" dirty="0"/>
          </a:p>
        </p:txBody>
      </p:sp>
      <p:sp>
        <p:nvSpPr>
          <p:cNvPr id="6" name="文本占位符 2"/>
          <p:cNvSpPr>
            <a:spLocks noGrp="1"/>
          </p:cNvSpPr>
          <p:nvPr>
            <p:ph type="body" idx="1"/>
          </p:nvPr>
        </p:nvSpPr>
        <p:spPr>
          <a:xfrm>
            <a:off x="3387523" y="3876675"/>
            <a:ext cx="5419185" cy="1015623"/>
          </a:xfrm>
        </p:spPr>
        <p:txBody>
          <a:bodyPr anchor="t">
            <a:normAutofit/>
          </a:bodyPr>
          <a:lstStyle>
            <a:lvl1pPr marL="0" indent="0" algn="ctr">
              <a:lnSpc>
                <a:spcPct val="100000"/>
              </a:lnSpc>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0" name="日期占位符 2"/>
          <p:cNvSpPr>
            <a:spLocks noGrp="1"/>
          </p:cNvSpPr>
          <p:nvPr>
            <p:ph type="dt" sz="half" idx="10"/>
          </p:nvPr>
        </p:nvSpPr>
        <p:spPr>
          <a:xfrm>
            <a:off x="5401732" y="6240463"/>
            <a:ext cx="1388536" cy="206381"/>
          </a:xfrm>
        </p:spPr>
        <p:txBody>
          <a:bodyPr/>
          <a:lstStyle/>
          <a:p>
            <a:fld id="{6489D9C7-5DC6-4263-87FF-7C99F6FB63C3}" type="datetime1">
              <a:rPr lang="zh-CN" altLang="en-US" smtClean="0"/>
            </a:fld>
            <a:endParaRPr lang="zh-CN" altLang="en-US"/>
          </a:p>
        </p:txBody>
      </p:sp>
      <p:sp>
        <p:nvSpPr>
          <p:cNvPr id="11" name="页脚占位符 3"/>
          <p:cNvSpPr>
            <a:spLocks noGrp="1"/>
          </p:cNvSpPr>
          <p:nvPr>
            <p:ph type="ftr" sz="quarter" idx="11"/>
          </p:nvPr>
        </p:nvSpPr>
        <p:spPr>
          <a:xfrm>
            <a:off x="669924" y="6240463"/>
            <a:ext cx="4140201" cy="206381"/>
          </a:xfrm>
        </p:spPr>
        <p:txBody>
          <a:bodyPr/>
          <a:lstStyle/>
          <a:p>
            <a:r>
              <a:rPr lang="en-US" altLang="zh-CN"/>
              <a:t>www.islide.cc</a:t>
            </a:r>
            <a:endParaRPr lang="zh-CN" altLang="en-US" dirty="0"/>
          </a:p>
        </p:txBody>
      </p:sp>
      <p:sp>
        <p:nvSpPr>
          <p:cNvPr id="12" name="灯片编号占位符 4"/>
          <p:cNvSpPr>
            <a:spLocks noGrp="1"/>
          </p:cNvSpPr>
          <p:nvPr>
            <p:ph type="sldNum" sz="quarter" idx="12"/>
          </p:nvPr>
        </p:nvSpPr>
        <p:spPr>
          <a:xfrm>
            <a:off x="8610599" y="6240463"/>
            <a:ext cx="2909888" cy="206381"/>
          </a:xfrm>
        </p:spPr>
        <p:txBody>
          <a:bodyPr/>
          <a:lstStyle/>
          <a:p>
            <a:fld id="{5DD3DB80-B894-403A-B48E-6FDC1A72010E}" type="slidenum">
              <a:rPr lang="zh-CN" altLang="en-US" smtClean="0"/>
            </a:fld>
            <a:endParaRPr lang="zh-CN" altLang="en-US"/>
          </a:p>
        </p:txBody>
      </p:sp>
      <p:sp>
        <p:nvSpPr>
          <p:cNvPr id="13" name="标题 5"/>
          <p:cNvSpPr>
            <a:spLocks noGrp="1"/>
          </p:cNvSpPr>
          <p:nvPr>
            <p:ph type="title"/>
          </p:nvPr>
        </p:nvSpPr>
        <p:spPr>
          <a:xfrm>
            <a:off x="669924" y="1"/>
            <a:ext cx="10850563" cy="1028699"/>
          </a:xfrm>
        </p:spPr>
        <p:txBody>
          <a:bodyPr/>
          <a:lstStyle>
            <a:lvl1pPr>
              <a:defRPr/>
            </a:lvl1pPr>
          </a:lstStyle>
          <a:p>
            <a:r>
              <a:rPr lang="en-US" altLang="zh-CN" dirty="0"/>
              <a:t>Click to edit Master title style</a:t>
            </a:r>
            <a:endParaRPr lang="zh-CN" altLang="en-US" dirty="0"/>
          </a:p>
        </p:txBody>
      </p:sp>
      <p:sp>
        <p:nvSpPr>
          <p:cNvPr id="14" name="内容占位符 7"/>
          <p:cNvSpPr>
            <a:spLocks noGrp="1"/>
          </p:cNvSpPr>
          <p:nvPr>
            <p:ph sz="quarter" idx="13"/>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69924" y="1"/>
            <a:ext cx="10850563" cy="1028699"/>
          </a:xfrm>
          <a:prstGeom prst="rect">
            <a:avLst/>
          </a:prstGeom>
        </p:spPr>
        <p:txBody>
          <a:bodyPr/>
          <a:lstStyle>
            <a:lvl1pPr>
              <a:defRPr/>
            </a:lvl1pPr>
          </a:lstStyle>
          <a:p>
            <a:r>
              <a:rPr lang="en-US" altLang="zh-CN" dirty="0"/>
              <a:t>Click to edit Master title style</a:t>
            </a:r>
            <a:endParaRPr lang="zh-CN" altLang="en-US" dirty="0"/>
          </a:p>
        </p:txBody>
      </p:sp>
      <p:sp>
        <p:nvSpPr>
          <p:cNvPr id="3" name="日期占位符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45202" y="0"/>
            <a:ext cx="12237202" cy="6858000"/>
          </a:xfrm>
          <a:prstGeom prst="rect">
            <a:avLst/>
          </a:prstGeom>
        </p:spPr>
      </p:pic>
      <p:sp>
        <p:nvSpPr>
          <p:cNvPr id="7" name="标题 1"/>
          <p:cNvSpPr>
            <a:spLocks noGrp="1"/>
          </p:cNvSpPr>
          <p:nvPr>
            <p:ph type="ctrTitle" hasCustomPrompt="1"/>
          </p:nvPr>
        </p:nvSpPr>
        <p:spPr>
          <a:xfrm>
            <a:off x="3382962" y="2011363"/>
            <a:ext cx="5426076" cy="1621509"/>
          </a:xfrm>
        </p:spPr>
        <p:txBody>
          <a:bodyPr anchor="b">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8" name="文本占位符 62"/>
          <p:cNvSpPr>
            <a:spLocks noGrp="1"/>
          </p:cNvSpPr>
          <p:nvPr>
            <p:ph type="body" sz="quarter" idx="18" hasCustomPrompt="1"/>
          </p:nvPr>
        </p:nvSpPr>
        <p:spPr>
          <a:xfrm>
            <a:off x="3382962" y="4317599"/>
            <a:ext cx="5426076" cy="310871"/>
          </a:xfrm>
        </p:spPr>
        <p:txBody>
          <a:bodyPr vert="horz" lIns="91440" tIns="45720" rIns="91440" bIns="45720" rtlCol="0">
            <a:normAutofit/>
          </a:bodyPr>
          <a:lstStyle>
            <a:lvl1pPr marL="0" indent="0" algn="ctr">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endParaRPr lang="en-US" altLang="zh-CN" dirty="0"/>
          </a:p>
        </p:txBody>
      </p:sp>
      <p:sp>
        <p:nvSpPr>
          <p:cNvPr id="9" name="文本占位符 13"/>
          <p:cNvSpPr>
            <a:spLocks noGrp="1"/>
          </p:cNvSpPr>
          <p:nvPr>
            <p:ph type="body" sz="quarter" idx="10" hasCustomPrompt="1"/>
          </p:nvPr>
        </p:nvSpPr>
        <p:spPr>
          <a:xfrm>
            <a:off x="3382963" y="4021328"/>
            <a:ext cx="5426076" cy="296271"/>
          </a:xfrm>
        </p:spPr>
        <p:txBody>
          <a:bodyPr vert="horz" anchor="ctr">
            <a:noAutofit/>
          </a:bodyPr>
          <a:lstStyle>
            <a:lvl1pPr marL="0" indent="0" algn="ctr">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9"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zh-CN" altLang="en-US" dirty="0"/>
          </a:p>
        </p:txBody>
      </p:sp>
      <p:cxnSp>
        <p:nvCxnSpPr>
          <p:cNvPr id="10" name="直接连接符 9"/>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fld>
            <a:endParaRPr lang="zh-CN" altLang="en-US"/>
          </a:p>
        </p:txBody>
      </p:sp>
      <p:sp>
        <p:nvSpPr>
          <p:cNvPr id="12"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3"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9" Type="http://schemas.openxmlformats.org/officeDocument/2006/relationships/image" Target="../media/image4.svg"/><Relationship Id="rId8" Type="http://schemas.openxmlformats.org/officeDocument/2006/relationships/image" Target="../media/image7.png"/><Relationship Id="rId7" Type="http://schemas.openxmlformats.org/officeDocument/2006/relationships/image" Target="../media/image3.svg"/><Relationship Id="rId6" Type="http://schemas.openxmlformats.org/officeDocument/2006/relationships/image" Target="../media/image6.png"/><Relationship Id="rId5" Type="http://schemas.openxmlformats.org/officeDocument/2006/relationships/image" Target="../media/image2.svg"/><Relationship Id="rId4" Type="http://schemas.openxmlformats.org/officeDocument/2006/relationships/image" Target="../media/image5.png"/><Relationship Id="rId3" Type="http://schemas.openxmlformats.org/officeDocument/2006/relationships/image" Target="../media/image1.svg"/><Relationship Id="rId2" Type="http://schemas.openxmlformats.org/officeDocument/2006/relationships/image" Target="../media/image4.png"/><Relationship Id="rId10" Type="http://schemas.openxmlformats.org/officeDocument/2006/relationships/slideLayout" Target="../slideLayouts/slideLayout4.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反向图片搜索引擎</a:t>
            </a:r>
            <a:endParaRPr lang="zh-CN" altLang="en-US" dirty="0"/>
          </a:p>
        </p:txBody>
      </p:sp>
      <p:sp>
        <p:nvSpPr>
          <p:cNvPr id="6" name="文本占位符 5"/>
          <p:cNvSpPr>
            <a:spLocks noGrp="1"/>
          </p:cNvSpPr>
          <p:nvPr>
            <p:ph type="body" sz="quarter" idx="10"/>
          </p:nvPr>
        </p:nvSpPr>
        <p:spPr>
          <a:xfrm>
            <a:off x="3441700" y="4344670"/>
            <a:ext cx="5308600" cy="418465"/>
          </a:xfrm>
        </p:spPr>
        <p:txBody>
          <a:bodyPr/>
          <a:lstStyle/>
          <a:p>
            <a:r>
              <a:rPr lang="en-US" altLang="zh-CN" sz="2000"/>
              <a:t>2016214786</a:t>
            </a:r>
            <a:endParaRPr lang="en-US" altLang="zh-CN" sz="2000" dirty="0"/>
          </a:p>
        </p:txBody>
      </p:sp>
      <p:sp>
        <p:nvSpPr>
          <p:cNvPr id="7" name="文本占位符 6"/>
          <p:cNvSpPr>
            <a:spLocks noGrp="1"/>
          </p:cNvSpPr>
          <p:nvPr>
            <p:ph type="body" sz="quarter" idx="11"/>
          </p:nvPr>
        </p:nvSpPr>
        <p:spPr>
          <a:xfrm>
            <a:off x="3441700" y="5229225"/>
            <a:ext cx="5308600" cy="374650"/>
          </a:xfrm>
        </p:spPr>
        <p:txBody>
          <a:bodyPr/>
          <a:lstStyle/>
          <a:p>
            <a:r>
              <a:rPr lang="zh-CN" altLang="en-US" sz="2000"/>
              <a:t>余恒</a:t>
            </a:r>
            <a:endParaRPr lang="zh-CN" altLang="en-US"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550694" y="2168525"/>
            <a:ext cx="1090613" cy="1176146"/>
          </a:xfrm>
          <a:prstGeom prst="rect">
            <a:avLst/>
          </a:prstGeom>
          <a:noFill/>
        </p:spPr>
        <p:txBody>
          <a:bodyPr wrap="none" rtlCol="0">
            <a:prstTxWarp prst="textPlain">
              <a:avLst/>
            </a:prstTxWarp>
            <a:spAutoFit/>
          </a:bodyPr>
          <a:lstStyle/>
          <a:p>
            <a:r>
              <a:rPr lang="en-US" altLang="zh-CN" dirty="0">
                <a:solidFill>
                  <a:srgbClr val="010E19"/>
                </a:solidFill>
                <a:latin typeface="Impact" panose="020B0806030902050204" pitchFamily="34" charset="0"/>
                <a:ea typeface="微软雅黑" panose="020B0503020204020204" pitchFamily="34" charset="-122"/>
              </a:rPr>
              <a:t>04</a:t>
            </a:r>
            <a:endParaRPr lang="zh-CN" altLang="en-US" dirty="0">
              <a:solidFill>
                <a:srgbClr val="010E19"/>
              </a:solidFill>
              <a:latin typeface="Impact" panose="020B0806030902050204" pitchFamily="34" charset="0"/>
              <a:ea typeface="微软雅黑" panose="020B0503020204020204" pitchFamily="34" charset="-122"/>
            </a:endParaRPr>
          </a:p>
        </p:txBody>
      </p:sp>
      <p:sp>
        <p:nvSpPr>
          <p:cNvPr id="4" name="标题 3"/>
          <p:cNvSpPr>
            <a:spLocks noGrp="1"/>
          </p:cNvSpPr>
          <p:nvPr>
            <p:ph type="title"/>
          </p:nvPr>
        </p:nvSpPr>
        <p:spPr>
          <a:xfrm>
            <a:off x="3386407" y="4200525"/>
            <a:ext cx="5419185" cy="895350"/>
          </a:xfrm>
        </p:spPr>
        <p:txBody>
          <a:bodyPr/>
          <a:p>
            <a:r>
              <a:rPr lang="zh-CN" altLang="en-US"/>
              <a:t>设计一个系统</a:t>
            </a:r>
            <a:endParaRPr lang="zh-CN" altLang="en-US"/>
          </a:p>
        </p:txBody>
      </p:sp>
      <p:sp>
        <p:nvSpPr>
          <p:cNvPr id="7" name="灯片编号占位符 6"/>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22"/>
          <p:cNvSpPr>
            <a:spLocks noGrp="1"/>
          </p:cNvSpPr>
          <p:nvPr>
            <p:ph type="title"/>
          </p:nvPr>
        </p:nvSpPr>
        <p:spPr/>
        <p:txBody>
          <a:bodyPr/>
          <a:p>
            <a:r>
              <a:rPr lang="zh-CN" altLang="en-US"/>
              <a:t>系统流程图</a:t>
            </a:r>
            <a:endParaRPr lang="en-US" altLang="zh-CN"/>
          </a:p>
        </p:txBody>
      </p:sp>
      <p:pic>
        <p:nvPicPr>
          <p:cNvPr id="21" name="图片 7" descr="未命名文件"/>
          <p:cNvPicPr>
            <a:picLocks noChangeAspect="1"/>
          </p:cNvPicPr>
          <p:nvPr/>
        </p:nvPicPr>
        <p:blipFill>
          <a:blip r:embed="rId1"/>
          <a:srcRect l="2926" t="3009" r="2661" b="3442"/>
          <a:stretch>
            <a:fillRect/>
          </a:stretch>
        </p:blipFill>
        <p:spPr>
          <a:xfrm>
            <a:off x="2597150" y="1179195"/>
            <a:ext cx="6661150" cy="5678805"/>
          </a:xfrm>
          <a:prstGeom prst="rect">
            <a:avLst/>
          </a:prstGeom>
        </p:spPr>
      </p:pic>
      <p:sp>
        <p:nvSpPr>
          <p:cNvPr id="22" name="标题 1"/>
          <p:cNvSpPr>
            <a:spLocks noGrp="1"/>
          </p:cNvSpPr>
          <p:nvPr/>
        </p:nvSpPr>
        <p:spPr>
          <a:xfrm>
            <a:off x="669924" y="1"/>
            <a:ext cx="10850563" cy="102869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endParaRPr lang="zh-CN" altLang="en-US" dirty="0"/>
          </a:p>
        </p:txBody>
      </p:sp>
      <p:sp>
        <p:nvSpPr>
          <p:cNvPr id="24" name="灯片编号占位符 23"/>
          <p:cNvSpPr>
            <a:spLocks noGrp="1"/>
          </p:cNvSpPr>
          <p:nvPr>
            <p:ph type="sldNum" sz="quarter" idx="12"/>
          </p:nvPr>
        </p:nvSpPr>
        <p:spPr/>
        <p:txBody>
          <a:bodyPr/>
          <a:p>
            <a:fld id="{5DD3DB80-B894-403A-B48E-6FDC1A72010E}"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系统步骤概要</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65" name="流程图: 可选过程 64"/>
          <p:cNvSpPr/>
          <p:nvPr/>
        </p:nvSpPr>
        <p:spPr>
          <a:xfrm>
            <a:off x="3579495" y="1560195"/>
            <a:ext cx="4214495" cy="821690"/>
          </a:xfrm>
          <a:prstGeom prst="flowChartAlternateProcess">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2000">
                <a:solidFill>
                  <a:schemeClr val="tx1"/>
                </a:solidFill>
                <a:latin typeface="+mn-ea"/>
                <a:sym typeface="+mn-ea"/>
              </a:rPr>
              <a:t>下载新的原始的图片数据</a:t>
            </a:r>
            <a:endParaRPr lang="zh-CN" altLang="en-US" sz="2000">
              <a:solidFill>
                <a:schemeClr val="tx1"/>
              </a:solidFill>
              <a:latin typeface="+mn-ea"/>
              <a:sym typeface="+mn-ea"/>
            </a:endParaRPr>
          </a:p>
        </p:txBody>
      </p:sp>
      <p:sp>
        <p:nvSpPr>
          <p:cNvPr id="66" name="流程图: 可选过程 65"/>
          <p:cNvSpPr/>
          <p:nvPr/>
        </p:nvSpPr>
        <p:spPr>
          <a:xfrm>
            <a:off x="3579495" y="2831465"/>
            <a:ext cx="4214495" cy="821690"/>
          </a:xfrm>
          <a:prstGeom prst="flowChartAlternateProcess">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2000">
                <a:latin typeface="微软雅黑" panose="020B0503020204020204" pitchFamily="34" charset="-122"/>
                <a:ea typeface="微软雅黑" panose="020B0503020204020204" pitchFamily="34" charset="-122"/>
                <a:sym typeface="+mn-ea"/>
              </a:rPr>
              <a:t>对图像进行解析获得图像的基本属性和内容特征</a:t>
            </a:r>
            <a:endParaRPr lang="zh-CN" altLang="en-US" sz="2000">
              <a:latin typeface="微软雅黑" panose="020B0503020204020204" pitchFamily="34" charset="-122"/>
              <a:ea typeface="微软雅黑" panose="020B0503020204020204" pitchFamily="34" charset="-122"/>
            </a:endParaRPr>
          </a:p>
        </p:txBody>
      </p:sp>
      <p:sp>
        <p:nvSpPr>
          <p:cNvPr id="67" name="流程图: 可选过程 66"/>
          <p:cNvSpPr/>
          <p:nvPr/>
        </p:nvSpPr>
        <p:spPr>
          <a:xfrm>
            <a:off x="3579495" y="5419090"/>
            <a:ext cx="4214495" cy="821690"/>
          </a:xfrm>
          <a:prstGeom prst="flowChartAlternateProcess">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2000">
                <a:latin typeface="微软雅黑" panose="020B0503020204020204" pitchFamily="34" charset="-122"/>
                <a:ea typeface="微软雅黑" panose="020B0503020204020204" pitchFamily="34" charset="-122"/>
                <a:sym typeface="+mn-ea"/>
              </a:rPr>
              <a:t>用户上传或查询，最后显示查询结果</a:t>
            </a:r>
            <a:endParaRPr lang="zh-CN" altLang="en-US" sz="2000">
              <a:latin typeface="微软雅黑" panose="020B0503020204020204" pitchFamily="34" charset="-122"/>
              <a:ea typeface="微软雅黑" panose="020B0503020204020204" pitchFamily="34" charset="-122"/>
            </a:endParaRPr>
          </a:p>
        </p:txBody>
      </p:sp>
      <p:sp>
        <p:nvSpPr>
          <p:cNvPr id="69" name="右弧形箭头 68"/>
          <p:cNvSpPr/>
          <p:nvPr/>
        </p:nvSpPr>
        <p:spPr>
          <a:xfrm>
            <a:off x="7793990" y="1905000"/>
            <a:ext cx="840740" cy="1417320"/>
          </a:xfrm>
          <a:prstGeom prst="curvedLef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70" name="流程图: 可选过程 69"/>
          <p:cNvSpPr/>
          <p:nvPr/>
        </p:nvSpPr>
        <p:spPr>
          <a:xfrm>
            <a:off x="3579495" y="4197985"/>
            <a:ext cx="4214495" cy="821690"/>
          </a:xfrm>
          <a:prstGeom prst="flowChartAlternateProcess">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2000">
                <a:solidFill>
                  <a:schemeClr val="tx1"/>
                </a:solidFill>
                <a:latin typeface="微软雅黑" panose="020B0503020204020204" pitchFamily="34" charset="-122"/>
                <a:ea typeface="微软雅黑" panose="020B0503020204020204" pitchFamily="34" charset="-122"/>
                <a:sym typeface="+mn-ea"/>
              </a:rPr>
              <a:t>将相关文字特征和颜色特征建立索引添加到图像特征库中</a:t>
            </a:r>
            <a:endParaRPr lang="zh-CN" altLang="en-US" sz="2000">
              <a:solidFill>
                <a:schemeClr val="tx1"/>
              </a:solidFill>
              <a:latin typeface="微软雅黑" panose="020B0503020204020204" pitchFamily="34" charset="-122"/>
              <a:ea typeface="微软雅黑" panose="020B0503020204020204" pitchFamily="34" charset="-122"/>
              <a:sym typeface="+mn-ea"/>
            </a:endParaRPr>
          </a:p>
        </p:txBody>
      </p:sp>
      <p:sp>
        <p:nvSpPr>
          <p:cNvPr id="71" name="右弧形箭头 70"/>
          <p:cNvSpPr/>
          <p:nvPr/>
        </p:nvSpPr>
        <p:spPr>
          <a:xfrm>
            <a:off x="7793990" y="3322320"/>
            <a:ext cx="840740" cy="1409700"/>
          </a:xfrm>
          <a:prstGeom prst="curvedLeftArrow">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72" name="右弧形箭头 71"/>
          <p:cNvSpPr/>
          <p:nvPr/>
        </p:nvSpPr>
        <p:spPr>
          <a:xfrm>
            <a:off x="7793990" y="4732020"/>
            <a:ext cx="840740" cy="1287780"/>
          </a:xfrm>
          <a:prstGeom prst="curvedLef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550694" y="2168525"/>
            <a:ext cx="1090613" cy="1176146"/>
          </a:xfrm>
          <a:prstGeom prst="rect">
            <a:avLst/>
          </a:prstGeom>
          <a:noFill/>
        </p:spPr>
        <p:txBody>
          <a:bodyPr wrap="none" rtlCol="0">
            <a:prstTxWarp prst="textPlain">
              <a:avLst/>
            </a:prstTxWarp>
            <a:spAutoFit/>
          </a:bodyPr>
          <a:lstStyle/>
          <a:p>
            <a:r>
              <a:rPr lang="en-US" altLang="zh-CN" dirty="0">
                <a:solidFill>
                  <a:srgbClr val="010E19"/>
                </a:solidFill>
                <a:latin typeface="Impact" panose="020B0806030902050204" pitchFamily="34" charset="0"/>
                <a:ea typeface="微软雅黑" panose="020B0503020204020204" pitchFamily="34" charset="-122"/>
              </a:rPr>
              <a:t>05</a:t>
            </a:r>
            <a:endParaRPr lang="zh-CN" altLang="en-US" dirty="0">
              <a:solidFill>
                <a:srgbClr val="010E19"/>
              </a:solidFill>
              <a:latin typeface="Impact" panose="020B0806030902050204" pitchFamily="34" charset="0"/>
              <a:ea typeface="微软雅黑" panose="020B0503020204020204" pitchFamily="34" charset="-122"/>
            </a:endParaRPr>
          </a:p>
        </p:txBody>
      </p:sp>
      <p:sp>
        <p:nvSpPr>
          <p:cNvPr id="4" name="标题 3"/>
          <p:cNvSpPr>
            <a:spLocks noGrp="1"/>
          </p:cNvSpPr>
          <p:nvPr>
            <p:ph type="title"/>
          </p:nvPr>
        </p:nvSpPr>
        <p:spPr>
          <a:xfrm>
            <a:off x="3386407" y="4200525"/>
            <a:ext cx="5419185" cy="895350"/>
          </a:xfrm>
        </p:spPr>
        <p:txBody>
          <a:bodyPr/>
          <a:p>
            <a:r>
              <a:rPr lang="zh-CN" altLang="en-US"/>
              <a:t>系统关键原理分析</a:t>
            </a:r>
            <a:endParaRPr lang="zh-CN" altLang="en-US"/>
          </a:p>
        </p:txBody>
      </p:sp>
      <p:sp>
        <p:nvSpPr>
          <p:cNvPr id="7" name="灯片编号占位符 6"/>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22"/>
          <p:cNvSpPr>
            <a:spLocks noGrp="1"/>
          </p:cNvSpPr>
          <p:nvPr>
            <p:ph type="title"/>
          </p:nvPr>
        </p:nvSpPr>
        <p:spPr/>
        <p:txBody>
          <a:bodyPr/>
          <a:p>
            <a:r>
              <a:rPr lang="en-US" altLang="zh-CN"/>
              <a:t>5.1 </a:t>
            </a:r>
            <a:r>
              <a:rPr lang="zh-CN" altLang="en-US"/>
              <a:t>本系统</a:t>
            </a:r>
            <a:r>
              <a:rPr lang="zh-CN" altLang="en-US"/>
              <a:t>特征获取</a:t>
            </a:r>
            <a:r>
              <a:rPr lang="zh-CN" altLang="en-US"/>
              <a:t>算法简介</a:t>
            </a:r>
            <a:endParaRPr lang="zh-CN" altLang="en-US"/>
          </a:p>
        </p:txBody>
      </p:sp>
      <p:sp>
        <p:nvSpPr>
          <p:cNvPr id="22" name="标题 1"/>
          <p:cNvSpPr>
            <a:spLocks noGrp="1"/>
          </p:cNvSpPr>
          <p:nvPr/>
        </p:nvSpPr>
        <p:spPr>
          <a:xfrm>
            <a:off x="669924" y="1"/>
            <a:ext cx="10850563" cy="102869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endParaRPr lang="zh-CN" altLang="en-US" dirty="0"/>
          </a:p>
        </p:txBody>
      </p:sp>
      <p:sp>
        <p:nvSpPr>
          <p:cNvPr id="24" name="灯片编号占位符 23"/>
          <p:cNvSpPr>
            <a:spLocks noGrp="1"/>
          </p:cNvSpPr>
          <p:nvPr>
            <p:ph type="sldNum" sz="quarter" idx="12"/>
          </p:nvPr>
        </p:nvSpPr>
        <p:spPr/>
        <p:txBody>
          <a:bodyPr/>
          <a:p>
            <a:fld id="{5DD3DB80-B894-403A-B48E-6FDC1A72010E}" type="slidenum">
              <a:rPr lang="zh-CN" altLang="en-US" smtClean="0"/>
            </a:fld>
            <a:endParaRPr lang="zh-CN" altLang="en-US"/>
          </a:p>
        </p:txBody>
      </p:sp>
      <p:sp>
        <p:nvSpPr>
          <p:cNvPr id="2" name="文本框 1"/>
          <p:cNvSpPr txBox="1"/>
          <p:nvPr/>
        </p:nvSpPr>
        <p:spPr>
          <a:xfrm>
            <a:off x="1134745" y="2604770"/>
            <a:ext cx="3388360" cy="2306955"/>
          </a:xfrm>
          <a:prstGeom prst="rect">
            <a:avLst/>
          </a:prstGeom>
          <a:noFill/>
        </p:spPr>
        <p:txBody>
          <a:bodyPr wrap="square" rtlCol="0" anchor="t">
            <a:spAutoFit/>
          </a:bodyPr>
          <a:p>
            <a:r>
              <a:rPr lang="zh-CN" altLang="en-US"/>
              <a:t>SIFT (Scale-invariant feature transform)是一种计算机视觉的算法。它用来侦测与描述影像中的局部性特征，它在空间尺度中寻找极值点，并提取出其位置、尺度、旋转不变量。</a:t>
            </a:r>
            <a:endParaRPr lang="zh-CN" altLang="en-US"/>
          </a:p>
          <a:p>
            <a:endParaRPr lang="zh-CN" altLang="en-US"/>
          </a:p>
          <a:p>
            <a:r>
              <a:rPr lang="zh-CN" altLang="en-US"/>
              <a:t> </a:t>
            </a:r>
            <a:endParaRPr lang="zh-CN" altLang="en-US"/>
          </a:p>
        </p:txBody>
      </p:sp>
      <p:sp>
        <p:nvSpPr>
          <p:cNvPr id="3" name="文本框 2"/>
          <p:cNvSpPr txBox="1"/>
          <p:nvPr/>
        </p:nvSpPr>
        <p:spPr>
          <a:xfrm>
            <a:off x="7359015" y="2481580"/>
            <a:ext cx="3311525" cy="2306955"/>
          </a:xfrm>
          <a:prstGeom prst="rect">
            <a:avLst/>
          </a:prstGeom>
          <a:noFill/>
        </p:spPr>
        <p:txBody>
          <a:bodyPr wrap="square" rtlCol="0" anchor="t">
            <a:spAutoFit/>
          </a:bodyPr>
          <a:p>
            <a:r>
              <a:rPr lang="zh-CN" altLang="en-US">
                <a:sym typeface="+mn-ea"/>
              </a:rPr>
              <a:t>SIFT算法的实质是在不同的尺度空间上查找关键点(特征点)，并计算出关键点的方向。SIFT所查找到的关键点是一些十分突出，不会因光照，仿射变换和噪音等因素而变化的点，如角点、边缘点、暗区的亮点及亮区的暗点等。</a:t>
            </a:r>
            <a:endParaRPr lang="zh-CN" altLang="en-US"/>
          </a:p>
        </p:txBody>
      </p:sp>
      <p:cxnSp>
        <p:nvCxnSpPr>
          <p:cNvPr id="4" name="直接连接符 3"/>
          <p:cNvCxnSpPr/>
          <p:nvPr/>
        </p:nvCxnSpPr>
        <p:spPr>
          <a:xfrm>
            <a:off x="5791835" y="2289810"/>
            <a:ext cx="8255" cy="269113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SIFT</a:t>
            </a:r>
            <a:r>
              <a:rPr lang="zh-CN" altLang="en-US" dirty="0"/>
              <a:t>算法的流程图</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29" name="图片 28" descr="未命名文件(3)"/>
          <p:cNvPicPr>
            <a:picLocks noChangeAspect="1"/>
          </p:cNvPicPr>
          <p:nvPr/>
        </p:nvPicPr>
        <p:blipFill>
          <a:blip r:embed="rId1"/>
          <a:stretch>
            <a:fillRect/>
          </a:stretch>
        </p:blipFill>
        <p:spPr>
          <a:xfrm>
            <a:off x="1277620" y="2060575"/>
            <a:ext cx="9634855" cy="34836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4ea2de0f-7e55-4ba4-8e2c-17fa8756f8b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190455" y="1224000"/>
            <a:ext cx="9811090" cy="4625948"/>
            <a:chOff x="1190455" y="1224000"/>
            <a:chExt cx="9811090" cy="4625948"/>
          </a:xfrm>
        </p:grpSpPr>
        <p:sp>
          <p:nvSpPr>
            <p:cNvPr id="3" name="iŝľîḑé"/>
            <p:cNvSpPr/>
            <p:nvPr/>
          </p:nvSpPr>
          <p:spPr bwMode="auto">
            <a:xfrm>
              <a:off x="1190455" y="2889000"/>
              <a:ext cx="792088" cy="720080"/>
            </a:xfrm>
            <a:custGeom>
              <a:avLst/>
              <a:gdLst>
                <a:gd name="connsiteX0" fmla="*/ 360040 w 792088"/>
                <a:gd name="connsiteY0" fmla="*/ 0 h 720080"/>
                <a:gd name="connsiteX1" fmla="*/ 792088 w 792088"/>
                <a:gd name="connsiteY1" fmla="*/ 0 h 720080"/>
                <a:gd name="connsiteX2" fmla="*/ 792088 w 792088"/>
                <a:gd name="connsiteY2" fmla="*/ 720080 h 720080"/>
                <a:gd name="connsiteX3" fmla="*/ 360040 w 792088"/>
                <a:gd name="connsiteY3" fmla="*/ 720080 h 720080"/>
                <a:gd name="connsiteX4" fmla="*/ 0 w 792088"/>
                <a:gd name="connsiteY4" fmla="*/ 360040 h 720080"/>
                <a:gd name="connsiteX5" fmla="*/ 360040 w 792088"/>
                <a:gd name="connsiteY5"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088" h="720080">
                  <a:moveTo>
                    <a:pt x="360040" y="0"/>
                  </a:moveTo>
                  <a:lnTo>
                    <a:pt x="792088" y="0"/>
                  </a:lnTo>
                  <a:lnTo>
                    <a:pt x="792088" y="720080"/>
                  </a:lnTo>
                  <a:lnTo>
                    <a:pt x="360040" y="720080"/>
                  </a:lnTo>
                  <a:cubicBezTo>
                    <a:pt x="161195" y="720080"/>
                    <a:pt x="0" y="558885"/>
                    <a:pt x="0" y="360040"/>
                  </a:cubicBezTo>
                  <a:cubicBezTo>
                    <a:pt x="0" y="161195"/>
                    <a:pt x="161195" y="0"/>
                    <a:pt x="360040" y="0"/>
                  </a:cubicBezTo>
                  <a:close/>
                </a:path>
              </a:pathLst>
            </a:custGeom>
            <a:solidFill>
              <a:schemeClr val="accent1"/>
            </a:solidFill>
            <a:ln w="19050">
              <a:noFill/>
              <a:round/>
            </a:ln>
          </p:spPr>
          <p:txBody>
            <a:bodyPr rot="0" spcFirstLastPara="0" vert="horz" wrap="none" lIns="91440" tIns="45720" rIns="91440" bIns="45720" anchor="ctr" anchorCtr="1" forceAA="0" compatLnSpc="1">
              <a:normAutofit/>
            </a:bodyPr>
            <a:lstStyle/>
            <a:p>
              <a:pPr algn="ctr"/>
              <a:r>
                <a:rPr lang="en-US" altLang="zh-CN" sz="2800">
                  <a:solidFill>
                    <a:schemeClr val="bg1">
                      <a:lumMod val="100000"/>
                    </a:schemeClr>
                  </a:solidFill>
                  <a:latin typeface="Impact" panose="020B0806030902050204" pitchFamily="34" charset="0"/>
                </a:rPr>
                <a:t>01</a:t>
              </a:r>
              <a:endParaRPr lang="en-US" altLang="zh-CN" sz="2800">
                <a:solidFill>
                  <a:schemeClr val="bg1">
                    <a:lumMod val="100000"/>
                  </a:schemeClr>
                </a:solidFill>
                <a:latin typeface="Impact" panose="020B0806030902050204" pitchFamily="34" charset="0"/>
              </a:endParaRPr>
            </a:p>
          </p:txBody>
        </p:sp>
        <p:sp>
          <p:nvSpPr>
            <p:cNvPr id="4" name="îṡlidè"/>
            <p:cNvSpPr/>
            <p:nvPr/>
          </p:nvSpPr>
          <p:spPr bwMode="auto">
            <a:xfrm>
              <a:off x="2090555" y="2889000"/>
              <a:ext cx="3672408" cy="720080"/>
            </a:xfrm>
            <a:custGeom>
              <a:avLst/>
              <a:gdLst>
                <a:gd name="connsiteX0" fmla="*/ 0 w 3672408"/>
                <a:gd name="connsiteY0" fmla="*/ 0 h 720080"/>
                <a:gd name="connsiteX1" fmla="*/ 3312368 w 3672408"/>
                <a:gd name="connsiteY1" fmla="*/ 0 h 720080"/>
                <a:gd name="connsiteX2" fmla="*/ 3672408 w 3672408"/>
                <a:gd name="connsiteY2" fmla="*/ 360040 h 720080"/>
                <a:gd name="connsiteX3" fmla="*/ 3312368 w 3672408"/>
                <a:gd name="connsiteY3" fmla="*/ 720080 h 720080"/>
                <a:gd name="connsiteX4" fmla="*/ 0 w 3672408"/>
                <a:gd name="connsiteY4" fmla="*/ 720080 h 720080"/>
                <a:gd name="connsiteX5" fmla="*/ 0 w 3672408"/>
                <a:gd name="connsiteY5"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72408" h="720080">
                  <a:moveTo>
                    <a:pt x="0" y="0"/>
                  </a:moveTo>
                  <a:lnTo>
                    <a:pt x="3312368" y="0"/>
                  </a:lnTo>
                  <a:cubicBezTo>
                    <a:pt x="3511213" y="0"/>
                    <a:pt x="3672408" y="161195"/>
                    <a:pt x="3672408" y="360040"/>
                  </a:cubicBezTo>
                  <a:cubicBezTo>
                    <a:pt x="3672408" y="558885"/>
                    <a:pt x="3511213" y="720080"/>
                    <a:pt x="3312368" y="720080"/>
                  </a:cubicBezTo>
                  <a:lnTo>
                    <a:pt x="0" y="720080"/>
                  </a:lnTo>
                  <a:lnTo>
                    <a:pt x="0" y="0"/>
                  </a:lnTo>
                  <a:close/>
                </a:path>
              </a:pathLst>
            </a:custGeom>
            <a:solidFill>
              <a:schemeClr val="accent1"/>
            </a:solidFill>
            <a:ln w="19050">
              <a:noFill/>
              <a:round/>
            </a:ln>
          </p:spPr>
          <p:txBody>
            <a:bodyPr rot="0" spcFirstLastPara="0" vert="horz" wrap="none" lIns="91440" tIns="45720" rIns="91440" bIns="45720" anchor="ctr" anchorCtr="1" forceAA="0" compatLnSpc="1">
              <a:normAutofit/>
            </a:bodyPr>
            <a:lstStyle/>
            <a:p>
              <a:r>
                <a:rPr lang="zh-CN" altLang="en-US" sz="2400" b="1" dirty="0">
                  <a:solidFill>
                    <a:schemeClr val="bg1"/>
                  </a:solidFill>
                </a:rPr>
                <a:t>什么是</a:t>
              </a:r>
              <a:r>
                <a:rPr lang="en-US" altLang="zh-CN" sz="2400" b="1" dirty="0">
                  <a:solidFill>
                    <a:schemeClr val="bg1"/>
                  </a:solidFill>
                </a:rPr>
                <a:t>AI</a:t>
              </a:r>
              <a:endParaRPr lang="zh-CN" altLang="en-US" sz="2400" b="1" dirty="0">
                <a:solidFill>
                  <a:schemeClr val="bg1"/>
                </a:solidFill>
              </a:endParaRPr>
            </a:p>
          </p:txBody>
        </p:sp>
        <p:sp>
          <p:nvSpPr>
            <p:cNvPr id="5" name="ïşlíḑè"/>
            <p:cNvSpPr/>
            <p:nvPr/>
          </p:nvSpPr>
          <p:spPr bwMode="auto">
            <a:xfrm>
              <a:off x="6429037" y="2898160"/>
              <a:ext cx="792088" cy="720080"/>
            </a:xfrm>
            <a:custGeom>
              <a:avLst/>
              <a:gdLst>
                <a:gd name="connsiteX0" fmla="*/ 360040 w 792088"/>
                <a:gd name="connsiteY0" fmla="*/ 0 h 720080"/>
                <a:gd name="connsiteX1" fmla="*/ 792088 w 792088"/>
                <a:gd name="connsiteY1" fmla="*/ 0 h 720080"/>
                <a:gd name="connsiteX2" fmla="*/ 792088 w 792088"/>
                <a:gd name="connsiteY2" fmla="*/ 720080 h 720080"/>
                <a:gd name="connsiteX3" fmla="*/ 360040 w 792088"/>
                <a:gd name="connsiteY3" fmla="*/ 720080 h 720080"/>
                <a:gd name="connsiteX4" fmla="*/ 0 w 792088"/>
                <a:gd name="connsiteY4" fmla="*/ 360040 h 720080"/>
                <a:gd name="connsiteX5" fmla="*/ 360040 w 792088"/>
                <a:gd name="connsiteY5"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088" h="720080">
                  <a:moveTo>
                    <a:pt x="360040" y="0"/>
                  </a:moveTo>
                  <a:lnTo>
                    <a:pt x="792088" y="0"/>
                  </a:lnTo>
                  <a:lnTo>
                    <a:pt x="792088" y="720080"/>
                  </a:lnTo>
                  <a:lnTo>
                    <a:pt x="360040" y="720080"/>
                  </a:lnTo>
                  <a:cubicBezTo>
                    <a:pt x="161195" y="720080"/>
                    <a:pt x="0" y="558885"/>
                    <a:pt x="0" y="360040"/>
                  </a:cubicBezTo>
                  <a:cubicBezTo>
                    <a:pt x="0" y="161195"/>
                    <a:pt x="161195" y="0"/>
                    <a:pt x="360040" y="0"/>
                  </a:cubicBezTo>
                  <a:close/>
                </a:path>
              </a:pathLst>
            </a:custGeom>
            <a:solidFill>
              <a:schemeClr val="accent2"/>
            </a:solidFill>
            <a:ln w="19050">
              <a:noFill/>
              <a:round/>
            </a:ln>
          </p:spPr>
          <p:txBody>
            <a:bodyPr rot="0" spcFirstLastPara="0" vert="horz" wrap="none" lIns="91440" tIns="45720" rIns="91440" bIns="45720" anchor="ctr" anchorCtr="1" forceAA="0" compatLnSpc="1">
              <a:normAutofit/>
            </a:bodyPr>
            <a:lstStyle/>
            <a:p>
              <a:pPr algn="ctr"/>
              <a:r>
                <a:rPr lang="en-US" altLang="zh-CN" sz="2800">
                  <a:solidFill>
                    <a:schemeClr val="bg1">
                      <a:lumMod val="100000"/>
                    </a:schemeClr>
                  </a:solidFill>
                  <a:latin typeface="Impact" panose="020B0806030902050204" pitchFamily="34" charset="0"/>
                </a:rPr>
                <a:t>02</a:t>
              </a:r>
              <a:endParaRPr lang="en-US" altLang="zh-CN" sz="2800">
                <a:solidFill>
                  <a:schemeClr val="bg1">
                    <a:lumMod val="100000"/>
                  </a:schemeClr>
                </a:solidFill>
                <a:latin typeface="Impact" panose="020B0806030902050204" pitchFamily="34" charset="0"/>
              </a:endParaRPr>
            </a:p>
          </p:txBody>
        </p:sp>
        <p:sp>
          <p:nvSpPr>
            <p:cNvPr id="6" name="íṥľïḓè"/>
            <p:cNvSpPr/>
            <p:nvPr/>
          </p:nvSpPr>
          <p:spPr bwMode="auto">
            <a:xfrm>
              <a:off x="7329137" y="2898160"/>
              <a:ext cx="3672408" cy="720080"/>
            </a:xfrm>
            <a:custGeom>
              <a:avLst/>
              <a:gdLst>
                <a:gd name="connsiteX0" fmla="*/ 0 w 3672408"/>
                <a:gd name="connsiteY0" fmla="*/ 0 h 720080"/>
                <a:gd name="connsiteX1" fmla="*/ 3312368 w 3672408"/>
                <a:gd name="connsiteY1" fmla="*/ 0 h 720080"/>
                <a:gd name="connsiteX2" fmla="*/ 3672408 w 3672408"/>
                <a:gd name="connsiteY2" fmla="*/ 360040 h 720080"/>
                <a:gd name="connsiteX3" fmla="*/ 3312368 w 3672408"/>
                <a:gd name="connsiteY3" fmla="*/ 720080 h 720080"/>
                <a:gd name="connsiteX4" fmla="*/ 0 w 3672408"/>
                <a:gd name="connsiteY4" fmla="*/ 720080 h 720080"/>
                <a:gd name="connsiteX5" fmla="*/ 0 w 3672408"/>
                <a:gd name="connsiteY5"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72408" h="720080">
                  <a:moveTo>
                    <a:pt x="0" y="0"/>
                  </a:moveTo>
                  <a:lnTo>
                    <a:pt x="3312368" y="0"/>
                  </a:lnTo>
                  <a:cubicBezTo>
                    <a:pt x="3511213" y="0"/>
                    <a:pt x="3672408" y="161195"/>
                    <a:pt x="3672408" y="360040"/>
                  </a:cubicBezTo>
                  <a:cubicBezTo>
                    <a:pt x="3672408" y="558885"/>
                    <a:pt x="3511213" y="720080"/>
                    <a:pt x="3312368" y="720080"/>
                  </a:cubicBezTo>
                  <a:lnTo>
                    <a:pt x="0" y="720080"/>
                  </a:lnTo>
                  <a:lnTo>
                    <a:pt x="0" y="0"/>
                  </a:lnTo>
                  <a:close/>
                </a:path>
              </a:pathLst>
            </a:custGeom>
            <a:solidFill>
              <a:schemeClr val="accent2"/>
            </a:solidFill>
            <a:ln w="19050">
              <a:noFill/>
              <a:round/>
            </a:ln>
          </p:spPr>
          <p:txBody>
            <a:bodyPr rot="0" spcFirstLastPara="0" vert="horz" wrap="none" lIns="91440" tIns="45720" rIns="91440" bIns="45720" anchor="ctr" anchorCtr="1" forceAA="0" compatLnSpc="1">
              <a:normAutofit/>
            </a:bodyPr>
            <a:lstStyle/>
            <a:p>
              <a:r>
                <a:rPr lang="zh-CN" altLang="en-US" sz="2400" b="1" dirty="0">
                  <a:solidFill>
                    <a:schemeClr val="bg1"/>
                  </a:solidFill>
                </a:rPr>
                <a:t>图像搜索引擎的</a:t>
              </a:r>
              <a:r>
                <a:rPr lang="zh-CN" altLang="en-US" sz="2400" b="1" dirty="0">
                  <a:solidFill>
                    <a:schemeClr val="bg1"/>
                  </a:solidFill>
                </a:rPr>
                <a:t>发展</a:t>
              </a:r>
              <a:endParaRPr lang="zh-CN" altLang="en-US" sz="2400" b="1" dirty="0">
                <a:solidFill>
                  <a:schemeClr val="bg1"/>
                </a:solidFill>
              </a:endParaRPr>
            </a:p>
          </p:txBody>
        </p:sp>
        <p:sp>
          <p:nvSpPr>
            <p:cNvPr id="7" name="ïṧḻîdê"/>
            <p:cNvSpPr/>
            <p:nvPr/>
          </p:nvSpPr>
          <p:spPr bwMode="auto">
            <a:xfrm>
              <a:off x="1190455" y="4009434"/>
              <a:ext cx="792088" cy="720080"/>
            </a:xfrm>
            <a:custGeom>
              <a:avLst/>
              <a:gdLst>
                <a:gd name="connsiteX0" fmla="*/ 360040 w 792088"/>
                <a:gd name="connsiteY0" fmla="*/ 0 h 720080"/>
                <a:gd name="connsiteX1" fmla="*/ 792088 w 792088"/>
                <a:gd name="connsiteY1" fmla="*/ 0 h 720080"/>
                <a:gd name="connsiteX2" fmla="*/ 792088 w 792088"/>
                <a:gd name="connsiteY2" fmla="*/ 720080 h 720080"/>
                <a:gd name="connsiteX3" fmla="*/ 360040 w 792088"/>
                <a:gd name="connsiteY3" fmla="*/ 720080 h 720080"/>
                <a:gd name="connsiteX4" fmla="*/ 0 w 792088"/>
                <a:gd name="connsiteY4" fmla="*/ 360040 h 720080"/>
                <a:gd name="connsiteX5" fmla="*/ 360040 w 792088"/>
                <a:gd name="connsiteY5"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088" h="720080">
                  <a:moveTo>
                    <a:pt x="360040" y="0"/>
                  </a:moveTo>
                  <a:lnTo>
                    <a:pt x="792088" y="0"/>
                  </a:lnTo>
                  <a:lnTo>
                    <a:pt x="792088" y="720080"/>
                  </a:lnTo>
                  <a:lnTo>
                    <a:pt x="360040" y="720080"/>
                  </a:lnTo>
                  <a:cubicBezTo>
                    <a:pt x="161195" y="720080"/>
                    <a:pt x="0" y="558885"/>
                    <a:pt x="0" y="360040"/>
                  </a:cubicBezTo>
                  <a:cubicBezTo>
                    <a:pt x="0" y="161195"/>
                    <a:pt x="161195" y="0"/>
                    <a:pt x="360040" y="0"/>
                  </a:cubicBezTo>
                  <a:close/>
                </a:path>
              </a:pathLst>
            </a:custGeom>
            <a:solidFill>
              <a:schemeClr val="accent3"/>
            </a:solidFill>
            <a:ln w="19050">
              <a:noFill/>
              <a:round/>
            </a:ln>
          </p:spPr>
          <p:txBody>
            <a:bodyPr rot="0" spcFirstLastPara="0" vert="horz" wrap="none" lIns="91440" tIns="45720" rIns="91440" bIns="45720" anchor="ctr" anchorCtr="1" forceAA="0" compatLnSpc="1">
              <a:normAutofit/>
            </a:bodyPr>
            <a:lstStyle/>
            <a:p>
              <a:pPr algn="ctr"/>
              <a:r>
                <a:rPr lang="en-US" altLang="zh-CN" sz="2800">
                  <a:solidFill>
                    <a:schemeClr val="bg1">
                      <a:lumMod val="100000"/>
                    </a:schemeClr>
                  </a:solidFill>
                  <a:latin typeface="Impact" panose="020B0806030902050204" pitchFamily="34" charset="0"/>
                </a:rPr>
                <a:t>03</a:t>
              </a:r>
              <a:endParaRPr lang="en-US" altLang="zh-CN" sz="2800">
                <a:solidFill>
                  <a:schemeClr val="bg1">
                    <a:lumMod val="100000"/>
                  </a:schemeClr>
                </a:solidFill>
                <a:latin typeface="Impact" panose="020B0806030902050204" pitchFamily="34" charset="0"/>
              </a:endParaRPr>
            </a:p>
          </p:txBody>
        </p:sp>
        <p:sp>
          <p:nvSpPr>
            <p:cNvPr id="8" name="ïŝļidê"/>
            <p:cNvSpPr/>
            <p:nvPr/>
          </p:nvSpPr>
          <p:spPr bwMode="auto">
            <a:xfrm>
              <a:off x="2090555" y="4009434"/>
              <a:ext cx="3672408" cy="720080"/>
            </a:xfrm>
            <a:custGeom>
              <a:avLst/>
              <a:gdLst>
                <a:gd name="connsiteX0" fmla="*/ 0 w 3672408"/>
                <a:gd name="connsiteY0" fmla="*/ 0 h 720080"/>
                <a:gd name="connsiteX1" fmla="*/ 3312368 w 3672408"/>
                <a:gd name="connsiteY1" fmla="*/ 0 h 720080"/>
                <a:gd name="connsiteX2" fmla="*/ 3672408 w 3672408"/>
                <a:gd name="connsiteY2" fmla="*/ 360040 h 720080"/>
                <a:gd name="connsiteX3" fmla="*/ 3312368 w 3672408"/>
                <a:gd name="connsiteY3" fmla="*/ 720080 h 720080"/>
                <a:gd name="connsiteX4" fmla="*/ 0 w 3672408"/>
                <a:gd name="connsiteY4" fmla="*/ 720080 h 720080"/>
                <a:gd name="connsiteX5" fmla="*/ 0 w 3672408"/>
                <a:gd name="connsiteY5"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72408" h="720080">
                  <a:moveTo>
                    <a:pt x="0" y="0"/>
                  </a:moveTo>
                  <a:lnTo>
                    <a:pt x="3312368" y="0"/>
                  </a:lnTo>
                  <a:cubicBezTo>
                    <a:pt x="3511213" y="0"/>
                    <a:pt x="3672408" y="161195"/>
                    <a:pt x="3672408" y="360040"/>
                  </a:cubicBezTo>
                  <a:cubicBezTo>
                    <a:pt x="3672408" y="558885"/>
                    <a:pt x="3511213" y="720080"/>
                    <a:pt x="3312368" y="720080"/>
                  </a:cubicBezTo>
                  <a:lnTo>
                    <a:pt x="0" y="720080"/>
                  </a:lnTo>
                  <a:lnTo>
                    <a:pt x="0" y="0"/>
                  </a:lnTo>
                  <a:close/>
                </a:path>
              </a:pathLst>
            </a:custGeom>
            <a:solidFill>
              <a:schemeClr val="accent3"/>
            </a:solidFill>
            <a:ln w="19050">
              <a:noFill/>
              <a:round/>
            </a:ln>
          </p:spPr>
          <p:txBody>
            <a:bodyPr rot="0" spcFirstLastPara="0" vert="horz" wrap="none" lIns="91440" tIns="45720" rIns="91440" bIns="45720" anchor="ctr" anchorCtr="1" forceAA="0" compatLnSpc="1">
              <a:normAutofit/>
            </a:bodyPr>
            <a:lstStyle/>
            <a:p>
              <a:r>
                <a:rPr lang="zh-CN" altLang="en-US" sz="2400" b="1" dirty="0">
                  <a:solidFill>
                    <a:schemeClr val="bg1"/>
                  </a:solidFill>
                </a:rPr>
                <a:t>何为反向图像搜索引擎</a:t>
              </a:r>
              <a:endParaRPr lang="zh-CN" altLang="en-US" sz="2400" b="1" dirty="0">
                <a:solidFill>
                  <a:schemeClr val="bg1"/>
                </a:solidFill>
              </a:endParaRPr>
            </a:p>
          </p:txBody>
        </p:sp>
        <p:sp>
          <p:nvSpPr>
            <p:cNvPr id="9" name="íṧḻîḓê"/>
            <p:cNvSpPr/>
            <p:nvPr/>
          </p:nvSpPr>
          <p:spPr bwMode="auto">
            <a:xfrm>
              <a:off x="6423701" y="4014014"/>
              <a:ext cx="792088" cy="720080"/>
            </a:xfrm>
            <a:custGeom>
              <a:avLst/>
              <a:gdLst>
                <a:gd name="connsiteX0" fmla="*/ 360040 w 792088"/>
                <a:gd name="connsiteY0" fmla="*/ 0 h 720080"/>
                <a:gd name="connsiteX1" fmla="*/ 792088 w 792088"/>
                <a:gd name="connsiteY1" fmla="*/ 0 h 720080"/>
                <a:gd name="connsiteX2" fmla="*/ 792088 w 792088"/>
                <a:gd name="connsiteY2" fmla="*/ 720080 h 720080"/>
                <a:gd name="connsiteX3" fmla="*/ 360040 w 792088"/>
                <a:gd name="connsiteY3" fmla="*/ 720080 h 720080"/>
                <a:gd name="connsiteX4" fmla="*/ 0 w 792088"/>
                <a:gd name="connsiteY4" fmla="*/ 360040 h 720080"/>
                <a:gd name="connsiteX5" fmla="*/ 360040 w 792088"/>
                <a:gd name="connsiteY5"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088" h="720080">
                  <a:moveTo>
                    <a:pt x="360040" y="0"/>
                  </a:moveTo>
                  <a:lnTo>
                    <a:pt x="792088" y="0"/>
                  </a:lnTo>
                  <a:lnTo>
                    <a:pt x="792088" y="720080"/>
                  </a:lnTo>
                  <a:lnTo>
                    <a:pt x="360040" y="720080"/>
                  </a:lnTo>
                  <a:cubicBezTo>
                    <a:pt x="161195" y="720080"/>
                    <a:pt x="0" y="558885"/>
                    <a:pt x="0" y="360040"/>
                  </a:cubicBezTo>
                  <a:cubicBezTo>
                    <a:pt x="0" y="161195"/>
                    <a:pt x="161195" y="0"/>
                    <a:pt x="360040" y="0"/>
                  </a:cubicBezTo>
                  <a:close/>
                </a:path>
              </a:pathLst>
            </a:custGeom>
            <a:solidFill>
              <a:schemeClr val="accent4"/>
            </a:solidFill>
            <a:ln w="19050">
              <a:noFill/>
              <a:round/>
            </a:ln>
          </p:spPr>
          <p:txBody>
            <a:bodyPr rot="0" spcFirstLastPara="0" vert="horz" wrap="none" lIns="91440" tIns="45720" rIns="91440" bIns="45720" anchor="ctr" anchorCtr="1" forceAA="0" compatLnSpc="1">
              <a:normAutofit/>
            </a:bodyPr>
            <a:lstStyle/>
            <a:p>
              <a:pPr algn="ctr"/>
              <a:r>
                <a:rPr lang="en-US" altLang="zh-CN" sz="2800">
                  <a:solidFill>
                    <a:schemeClr val="bg1">
                      <a:lumMod val="100000"/>
                    </a:schemeClr>
                  </a:solidFill>
                  <a:latin typeface="Impact" panose="020B0806030902050204" pitchFamily="34" charset="0"/>
                </a:rPr>
                <a:t>04</a:t>
              </a:r>
              <a:endParaRPr lang="en-US" altLang="zh-CN" sz="2800">
                <a:solidFill>
                  <a:schemeClr val="bg1">
                    <a:lumMod val="100000"/>
                  </a:schemeClr>
                </a:solidFill>
                <a:latin typeface="Impact" panose="020B0806030902050204" pitchFamily="34" charset="0"/>
              </a:endParaRPr>
            </a:p>
          </p:txBody>
        </p:sp>
        <p:sp>
          <p:nvSpPr>
            <p:cNvPr id="10" name="ísḷíḑè"/>
            <p:cNvSpPr/>
            <p:nvPr/>
          </p:nvSpPr>
          <p:spPr bwMode="auto">
            <a:xfrm>
              <a:off x="7323801" y="4014014"/>
              <a:ext cx="3672408" cy="720080"/>
            </a:xfrm>
            <a:custGeom>
              <a:avLst/>
              <a:gdLst>
                <a:gd name="connsiteX0" fmla="*/ 0 w 3672408"/>
                <a:gd name="connsiteY0" fmla="*/ 0 h 720080"/>
                <a:gd name="connsiteX1" fmla="*/ 3312368 w 3672408"/>
                <a:gd name="connsiteY1" fmla="*/ 0 h 720080"/>
                <a:gd name="connsiteX2" fmla="*/ 3672408 w 3672408"/>
                <a:gd name="connsiteY2" fmla="*/ 360040 h 720080"/>
                <a:gd name="connsiteX3" fmla="*/ 3312368 w 3672408"/>
                <a:gd name="connsiteY3" fmla="*/ 720080 h 720080"/>
                <a:gd name="connsiteX4" fmla="*/ 0 w 3672408"/>
                <a:gd name="connsiteY4" fmla="*/ 720080 h 720080"/>
                <a:gd name="connsiteX5" fmla="*/ 0 w 3672408"/>
                <a:gd name="connsiteY5"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72408" h="720080">
                  <a:moveTo>
                    <a:pt x="0" y="0"/>
                  </a:moveTo>
                  <a:lnTo>
                    <a:pt x="3312368" y="0"/>
                  </a:lnTo>
                  <a:cubicBezTo>
                    <a:pt x="3511213" y="0"/>
                    <a:pt x="3672408" y="161195"/>
                    <a:pt x="3672408" y="360040"/>
                  </a:cubicBezTo>
                  <a:cubicBezTo>
                    <a:pt x="3672408" y="558885"/>
                    <a:pt x="3511213" y="720080"/>
                    <a:pt x="3312368" y="720080"/>
                  </a:cubicBezTo>
                  <a:lnTo>
                    <a:pt x="0" y="720080"/>
                  </a:lnTo>
                  <a:lnTo>
                    <a:pt x="0" y="0"/>
                  </a:lnTo>
                  <a:close/>
                </a:path>
              </a:pathLst>
            </a:custGeom>
            <a:solidFill>
              <a:schemeClr val="accent4"/>
            </a:solidFill>
            <a:ln w="19050">
              <a:noFill/>
              <a:round/>
            </a:ln>
          </p:spPr>
          <p:txBody>
            <a:bodyPr rot="0" spcFirstLastPara="0" vert="horz" wrap="none" lIns="91440" tIns="45720" rIns="91440" bIns="45720" anchor="ctr" anchorCtr="1" forceAA="0" compatLnSpc="1">
              <a:normAutofit/>
            </a:bodyPr>
            <a:lstStyle/>
            <a:p>
              <a:r>
                <a:rPr lang="zh-CN" altLang="en-US" sz="2400" b="1" dirty="0">
                  <a:solidFill>
                    <a:schemeClr val="bg1"/>
                  </a:solidFill>
                </a:rPr>
                <a:t>设计一个系统</a:t>
              </a:r>
              <a:endParaRPr lang="zh-CN" altLang="en-US" sz="2400" b="1" dirty="0">
                <a:solidFill>
                  <a:schemeClr val="bg1"/>
                </a:solidFill>
              </a:endParaRPr>
            </a:p>
          </p:txBody>
        </p:sp>
        <p:sp>
          <p:nvSpPr>
            <p:cNvPr id="11" name="îšļiḑè"/>
            <p:cNvSpPr/>
            <p:nvPr/>
          </p:nvSpPr>
          <p:spPr bwMode="auto">
            <a:xfrm>
              <a:off x="1190455" y="5129868"/>
              <a:ext cx="792088" cy="720080"/>
            </a:xfrm>
            <a:custGeom>
              <a:avLst/>
              <a:gdLst>
                <a:gd name="connsiteX0" fmla="*/ 360040 w 792088"/>
                <a:gd name="connsiteY0" fmla="*/ 0 h 720080"/>
                <a:gd name="connsiteX1" fmla="*/ 792088 w 792088"/>
                <a:gd name="connsiteY1" fmla="*/ 0 h 720080"/>
                <a:gd name="connsiteX2" fmla="*/ 792088 w 792088"/>
                <a:gd name="connsiteY2" fmla="*/ 720080 h 720080"/>
                <a:gd name="connsiteX3" fmla="*/ 360040 w 792088"/>
                <a:gd name="connsiteY3" fmla="*/ 720080 h 720080"/>
                <a:gd name="connsiteX4" fmla="*/ 0 w 792088"/>
                <a:gd name="connsiteY4" fmla="*/ 360040 h 720080"/>
                <a:gd name="connsiteX5" fmla="*/ 360040 w 792088"/>
                <a:gd name="connsiteY5"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088" h="720080">
                  <a:moveTo>
                    <a:pt x="360040" y="0"/>
                  </a:moveTo>
                  <a:lnTo>
                    <a:pt x="792088" y="0"/>
                  </a:lnTo>
                  <a:lnTo>
                    <a:pt x="792088" y="720080"/>
                  </a:lnTo>
                  <a:lnTo>
                    <a:pt x="360040" y="720080"/>
                  </a:lnTo>
                  <a:cubicBezTo>
                    <a:pt x="161195" y="720080"/>
                    <a:pt x="0" y="558885"/>
                    <a:pt x="0" y="360040"/>
                  </a:cubicBezTo>
                  <a:cubicBezTo>
                    <a:pt x="0" y="161195"/>
                    <a:pt x="161195" y="0"/>
                    <a:pt x="360040" y="0"/>
                  </a:cubicBezTo>
                  <a:close/>
                </a:path>
              </a:pathLst>
            </a:custGeom>
            <a:solidFill>
              <a:schemeClr val="accent5"/>
            </a:solidFill>
            <a:ln w="19050">
              <a:noFill/>
              <a:round/>
            </a:ln>
          </p:spPr>
          <p:txBody>
            <a:bodyPr rot="0" spcFirstLastPara="0" vert="horz" wrap="none" lIns="91440" tIns="45720" rIns="91440" bIns="45720" anchor="ctr" anchorCtr="1" forceAA="0" compatLnSpc="1">
              <a:normAutofit/>
            </a:bodyPr>
            <a:lstStyle/>
            <a:p>
              <a:pPr algn="ctr"/>
              <a:r>
                <a:rPr lang="en-US" altLang="zh-CN" sz="2800">
                  <a:solidFill>
                    <a:schemeClr val="bg1">
                      <a:lumMod val="100000"/>
                    </a:schemeClr>
                  </a:solidFill>
                  <a:latin typeface="Impact" panose="020B0806030902050204" pitchFamily="34" charset="0"/>
                </a:rPr>
                <a:t>05</a:t>
              </a:r>
              <a:endParaRPr lang="en-US" altLang="zh-CN" sz="2800">
                <a:solidFill>
                  <a:schemeClr val="bg1">
                    <a:lumMod val="100000"/>
                  </a:schemeClr>
                </a:solidFill>
                <a:latin typeface="Impact" panose="020B0806030902050204" pitchFamily="34" charset="0"/>
              </a:endParaRPr>
            </a:p>
          </p:txBody>
        </p:sp>
        <p:sp>
          <p:nvSpPr>
            <p:cNvPr id="12" name="í$ḻïḑé"/>
            <p:cNvSpPr/>
            <p:nvPr/>
          </p:nvSpPr>
          <p:spPr bwMode="auto">
            <a:xfrm>
              <a:off x="2090555" y="5129868"/>
              <a:ext cx="3672408" cy="720080"/>
            </a:xfrm>
            <a:custGeom>
              <a:avLst/>
              <a:gdLst>
                <a:gd name="connsiteX0" fmla="*/ 0 w 3672408"/>
                <a:gd name="connsiteY0" fmla="*/ 0 h 720080"/>
                <a:gd name="connsiteX1" fmla="*/ 3312368 w 3672408"/>
                <a:gd name="connsiteY1" fmla="*/ 0 h 720080"/>
                <a:gd name="connsiteX2" fmla="*/ 3672408 w 3672408"/>
                <a:gd name="connsiteY2" fmla="*/ 360040 h 720080"/>
                <a:gd name="connsiteX3" fmla="*/ 3312368 w 3672408"/>
                <a:gd name="connsiteY3" fmla="*/ 720080 h 720080"/>
                <a:gd name="connsiteX4" fmla="*/ 0 w 3672408"/>
                <a:gd name="connsiteY4" fmla="*/ 720080 h 720080"/>
                <a:gd name="connsiteX5" fmla="*/ 0 w 3672408"/>
                <a:gd name="connsiteY5"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72408" h="720080">
                  <a:moveTo>
                    <a:pt x="0" y="0"/>
                  </a:moveTo>
                  <a:lnTo>
                    <a:pt x="3312368" y="0"/>
                  </a:lnTo>
                  <a:cubicBezTo>
                    <a:pt x="3511213" y="0"/>
                    <a:pt x="3672408" y="161195"/>
                    <a:pt x="3672408" y="360040"/>
                  </a:cubicBezTo>
                  <a:cubicBezTo>
                    <a:pt x="3672408" y="558885"/>
                    <a:pt x="3511213" y="720080"/>
                    <a:pt x="3312368" y="720080"/>
                  </a:cubicBezTo>
                  <a:lnTo>
                    <a:pt x="0" y="720080"/>
                  </a:lnTo>
                  <a:lnTo>
                    <a:pt x="0" y="0"/>
                  </a:lnTo>
                  <a:close/>
                </a:path>
              </a:pathLst>
            </a:custGeom>
            <a:solidFill>
              <a:schemeClr val="accent5"/>
            </a:solidFill>
            <a:ln w="19050">
              <a:noFill/>
              <a:round/>
            </a:ln>
          </p:spPr>
          <p:txBody>
            <a:bodyPr rot="0" spcFirstLastPara="0" vert="horz" wrap="none" lIns="91440" tIns="45720" rIns="91440" bIns="45720" anchor="ctr" anchorCtr="1" forceAA="0" compatLnSpc="1">
              <a:normAutofit/>
            </a:bodyPr>
            <a:lstStyle/>
            <a:p>
              <a:r>
                <a:rPr lang="zh-CN" altLang="en-US" sz="2400" b="1" dirty="0">
                  <a:solidFill>
                    <a:schemeClr val="bg1"/>
                  </a:solidFill>
                </a:rPr>
                <a:t>系统</a:t>
              </a:r>
              <a:r>
                <a:rPr lang="zh-CN" altLang="en-US" sz="2400" b="1" dirty="0">
                  <a:solidFill>
                    <a:schemeClr val="bg1"/>
                  </a:solidFill>
                </a:rPr>
                <a:t>关键原理分析</a:t>
              </a:r>
              <a:endParaRPr lang="zh-CN" altLang="en-US" sz="2400" b="1" dirty="0">
                <a:solidFill>
                  <a:schemeClr val="bg1"/>
                </a:solidFill>
              </a:endParaRPr>
            </a:p>
          </p:txBody>
        </p:sp>
        <p:sp>
          <p:nvSpPr>
            <p:cNvPr id="13" name="ïSlíḋè"/>
            <p:cNvSpPr/>
            <p:nvPr/>
          </p:nvSpPr>
          <p:spPr bwMode="auto">
            <a:xfrm>
              <a:off x="6421813" y="5129868"/>
              <a:ext cx="792088" cy="720080"/>
            </a:xfrm>
            <a:custGeom>
              <a:avLst/>
              <a:gdLst>
                <a:gd name="connsiteX0" fmla="*/ 360040 w 792088"/>
                <a:gd name="connsiteY0" fmla="*/ 0 h 720080"/>
                <a:gd name="connsiteX1" fmla="*/ 792088 w 792088"/>
                <a:gd name="connsiteY1" fmla="*/ 0 h 720080"/>
                <a:gd name="connsiteX2" fmla="*/ 792088 w 792088"/>
                <a:gd name="connsiteY2" fmla="*/ 720080 h 720080"/>
                <a:gd name="connsiteX3" fmla="*/ 360040 w 792088"/>
                <a:gd name="connsiteY3" fmla="*/ 720080 h 720080"/>
                <a:gd name="connsiteX4" fmla="*/ 0 w 792088"/>
                <a:gd name="connsiteY4" fmla="*/ 360040 h 720080"/>
                <a:gd name="connsiteX5" fmla="*/ 360040 w 792088"/>
                <a:gd name="connsiteY5"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088" h="720080">
                  <a:moveTo>
                    <a:pt x="360040" y="0"/>
                  </a:moveTo>
                  <a:lnTo>
                    <a:pt x="792088" y="0"/>
                  </a:lnTo>
                  <a:lnTo>
                    <a:pt x="792088" y="720080"/>
                  </a:lnTo>
                  <a:lnTo>
                    <a:pt x="360040" y="720080"/>
                  </a:lnTo>
                  <a:cubicBezTo>
                    <a:pt x="161195" y="720080"/>
                    <a:pt x="0" y="558885"/>
                    <a:pt x="0" y="360040"/>
                  </a:cubicBezTo>
                  <a:cubicBezTo>
                    <a:pt x="0" y="161195"/>
                    <a:pt x="161195" y="0"/>
                    <a:pt x="360040" y="0"/>
                  </a:cubicBezTo>
                  <a:close/>
                </a:path>
              </a:pathLst>
            </a:custGeom>
            <a:solidFill>
              <a:schemeClr val="accent6"/>
            </a:solidFill>
            <a:ln w="19050">
              <a:noFill/>
              <a:round/>
            </a:ln>
          </p:spPr>
          <p:txBody>
            <a:bodyPr rot="0" spcFirstLastPara="0" vert="horz" wrap="none" lIns="91440" tIns="45720" rIns="91440" bIns="45720" anchor="ctr" anchorCtr="1" forceAA="0" compatLnSpc="1">
              <a:normAutofit/>
            </a:bodyPr>
            <a:lstStyle/>
            <a:p>
              <a:pPr algn="ctr"/>
              <a:r>
                <a:rPr lang="en-US" altLang="zh-CN" sz="2800">
                  <a:solidFill>
                    <a:schemeClr val="bg1">
                      <a:lumMod val="100000"/>
                    </a:schemeClr>
                  </a:solidFill>
                  <a:latin typeface="Impact" panose="020B0806030902050204" pitchFamily="34" charset="0"/>
                </a:rPr>
                <a:t>06</a:t>
              </a:r>
              <a:endParaRPr lang="en-US" altLang="zh-CN" sz="2800">
                <a:solidFill>
                  <a:schemeClr val="bg1">
                    <a:lumMod val="100000"/>
                  </a:schemeClr>
                </a:solidFill>
                <a:latin typeface="Impact" panose="020B0806030902050204" pitchFamily="34" charset="0"/>
              </a:endParaRPr>
            </a:p>
          </p:txBody>
        </p:sp>
        <p:sp>
          <p:nvSpPr>
            <p:cNvPr id="14" name="ïšḻíďê"/>
            <p:cNvSpPr/>
            <p:nvPr/>
          </p:nvSpPr>
          <p:spPr bwMode="auto">
            <a:xfrm>
              <a:off x="7321913" y="5129868"/>
              <a:ext cx="3672408" cy="720080"/>
            </a:xfrm>
            <a:custGeom>
              <a:avLst/>
              <a:gdLst>
                <a:gd name="connsiteX0" fmla="*/ 0 w 3672408"/>
                <a:gd name="connsiteY0" fmla="*/ 0 h 720080"/>
                <a:gd name="connsiteX1" fmla="*/ 3312368 w 3672408"/>
                <a:gd name="connsiteY1" fmla="*/ 0 h 720080"/>
                <a:gd name="connsiteX2" fmla="*/ 3672408 w 3672408"/>
                <a:gd name="connsiteY2" fmla="*/ 360040 h 720080"/>
                <a:gd name="connsiteX3" fmla="*/ 3312368 w 3672408"/>
                <a:gd name="connsiteY3" fmla="*/ 720080 h 720080"/>
                <a:gd name="connsiteX4" fmla="*/ 0 w 3672408"/>
                <a:gd name="connsiteY4" fmla="*/ 720080 h 720080"/>
                <a:gd name="connsiteX5" fmla="*/ 0 w 3672408"/>
                <a:gd name="connsiteY5"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72408" h="720080">
                  <a:moveTo>
                    <a:pt x="0" y="0"/>
                  </a:moveTo>
                  <a:lnTo>
                    <a:pt x="3312368" y="0"/>
                  </a:lnTo>
                  <a:cubicBezTo>
                    <a:pt x="3511213" y="0"/>
                    <a:pt x="3672408" y="161195"/>
                    <a:pt x="3672408" y="360040"/>
                  </a:cubicBezTo>
                  <a:cubicBezTo>
                    <a:pt x="3672408" y="558885"/>
                    <a:pt x="3511213" y="720080"/>
                    <a:pt x="3312368" y="720080"/>
                  </a:cubicBezTo>
                  <a:lnTo>
                    <a:pt x="0" y="720080"/>
                  </a:lnTo>
                  <a:lnTo>
                    <a:pt x="0" y="0"/>
                  </a:lnTo>
                  <a:close/>
                </a:path>
              </a:pathLst>
            </a:custGeom>
            <a:solidFill>
              <a:schemeClr val="accent6"/>
            </a:solidFill>
            <a:ln w="19050">
              <a:noFill/>
              <a:round/>
            </a:ln>
          </p:spPr>
          <p:txBody>
            <a:bodyPr rot="0" spcFirstLastPara="0" vert="horz" wrap="none" lIns="91440" tIns="45720" rIns="91440" bIns="45720" anchor="ctr" anchorCtr="1" forceAA="0" compatLnSpc="1">
              <a:normAutofit/>
            </a:bodyPr>
            <a:lstStyle/>
            <a:p>
              <a:r>
                <a:rPr lang="zh-CN" altLang="en-US" sz="2400" b="1" dirty="0">
                  <a:solidFill>
                    <a:schemeClr val="bg1"/>
                  </a:solidFill>
                </a:rPr>
                <a:t>结束语</a:t>
              </a:r>
              <a:endParaRPr lang="zh-CN" altLang="en-US" sz="2400" b="1" dirty="0">
                <a:solidFill>
                  <a:schemeClr val="bg1"/>
                </a:solidFill>
              </a:endParaRPr>
            </a:p>
          </p:txBody>
        </p:sp>
        <p:sp>
          <p:nvSpPr>
            <p:cNvPr id="15" name="îŝḷîḋé"/>
            <p:cNvSpPr/>
            <p:nvPr/>
          </p:nvSpPr>
          <p:spPr bwMode="auto">
            <a:xfrm>
              <a:off x="4331804" y="1224000"/>
              <a:ext cx="3528392" cy="906134"/>
            </a:xfrm>
            <a:custGeom>
              <a:avLst/>
              <a:gdLst>
                <a:gd name="connsiteX0" fmla="*/ 186024 w 3528392"/>
                <a:gd name="connsiteY0" fmla="*/ 0 h 906134"/>
                <a:gd name="connsiteX1" fmla="*/ 3342368 w 3528392"/>
                <a:gd name="connsiteY1" fmla="*/ 0 h 906134"/>
                <a:gd name="connsiteX2" fmla="*/ 3528392 w 3528392"/>
                <a:gd name="connsiteY2" fmla="*/ 186024 h 906134"/>
                <a:gd name="connsiteX3" fmla="*/ 3528392 w 3528392"/>
                <a:gd name="connsiteY3" fmla="*/ 906134 h 906134"/>
                <a:gd name="connsiteX4" fmla="*/ 0 w 3528392"/>
                <a:gd name="connsiteY4" fmla="*/ 906134 h 906134"/>
                <a:gd name="connsiteX5" fmla="*/ 0 w 3528392"/>
                <a:gd name="connsiteY5" fmla="*/ 186024 h 906134"/>
                <a:gd name="connsiteX6" fmla="*/ 186024 w 3528392"/>
                <a:gd name="connsiteY6" fmla="*/ 0 h 906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28392" h="906134">
                  <a:moveTo>
                    <a:pt x="186024" y="0"/>
                  </a:moveTo>
                  <a:lnTo>
                    <a:pt x="3342368" y="0"/>
                  </a:lnTo>
                  <a:cubicBezTo>
                    <a:pt x="3445106" y="0"/>
                    <a:pt x="3528392" y="83286"/>
                    <a:pt x="3528392" y="186024"/>
                  </a:cubicBezTo>
                  <a:lnTo>
                    <a:pt x="3528392" y="906134"/>
                  </a:lnTo>
                  <a:lnTo>
                    <a:pt x="0" y="906134"/>
                  </a:lnTo>
                  <a:lnTo>
                    <a:pt x="0" y="186024"/>
                  </a:lnTo>
                  <a:cubicBezTo>
                    <a:pt x="0" y="83286"/>
                    <a:pt x="83286" y="0"/>
                    <a:pt x="186024" y="0"/>
                  </a:cubicBezTo>
                  <a:close/>
                </a:path>
              </a:pathLst>
            </a:custGeom>
            <a:solidFill>
              <a:schemeClr val="accent1"/>
            </a:solidFill>
            <a:ln w="19050">
              <a:noFill/>
              <a:round/>
            </a:ln>
          </p:spPr>
          <p:txBody>
            <a:bodyPr rot="0" spcFirstLastPara="0" vert="horz" wrap="square" lIns="91440" tIns="45720" rIns="91440" bIns="45720" anchor="ctr" anchorCtr="1" forceAA="0" compatLnSpc="1">
              <a:normAutofit/>
            </a:bodyPr>
            <a:lstStyle/>
            <a:p>
              <a:pPr algn="ctr"/>
              <a:r>
                <a:rPr lang="en-US" altLang="zh-CN" sz="4000" b="1" spc="300" dirty="0">
                  <a:solidFill>
                    <a:schemeClr val="bg1"/>
                  </a:solidFill>
                </a:rPr>
                <a:t>Contents</a:t>
              </a:r>
              <a:endParaRPr lang="en-US" altLang="zh-CN" sz="4000" b="1" spc="300" dirty="0">
                <a:solidFill>
                  <a:schemeClr val="bg1"/>
                </a:solidFill>
              </a:endParaRPr>
            </a:p>
          </p:txBody>
        </p:sp>
        <p:sp>
          <p:nvSpPr>
            <p:cNvPr id="16" name="îṣ1íďe"/>
            <p:cNvSpPr/>
            <p:nvPr/>
          </p:nvSpPr>
          <p:spPr bwMode="auto">
            <a:xfrm>
              <a:off x="4338859" y="2202142"/>
              <a:ext cx="3514283" cy="137982"/>
            </a:xfrm>
            <a:custGeom>
              <a:avLst/>
              <a:gdLst>
                <a:gd name="connsiteX0" fmla="*/ 0 w 3514283"/>
                <a:gd name="connsiteY0" fmla="*/ 0 h 137982"/>
                <a:gd name="connsiteX1" fmla="*/ 3514283 w 3514283"/>
                <a:gd name="connsiteY1" fmla="*/ 0 h 137982"/>
                <a:gd name="connsiteX2" fmla="*/ 3506718 w 3514283"/>
                <a:gd name="connsiteY2" fmla="*/ 24367 h 137982"/>
                <a:gd name="connsiteX3" fmla="*/ 3335313 w 3514283"/>
                <a:gd name="connsiteY3" fmla="*/ 137982 h 137982"/>
                <a:gd name="connsiteX4" fmla="*/ 178969 w 3514283"/>
                <a:gd name="connsiteY4" fmla="*/ 137982 h 137982"/>
                <a:gd name="connsiteX5" fmla="*/ 7564 w 3514283"/>
                <a:gd name="connsiteY5" fmla="*/ 24367 h 137982"/>
                <a:gd name="connsiteX6" fmla="*/ 0 w 3514283"/>
                <a:gd name="connsiteY6" fmla="*/ 0 h 13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4283" h="137982">
                  <a:moveTo>
                    <a:pt x="0" y="0"/>
                  </a:moveTo>
                  <a:lnTo>
                    <a:pt x="3514283" y="0"/>
                  </a:lnTo>
                  <a:lnTo>
                    <a:pt x="3506718" y="24367"/>
                  </a:lnTo>
                  <a:cubicBezTo>
                    <a:pt x="3478478" y="91134"/>
                    <a:pt x="3412367" y="137982"/>
                    <a:pt x="3335313" y="137982"/>
                  </a:cubicBezTo>
                  <a:lnTo>
                    <a:pt x="178969" y="137982"/>
                  </a:lnTo>
                  <a:cubicBezTo>
                    <a:pt x="101916" y="137982"/>
                    <a:pt x="35804" y="91134"/>
                    <a:pt x="7564" y="24367"/>
                  </a:cubicBezTo>
                  <a:lnTo>
                    <a:pt x="0" y="0"/>
                  </a:lnTo>
                  <a:close/>
                </a:path>
              </a:pathLst>
            </a:custGeom>
            <a:solidFill>
              <a:schemeClr val="accent1"/>
            </a:solidFill>
            <a:ln w="19050">
              <a:noFill/>
              <a:round/>
            </a:ln>
          </p:spPr>
          <p:txBody>
            <a:bodyPr anchor="ctr"/>
            <a:lstStyle/>
            <a:p>
              <a:pPr algn="ctr"/>
            </a:p>
          </p:txBody>
        </p:sp>
      </p:grpSp>
      <p:sp>
        <p:nvSpPr>
          <p:cNvPr id="17" name="灯片编号占位符 3"/>
          <p:cNvSpPr>
            <a:spLocks noGrp="1"/>
          </p:cNvSpPr>
          <p:nvPr/>
        </p:nvSpPr>
        <p:spPr>
          <a:xfrm>
            <a:off x="8610599" y="6240463"/>
            <a:ext cx="2909888" cy="206381"/>
          </a:xfrm>
          <a:prstGeom prst="rect">
            <a:avLst/>
          </a:prstGeom>
        </p:spPr>
        <p:txBody>
          <a:bodyPr vert="horz" lIns="91440" tIns="45720" rIns="91440" bIns="45720" rtlCol="0" anchor="ctr"/>
          <a:lstStyle>
            <a:defPPr>
              <a:defRPr lang="zh-CN"/>
            </a:defPPr>
            <a:lvl1pPr marL="0" algn="r"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D3DB80-B894-403A-B48E-6FDC1A72010E}" type="slidenum">
              <a:rPr lang="en-US" altLang="zh-CN" smtClean="0"/>
            </a:fld>
            <a:r>
              <a:rPr lang="en-US" altLang="zh-CN" smtClean="0"/>
              <a:t>2</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386407" y="4200525"/>
            <a:ext cx="5419185" cy="895350"/>
          </a:xfrm>
        </p:spPr>
        <p:txBody>
          <a:bodyPr/>
          <a:lstStyle/>
          <a:p>
            <a:r>
              <a:rPr lang="zh-CN" altLang="en-US"/>
              <a:t>什么是</a:t>
            </a:r>
            <a:r>
              <a:rPr lang="en-US" altLang="zh-CN"/>
              <a:t>AI</a:t>
            </a:r>
            <a:endParaRPr lang="en-US" altLang="zh-CN"/>
          </a:p>
        </p:txBody>
      </p:sp>
      <p:sp>
        <p:nvSpPr>
          <p:cNvPr id="8" name="文本框 7"/>
          <p:cNvSpPr txBox="1"/>
          <p:nvPr/>
        </p:nvSpPr>
        <p:spPr>
          <a:xfrm>
            <a:off x="5550694" y="2168525"/>
            <a:ext cx="1090613" cy="1176146"/>
          </a:xfrm>
          <a:prstGeom prst="rect">
            <a:avLst/>
          </a:prstGeom>
          <a:noFill/>
        </p:spPr>
        <p:txBody>
          <a:bodyPr wrap="none" rtlCol="0">
            <a:prstTxWarp prst="textPlain">
              <a:avLst/>
            </a:prstTxWarp>
            <a:spAutoFit/>
          </a:bodyPr>
          <a:lstStyle/>
          <a:p>
            <a:r>
              <a:rPr lang="en-US" altLang="zh-CN" dirty="0">
                <a:solidFill>
                  <a:srgbClr val="010E19"/>
                </a:solidFill>
                <a:latin typeface="Impact" panose="020B0806030902050204" pitchFamily="34" charset="0"/>
                <a:ea typeface="微软雅黑" panose="020B0503020204020204" pitchFamily="34" charset="-122"/>
              </a:rPr>
              <a:t>01</a:t>
            </a:r>
            <a:endParaRPr lang="zh-CN" altLang="en-US" dirty="0">
              <a:solidFill>
                <a:srgbClr val="010E19"/>
              </a:solidFill>
              <a:latin typeface="Impact" panose="020B0806030902050204" pitchFamily="34" charset="0"/>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AI</a:t>
            </a:r>
            <a:r>
              <a:rPr lang="zh-CN" altLang="en-US" dirty="0"/>
              <a:t>的定义</a:t>
            </a:r>
            <a:endParaRPr lang="zh-CN" altLang="en-US" dirty="0"/>
          </a:p>
        </p:txBody>
      </p:sp>
      <p:sp>
        <p:nvSpPr>
          <p:cNvPr id="24" name="îṧlïďè"/>
          <p:cNvSpPr/>
          <p:nvPr/>
        </p:nvSpPr>
        <p:spPr bwMode="auto">
          <a:xfrm>
            <a:off x="925830" y="1931670"/>
            <a:ext cx="6052185" cy="3677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indent="355600" fontAlgn="auto">
              <a:lnSpc>
                <a:spcPct val="150000"/>
              </a:lnSpc>
              <a:spcBef>
                <a:spcPct val="0"/>
              </a:spcBef>
              <a:buFont typeface="Arial" panose="020B0604020202020204" pitchFamily="34" charset="0"/>
              <a:buNone/>
              <a:extLst>
                <a:ext uri="{35155182-B16C-46BC-9424-99874614C6A1}">
                  <wpsdc:indentchars xmlns:wpsdc="http://www.wps.cn/officeDocument/2017/drawingmlCustomData" val="200" checksum="3837665281"/>
                </a:ext>
              </a:extLst>
            </a:pPr>
            <a:r>
              <a:rPr lang="en-US" altLang="zh-CN" sz="1400" dirty="0"/>
              <a:t>人工智能（Artificial Intelligence），英文缩写为AI。它是研究、开发用于模拟、延伸和扩展人的智能的理论、方法、技术及应用系统的一门新的技术科学。</a:t>
            </a:r>
            <a:endParaRPr lang="en-US" altLang="zh-CN" sz="1400" dirty="0"/>
          </a:p>
          <a:p>
            <a:pPr indent="355600" fontAlgn="auto">
              <a:lnSpc>
                <a:spcPct val="150000"/>
              </a:lnSpc>
              <a:spcBef>
                <a:spcPct val="0"/>
              </a:spcBef>
              <a:buFont typeface="Arial" panose="020B0604020202020204" pitchFamily="34" charset="0"/>
              <a:buNone/>
              <a:extLst>
                <a:ext uri="{35155182-B16C-46BC-9424-99874614C6A1}">
                  <wpsdc:indentchars xmlns:wpsdc="http://www.wps.cn/officeDocument/2017/drawingmlCustomData" val="200" checksum="3837665281"/>
                </a:ext>
              </a:extLst>
            </a:pPr>
            <a:r>
              <a:rPr lang="en-US" altLang="zh-CN" sz="1400" dirty="0"/>
              <a:t>人工智能是计算机科学的一个分支，它企图了解智能的实质，并生产出一种新的能以人类智能相似的方式做出反应的智能机器，该领域的研究包括机器人、语言识别、图像识别、自然语言处理和专家系统等。人工智能从诞生以来，理论和技术日益成熟，应用领域也不断扩大，可以设想，未来人工智能带来的科技产品，将会是人类智慧的“容器”。人工智能可以对人的意识、思维的信息过程的模拟。人工智能不是人的智能，但能像人那样思考、也可能超过人的智能。</a:t>
            </a:r>
            <a:endParaRPr lang="en-US" altLang="zh-CN" sz="1400" dirty="0"/>
          </a:p>
        </p:txBody>
      </p:sp>
      <p:pic>
        <p:nvPicPr>
          <p:cNvPr id="47" name="图片 46" descr="16b5b8f4e8158762a899d7300b50dad7"/>
          <p:cNvPicPr>
            <a:picLocks noChangeAspect="1"/>
          </p:cNvPicPr>
          <p:nvPr/>
        </p:nvPicPr>
        <p:blipFill>
          <a:blip r:embed="rId1"/>
          <a:stretch>
            <a:fillRect/>
          </a:stretch>
        </p:blipFill>
        <p:spPr>
          <a:xfrm>
            <a:off x="7528560" y="2075180"/>
            <a:ext cx="4218940" cy="3164205"/>
          </a:xfrm>
          <a:prstGeom prst="rect">
            <a:avLst/>
          </a:prstGeom>
        </p:spPr>
      </p:pic>
      <p:cxnSp>
        <p:nvCxnSpPr>
          <p:cNvPr id="48" name="直接连接符 47"/>
          <p:cNvCxnSpPr/>
          <p:nvPr/>
        </p:nvCxnSpPr>
        <p:spPr>
          <a:xfrm>
            <a:off x="7279005" y="1274445"/>
            <a:ext cx="0" cy="521144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8451215" y="5608955"/>
            <a:ext cx="3069590" cy="368300"/>
          </a:xfrm>
          <a:prstGeom prst="rect">
            <a:avLst/>
          </a:prstGeom>
          <a:noFill/>
        </p:spPr>
        <p:txBody>
          <a:bodyPr wrap="square" rtlCol="0">
            <a:spAutoFit/>
          </a:bodyPr>
          <a:p>
            <a:r>
              <a:rPr lang="zh-CN" altLang="en-US"/>
              <a:t>电影：《</a:t>
            </a:r>
            <a:r>
              <a:rPr lang="en-US" altLang="zh-CN"/>
              <a:t>I</a:t>
            </a:r>
            <a:r>
              <a:rPr lang="zh-CN" altLang="en-US"/>
              <a:t>，</a:t>
            </a:r>
            <a:r>
              <a:rPr lang="en-US" altLang="zh-CN"/>
              <a:t>R</a:t>
            </a:r>
            <a:r>
              <a:rPr lang="en-US" altLang="zh-CN"/>
              <a:t>obot</a:t>
            </a:r>
            <a:r>
              <a:rPr lang="zh-CN" altLang="en-US"/>
              <a:t>》图片</a:t>
            </a:r>
            <a:endParaRPr lang="zh-CN" altLang="en-US"/>
          </a:p>
        </p:txBody>
      </p:sp>
      <p:sp>
        <p:nvSpPr>
          <p:cNvPr id="50" name="灯片编号占位符 49"/>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AI</a:t>
            </a:r>
            <a:r>
              <a:rPr lang="zh-CN" altLang="en-US" dirty="0"/>
              <a:t>应用领域</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e801a138-3c1c-4633-9266-5a187bf9899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538551" y="1448780"/>
            <a:ext cx="10982325" cy="4259008"/>
            <a:chOff x="666821" y="1448780"/>
            <a:chExt cx="10982325" cy="4259008"/>
          </a:xfrm>
        </p:grpSpPr>
        <p:sp>
          <p:nvSpPr>
            <p:cNvPr id="6" name="íśľíḍè"/>
            <p:cNvSpPr/>
            <p:nvPr/>
          </p:nvSpPr>
          <p:spPr>
            <a:xfrm rot="2700000">
              <a:off x="3522802" y="2383720"/>
              <a:ext cx="2389128" cy="2389128"/>
            </a:xfrm>
            <a:prstGeom prst="teardrop">
              <a:avLst/>
            </a:prstGeom>
            <a:solidFill>
              <a:schemeClr val="tx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7" name="iš1íḑê"/>
            <p:cNvSpPr/>
            <p:nvPr/>
          </p:nvSpPr>
          <p:spPr>
            <a:xfrm rot="18900000" flipH="1">
              <a:off x="6896415" y="2740227"/>
              <a:ext cx="1676116" cy="1676116"/>
            </a:xfrm>
            <a:prstGeom prst="teardrop">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nvGrpSpPr>
            <p:cNvPr id="8" name="íšļíḍê"/>
            <p:cNvGrpSpPr/>
            <p:nvPr/>
          </p:nvGrpSpPr>
          <p:grpSpPr>
            <a:xfrm>
              <a:off x="5639950" y="1448780"/>
              <a:ext cx="1676116" cy="4259008"/>
              <a:chOff x="5639022" y="1042201"/>
              <a:chExt cx="1878631" cy="4773598"/>
            </a:xfrm>
          </p:grpSpPr>
          <p:sp>
            <p:nvSpPr>
              <p:cNvPr id="21" name="iṧ1iḑè"/>
              <p:cNvSpPr/>
              <p:nvPr/>
            </p:nvSpPr>
            <p:spPr>
              <a:xfrm rot="13500000" flipH="1">
                <a:off x="5639022" y="1042201"/>
                <a:ext cx="1878631" cy="1878631"/>
              </a:xfrm>
              <a:prstGeom prst="teardrop">
                <a:avLst/>
              </a:prstGeom>
              <a:solidFill>
                <a:schemeClr val="tx1">
                  <a:lumMod val="75000"/>
                  <a:lumOff val="2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2" name="îṥḻiḍe"/>
              <p:cNvSpPr/>
              <p:nvPr/>
            </p:nvSpPr>
            <p:spPr>
              <a:xfrm rot="8100000" flipH="1" flipV="1">
                <a:off x="5639022" y="3937168"/>
                <a:ext cx="1878631" cy="1878631"/>
              </a:xfrm>
              <a:prstGeom prst="teardrop">
                <a:avLst/>
              </a:prstGeom>
              <a:solidFill>
                <a:schemeClr val="accent5">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sp>
          <p:nvSpPr>
            <p:cNvPr id="13" name="íṥľïde"/>
            <p:cNvSpPr txBox="1"/>
            <p:nvPr/>
          </p:nvSpPr>
          <p:spPr>
            <a:xfrm>
              <a:off x="7531806" y="1888835"/>
              <a:ext cx="4117340" cy="833120"/>
            </a:xfrm>
            <a:prstGeom prst="rect">
              <a:avLst/>
            </a:prstGeom>
            <a:noFill/>
          </p:spPr>
          <p:txBody>
            <a:bodyPr wrap="square" lIns="90000" tIns="46800" rIns="90000" bIns="46800" anchor="ctr" anchorCtr="0">
              <a:noAutofit/>
            </a:bodyPr>
            <a:lstStyle/>
            <a:p>
              <a:pPr>
                <a:lnSpc>
                  <a:spcPct val="150000"/>
                </a:lnSpc>
                <a:spcBef>
                  <a:spcPct val="0"/>
                </a:spcBef>
              </a:pPr>
              <a:r>
                <a:rPr lang="zh-CN" altLang="en-US" sz="1400" dirty="0"/>
                <a:t>蔚来、</a:t>
              </a:r>
              <a:r>
                <a:rPr lang="zh-CN" altLang="en-US" sz="1400" dirty="0">
                  <a:sym typeface="+mn-ea"/>
                </a:rPr>
                <a:t>小鹏、</a:t>
              </a:r>
              <a:r>
                <a:rPr lang="zh-CN" altLang="en-US" sz="1400" dirty="0"/>
                <a:t>特斯拉</a:t>
              </a:r>
              <a:r>
                <a:rPr lang="en-US" altLang="zh-CN" sz="1400" dirty="0"/>
                <a:t>...</a:t>
              </a:r>
              <a:r>
                <a:rPr lang="zh-CN" altLang="en-US" sz="1400" dirty="0"/>
                <a:t>越来越多的汽车厂商纷纷推出自动驾驶功能，</a:t>
              </a:r>
              <a:r>
                <a:rPr lang="en-US" altLang="zh-CN" sz="1400" dirty="0"/>
                <a:t>AI</a:t>
              </a:r>
              <a:r>
                <a:rPr lang="zh-CN" altLang="en-US" sz="1400" dirty="0"/>
                <a:t>也担起了保障乘客生命的重任</a:t>
              </a:r>
              <a:r>
                <a:rPr lang="zh-CN" altLang="en-US" sz="1400" dirty="0"/>
                <a:t>。</a:t>
              </a:r>
              <a:endParaRPr lang="zh-CN" altLang="en-US" sz="1400" dirty="0"/>
            </a:p>
          </p:txBody>
        </p:sp>
        <p:sp>
          <p:nvSpPr>
            <p:cNvPr id="14" name="îSḻíḓé"/>
            <p:cNvSpPr/>
            <p:nvPr/>
          </p:nvSpPr>
          <p:spPr>
            <a:xfrm>
              <a:off x="7531975" y="1632544"/>
              <a:ext cx="3988513" cy="307927"/>
            </a:xfrm>
            <a:prstGeom prst="rect">
              <a:avLst/>
            </a:prstGeom>
          </p:spPr>
          <p:txBody>
            <a:bodyPr wrap="none" lIns="90000" tIns="46800" rIns="90000" bIns="46800">
              <a:noAutofit/>
            </a:bodyPr>
            <a:lstStyle/>
            <a:p>
              <a:pPr lvl="0" defTabSz="914400">
                <a:defRPr/>
              </a:pPr>
              <a:r>
                <a:rPr lang="zh-CN" altLang="en-US" sz="1400" b="1" dirty="0"/>
                <a:t>自动驾驶</a:t>
              </a:r>
              <a:endParaRPr lang="zh-CN" altLang="en-US" sz="1400" b="1" dirty="0"/>
            </a:p>
          </p:txBody>
        </p:sp>
        <p:sp>
          <p:nvSpPr>
            <p:cNvPr id="15" name="iš1ïḓè"/>
            <p:cNvSpPr txBox="1"/>
            <p:nvPr/>
          </p:nvSpPr>
          <p:spPr>
            <a:xfrm>
              <a:off x="7531975" y="4763478"/>
              <a:ext cx="3988513" cy="760548"/>
            </a:xfrm>
            <a:prstGeom prst="rect">
              <a:avLst/>
            </a:prstGeom>
            <a:noFill/>
          </p:spPr>
          <p:txBody>
            <a:bodyPr wrap="square" lIns="90000" tIns="46800" rIns="90000" bIns="46800" anchor="ctr" anchorCtr="0">
              <a:noAutofit/>
            </a:bodyPr>
            <a:lstStyle/>
            <a:p>
              <a:pPr>
                <a:lnSpc>
                  <a:spcPct val="150000"/>
                </a:lnSpc>
                <a:spcBef>
                  <a:spcPct val="0"/>
                </a:spcBef>
              </a:pPr>
              <a:r>
                <a:rPr lang="en-US" altLang="zh-CN" sz="1400" dirty="0"/>
                <a:t>讯飞翻译机</a:t>
              </a:r>
              <a:r>
                <a:rPr lang="zh-CN" altLang="en-US" sz="1400" dirty="0"/>
                <a:t>通过</a:t>
              </a:r>
              <a:r>
                <a:rPr lang="en-US" altLang="zh-CN" sz="1400" dirty="0"/>
                <a:t>AI</a:t>
              </a:r>
              <a:r>
                <a:rPr lang="zh-CN" altLang="en-US" sz="1400" dirty="0"/>
                <a:t>技术的支持，现已</a:t>
              </a:r>
              <a:r>
                <a:rPr lang="en-US" altLang="zh-CN" sz="1400" dirty="0"/>
                <a:t>支持中文与50种语言的翻译,覆盖国家地区近200个。</a:t>
              </a:r>
              <a:endParaRPr lang="en-US" altLang="zh-CN" sz="1400" dirty="0"/>
            </a:p>
          </p:txBody>
        </p:sp>
        <p:sp>
          <p:nvSpPr>
            <p:cNvPr id="16" name="íṩ1îḑè"/>
            <p:cNvSpPr/>
            <p:nvPr/>
          </p:nvSpPr>
          <p:spPr>
            <a:xfrm>
              <a:off x="7531975" y="4474910"/>
              <a:ext cx="3988513" cy="307927"/>
            </a:xfrm>
            <a:prstGeom prst="rect">
              <a:avLst/>
            </a:prstGeom>
          </p:spPr>
          <p:txBody>
            <a:bodyPr wrap="none" lIns="90000" tIns="46800" rIns="90000" bIns="46800">
              <a:noAutofit/>
            </a:bodyPr>
            <a:lstStyle/>
            <a:p>
              <a:pPr lvl="0" defTabSz="914400">
                <a:defRPr/>
              </a:pPr>
              <a:r>
                <a:rPr lang="zh-CN" altLang="en-US" sz="1400" b="1" dirty="0"/>
                <a:t>语言翻译</a:t>
              </a:r>
              <a:endParaRPr lang="zh-CN" altLang="en-US" sz="1400" b="1" dirty="0"/>
            </a:p>
          </p:txBody>
        </p:sp>
        <p:sp>
          <p:nvSpPr>
            <p:cNvPr id="17" name="iŝḷíḑe"/>
            <p:cNvSpPr txBox="1"/>
            <p:nvPr/>
          </p:nvSpPr>
          <p:spPr>
            <a:xfrm>
              <a:off x="8776153" y="3334341"/>
              <a:ext cx="2749025" cy="925836"/>
            </a:xfrm>
            <a:prstGeom prst="rect">
              <a:avLst/>
            </a:prstGeom>
            <a:noFill/>
          </p:spPr>
          <p:txBody>
            <a:bodyPr wrap="square" lIns="90000" tIns="46800" rIns="90000" bIns="46800" anchor="ctr" anchorCtr="0">
              <a:noAutofit/>
            </a:bodyPr>
            <a:lstStyle/>
            <a:p>
              <a:pPr>
                <a:lnSpc>
                  <a:spcPct val="150000"/>
                </a:lnSpc>
                <a:spcBef>
                  <a:spcPct val="0"/>
                </a:spcBef>
              </a:pPr>
              <a:r>
                <a:rPr lang="zh-CN" altLang="en-US" sz="1400" dirty="0"/>
                <a:t>刷脸支付，扫脸过卡的场景已随处可见，这其中少不了</a:t>
              </a:r>
              <a:r>
                <a:rPr lang="en-US" altLang="zh-CN" sz="1400" dirty="0"/>
                <a:t>AI</a:t>
              </a:r>
              <a:r>
                <a:rPr lang="zh-CN" altLang="en-US" sz="1400" dirty="0"/>
                <a:t>的参与。</a:t>
              </a:r>
              <a:endParaRPr lang="en-US" altLang="zh-CN" sz="1400" dirty="0"/>
            </a:p>
          </p:txBody>
        </p:sp>
        <p:sp>
          <p:nvSpPr>
            <p:cNvPr id="18" name="íŝľide"/>
            <p:cNvSpPr/>
            <p:nvPr/>
          </p:nvSpPr>
          <p:spPr>
            <a:xfrm>
              <a:off x="8776154" y="3141815"/>
              <a:ext cx="2749025" cy="307927"/>
            </a:xfrm>
            <a:prstGeom prst="rect">
              <a:avLst/>
            </a:prstGeom>
          </p:spPr>
          <p:txBody>
            <a:bodyPr wrap="none" lIns="90000" tIns="46800" rIns="90000" bIns="46800">
              <a:noAutofit/>
            </a:bodyPr>
            <a:lstStyle/>
            <a:p>
              <a:pPr lvl="0" defTabSz="914400">
                <a:defRPr/>
              </a:pPr>
              <a:r>
                <a:rPr lang="zh-CN" altLang="en-US" sz="1400" b="1" dirty="0"/>
                <a:t>人脸识别</a:t>
              </a:r>
              <a:endParaRPr lang="zh-CN" altLang="en-US" sz="1400" b="1" dirty="0"/>
            </a:p>
          </p:txBody>
        </p:sp>
        <p:sp>
          <p:nvSpPr>
            <p:cNvPr id="19" name="ïSlíďé"/>
            <p:cNvSpPr txBox="1"/>
            <p:nvPr/>
          </p:nvSpPr>
          <p:spPr>
            <a:xfrm>
              <a:off x="666821" y="3428999"/>
              <a:ext cx="2704670" cy="715545"/>
            </a:xfrm>
            <a:prstGeom prst="rect">
              <a:avLst/>
            </a:prstGeom>
            <a:noFill/>
          </p:spPr>
          <p:txBody>
            <a:bodyPr wrap="square" lIns="90000" tIns="46800" rIns="90000" bIns="46800" anchor="ctr" anchorCtr="0">
              <a:noAutofit/>
            </a:bodyPr>
            <a:lstStyle/>
            <a:p>
              <a:pPr algn="r">
                <a:lnSpc>
                  <a:spcPct val="150000"/>
                </a:lnSpc>
                <a:spcBef>
                  <a:spcPct val="0"/>
                </a:spcBef>
              </a:pPr>
              <a:endParaRPr lang="zh-CN" altLang="en-US" sz="1000" dirty="0"/>
            </a:p>
          </p:txBody>
        </p:sp>
        <p:sp>
          <p:nvSpPr>
            <p:cNvPr id="20" name="îsļîḓê"/>
            <p:cNvSpPr/>
            <p:nvPr/>
          </p:nvSpPr>
          <p:spPr>
            <a:xfrm>
              <a:off x="666821" y="3086492"/>
              <a:ext cx="2704670" cy="327257"/>
            </a:xfrm>
            <a:prstGeom prst="rect">
              <a:avLst/>
            </a:prstGeom>
          </p:spPr>
          <p:txBody>
            <a:bodyPr wrap="none" lIns="90000" tIns="46800" rIns="90000" bIns="46800">
              <a:noAutofit/>
            </a:bodyPr>
            <a:lstStyle/>
            <a:p>
              <a:pPr lvl="0" algn="r" defTabSz="914400">
                <a:defRPr/>
              </a:pPr>
              <a:r>
                <a:rPr lang="zh-CN" altLang="en-US" sz="1400" b="1" dirty="0"/>
                <a:t>机器人</a:t>
              </a:r>
              <a:endParaRPr lang="zh-CN" altLang="en-US" sz="1400" b="1" dirty="0"/>
            </a:p>
          </p:txBody>
        </p:sp>
      </p:grpSp>
      <p:pic>
        <p:nvPicPr>
          <p:cNvPr id="23" name="图片 22" descr="自动驾驶"/>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75985" y="1842135"/>
            <a:ext cx="1004570" cy="1004570"/>
          </a:xfrm>
          <a:prstGeom prst="rect">
            <a:avLst/>
          </a:prstGeom>
        </p:spPr>
      </p:pic>
      <p:pic>
        <p:nvPicPr>
          <p:cNvPr id="24" name="图片 23" descr="人脸识别"/>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06285" y="2950210"/>
            <a:ext cx="1257300" cy="1257300"/>
          </a:xfrm>
          <a:prstGeom prst="rect">
            <a:avLst/>
          </a:prstGeom>
        </p:spPr>
      </p:pic>
      <p:pic>
        <p:nvPicPr>
          <p:cNvPr id="26" name="图片 25" descr="机器人"/>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40810" y="2764155"/>
            <a:ext cx="1552575" cy="1380490"/>
          </a:xfrm>
          <a:prstGeom prst="rect">
            <a:avLst/>
          </a:prstGeom>
        </p:spPr>
      </p:pic>
      <p:pic>
        <p:nvPicPr>
          <p:cNvPr id="27" name="图片 26" descr="操作-翻译"/>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74410" y="4338955"/>
            <a:ext cx="808990" cy="808990"/>
          </a:xfrm>
          <a:prstGeom prst="rect">
            <a:avLst/>
          </a:prstGeom>
        </p:spPr>
      </p:pic>
      <p:sp>
        <p:nvSpPr>
          <p:cNvPr id="28" name="iš1ïḓè"/>
          <p:cNvSpPr txBox="1"/>
          <p:nvPr/>
        </p:nvSpPr>
        <p:spPr>
          <a:xfrm>
            <a:off x="949325" y="3461385"/>
            <a:ext cx="2490470" cy="1002665"/>
          </a:xfrm>
          <a:prstGeom prst="rect">
            <a:avLst/>
          </a:prstGeom>
          <a:noFill/>
        </p:spPr>
        <p:txBody>
          <a:bodyPr wrap="square" lIns="90000" tIns="46800" rIns="90000" bIns="46800" anchor="ctr" anchorCtr="0">
            <a:noAutofit/>
          </a:bodyPr>
          <a:p>
            <a:pPr>
              <a:lnSpc>
                <a:spcPct val="150000"/>
              </a:lnSpc>
              <a:spcBef>
                <a:spcPct val="0"/>
              </a:spcBef>
            </a:pPr>
            <a:r>
              <a:rPr lang="zh-CN" altLang="en-US" sz="1400" dirty="0"/>
              <a:t>从小说中走向影视中，机器人也伴随着</a:t>
            </a:r>
            <a:r>
              <a:rPr lang="en-US" altLang="zh-CN" sz="1400" dirty="0"/>
              <a:t>AI</a:t>
            </a:r>
            <a:r>
              <a:rPr lang="zh-CN" altLang="en-US" sz="1400" dirty="0"/>
              <a:t>技术的发展逐渐走人人们的生活中。</a:t>
            </a:r>
            <a:endParaRPr lang="zh-CN" alt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550694" y="2168525"/>
            <a:ext cx="1090613" cy="1176146"/>
          </a:xfrm>
          <a:prstGeom prst="rect">
            <a:avLst/>
          </a:prstGeom>
          <a:noFill/>
        </p:spPr>
        <p:txBody>
          <a:bodyPr wrap="none" rtlCol="0">
            <a:prstTxWarp prst="textPlain">
              <a:avLst/>
            </a:prstTxWarp>
            <a:spAutoFit/>
          </a:bodyPr>
          <a:lstStyle/>
          <a:p>
            <a:r>
              <a:rPr lang="en-US" altLang="zh-CN" dirty="0">
                <a:solidFill>
                  <a:srgbClr val="010E19"/>
                </a:solidFill>
                <a:latin typeface="Impact" panose="020B0806030902050204" pitchFamily="34" charset="0"/>
                <a:ea typeface="微软雅黑" panose="020B0503020204020204" pitchFamily="34" charset="-122"/>
              </a:rPr>
              <a:t>02</a:t>
            </a:r>
            <a:endParaRPr lang="en-US" dirty="0">
              <a:solidFill>
                <a:srgbClr val="010E19"/>
              </a:solidFill>
              <a:latin typeface="Impact" panose="020B0806030902050204" pitchFamily="34" charset="0"/>
              <a:ea typeface="微软雅黑" panose="020B0503020204020204" pitchFamily="34" charset="-122"/>
            </a:endParaRPr>
          </a:p>
        </p:txBody>
      </p:sp>
      <p:sp>
        <p:nvSpPr>
          <p:cNvPr id="4" name="标题 3"/>
          <p:cNvSpPr>
            <a:spLocks noGrp="1"/>
          </p:cNvSpPr>
          <p:nvPr>
            <p:ph type="title"/>
          </p:nvPr>
        </p:nvSpPr>
        <p:spPr>
          <a:xfrm>
            <a:off x="3386407" y="4200525"/>
            <a:ext cx="5419185" cy="895350"/>
          </a:xfrm>
        </p:spPr>
        <p:txBody>
          <a:bodyPr/>
          <a:p>
            <a:r>
              <a:rPr lang="zh-CN" altLang="en-US"/>
              <a:t>图像搜索引擎的</a:t>
            </a:r>
            <a:r>
              <a:rPr lang="zh-CN" altLang="en-US"/>
              <a:t>发展</a:t>
            </a:r>
            <a:endParaRPr lang="zh-CN" altLang="en-US"/>
          </a:p>
        </p:txBody>
      </p:sp>
      <p:sp>
        <p:nvSpPr>
          <p:cNvPr id="2" name="灯片编号占位符 1"/>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图像搜索引擎的发展</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5" name="ïṧļiḍê"/>
          <p:cNvSpPr/>
          <p:nvPr/>
        </p:nvSpPr>
        <p:spPr>
          <a:xfrm>
            <a:off x="673099" y="2456892"/>
            <a:ext cx="10845800" cy="1469915"/>
          </a:xfrm>
          <a:prstGeom prst="rect">
            <a:avLst/>
          </a:prstGeom>
          <a:blipFill>
            <a:blip r:embed="rId1"/>
            <a:stretch>
              <a:fillRect t="-428267" b="-420930"/>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p>
        </p:txBody>
      </p:sp>
      <p:sp>
        <p:nvSpPr>
          <p:cNvPr id="6" name="îsḻiďe"/>
          <p:cNvSpPr/>
          <p:nvPr/>
        </p:nvSpPr>
        <p:spPr>
          <a:xfrm>
            <a:off x="1900209" y="1554301"/>
            <a:ext cx="1231274" cy="1231277"/>
          </a:xfrm>
          <a:prstGeom prst="ellipse">
            <a:avLst/>
          </a:prstGeom>
          <a:solidFill>
            <a:schemeClr val="bg1"/>
          </a:solidFill>
          <a:ln w="38100" cap="flat" cmpd="sng" algn="ctr">
            <a:solidFill>
              <a:schemeClr val="tx1">
                <a:lumMod val="50000"/>
                <a:lumOff val="5000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r>
              <a:rPr lang="en-US" sz="1600" b="1">
                <a:solidFill>
                  <a:schemeClr val="tx1"/>
                </a:solidFill>
                <a:cs typeface="+mn-lt"/>
              </a:rPr>
              <a:t>70</a:t>
            </a:r>
            <a:r>
              <a:rPr lang="zh-CN" altLang="en-US" sz="1600" b="1">
                <a:solidFill>
                  <a:schemeClr val="tx1"/>
                </a:solidFill>
                <a:cs typeface="+mn-lt"/>
              </a:rPr>
              <a:t>年代</a:t>
            </a:r>
            <a:endParaRPr lang="zh-CN" altLang="en-US" sz="1600" b="1">
              <a:solidFill>
                <a:schemeClr val="tx1"/>
              </a:solidFill>
              <a:cs typeface="+mn-lt"/>
            </a:endParaRPr>
          </a:p>
        </p:txBody>
      </p:sp>
      <p:sp>
        <p:nvSpPr>
          <p:cNvPr id="7" name="i$ļîḓé"/>
          <p:cNvSpPr/>
          <p:nvPr/>
        </p:nvSpPr>
        <p:spPr>
          <a:xfrm>
            <a:off x="5479508" y="1554301"/>
            <a:ext cx="1231274" cy="1231277"/>
          </a:xfrm>
          <a:prstGeom prst="ellipse">
            <a:avLst/>
          </a:prstGeom>
          <a:solidFill>
            <a:schemeClr val="bg1"/>
          </a:solidFill>
          <a:ln w="38100" cap="flat" cmpd="sng" algn="ctr">
            <a:solidFill>
              <a:schemeClr val="accent1">
                <a:lumMod val="10000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buClrTx/>
              <a:buSzTx/>
              <a:buFontTx/>
            </a:pPr>
            <a:r>
              <a:rPr lang="en-US" sz="1600" b="1">
                <a:solidFill>
                  <a:schemeClr val="tx1"/>
                </a:solidFill>
                <a:cs typeface="+mn-lt"/>
                <a:sym typeface="+mn-ea"/>
              </a:rPr>
              <a:t>90</a:t>
            </a:r>
            <a:r>
              <a:rPr lang="zh-CN" altLang="en-US" sz="1600" b="1">
                <a:solidFill>
                  <a:schemeClr val="tx1"/>
                </a:solidFill>
                <a:cs typeface="+mn-lt"/>
                <a:sym typeface="+mn-ea"/>
              </a:rPr>
              <a:t>年代</a:t>
            </a:r>
            <a:r>
              <a:rPr lang="en-US" b="1">
                <a:solidFill>
                  <a:schemeClr val="tx1"/>
                </a:solidFill>
                <a:sym typeface="+mn-ea"/>
              </a:rPr>
              <a:t> </a:t>
            </a:r>
            <a:endParaRPr lang="en-US" b="1">
              <a:solidFill>
                <a:schemeClr val="tx1"/>
              </a:solidFill>
            </a:endParaRPr>
          </a:p>
        </p:txBody>
      </p:sp>
      <p:sp>
        <p:nvSpPr>
          <p:cNvPr id="9" name="î$1íḓe"/>
          <p:cNvSpPr/>
          <p:nvPr/>
        </p:nvSpPr>
        <p:spPr>
          <a:xfrm>
            <a:off x="9060518" y="1554301"/>
            <a:ext cx="1231274" cy="1231277"/>
          </a:xfrm>
          <a:prstGeom prst="ellipse">
            <a:avLst/>
          </a:prstGeom>
          <a:solidFill>
            <a:schemeClr val="bg1"/>
          </a:solidFill>
          <a:ln w="38100" cap="flat" cmpd="sng" algn="ctr">
            <a:solidFill>
              <a:schemeClr val="tx1">
                <a:lumMod val="50000"/>
                <a:lumOff val="5000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r>
              <a:rPr lang="en-US" sz="2400" b="1">
                <a:solidFill>
                  <a:schemeClr val="tx1"/>
                </a:solidFill>
                <a:sym typeface="+mn-ea"/>
              </a:rPr>
              <a:t>2020</a:t>
            </a:r>
            <a:endParaRPr sz="2400"/>
          </a:p>
        </p:txBody>
      </p:sp>
      <p:cxnSp>
        <p:nvCxnSpPr>
          <p:cNvPr id="10" name="直接连接符 9"/>
          <p:cNvCxnSpPr>
            <a:stCxn id="7" idx="2"/>
            <a:endCxn id="6" idx="6"/>
          </p:cNvCxnSpPr>
          <p:nvPr/>
        </p:nvCxnSpPr>
        <p:spPr>
          <a:xfrm flipH="1">
            <a:off x="3131278" y="2170575"/>
            <a:ext cx="2348230" cy="0"/>
          </a:xfrm>
          <a:prstGeom prst="line">
            <a:avLst/>
          </a:prstGeom>
          <a:ln w="12700" cap="flat" cmpd="sng" algn="ctr">
            <a:solidFill>
              <a:schemeClr val="tx2"/>
            </a:solidFill>
            <a:prstDash val="sysDash"/>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9" idx="2"/>
            <a:endCxn id="7" idx="6"/>
          </p:cNvCxnSpPr>
          <p:nvPr/>
        </p:nvCxnSpPr>
        <p:spPr>
          <a:xfrm flipH="1">
            <a:off x="6710680" y="2169795"/>
            <a:ext cx="2350135" cy="0"/>
          </a:xfrm>
          <a:prstGeom prst="line">
            <a:avLst/>
          </a:prstGeom>
          <a:ln w="12700" cap="flat" cmpd="sng" algn="ctr">
            <a:solidFill>
              <a:schemeClr val="tx2"/>
            </a:solidFill>
            <a:prstDash val="sysDash"/>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Shape 1448"/>
          <p:cNvSpPr txBox="1"/>
          <p:nvPr/>
        </p:nvSpPr>
        <p:spPr>
          <a:xfrm>
            <a:off x="1140460" y="4259580"/>
            <a:ext cx="2750185" cy="1246505"/>
          </a:xfrm>
          <a:prstGeom prst="rect">
            <a:avLst/>
          </a:prstGeom>
          <a:noFill/>
          <a:ln>
            <a:noFill/>
          </a:ln>
        </p:spPr>
        <p:txBody>
          <a:bodyPr wrap="none" lIns="45713" tIns="22850" rIns="45713" bIns="22850" anchor="t" anchorCtr="0">
            <a:normAutofit/>
          </a:bodyPr>
          <a:lstStyle/>
          <a:p>
            <a:pPr algn="ctr">
              <a:buSzPct val="25000"/>
            </a:pPr>
            <a:r>
              <a:rPr lang="zh-CN" altLang="de-DE" b="1" dirty="0">
                <a:sym typeface="Calibri" panose="020F0502020204030204"/>
              </a:rPr>
              <a:t>图像检索问题的初探索</a:t>
            </a:r>
            <a:endParaRPr lang="zh-CN" altLang="de-DE" b="1" dirty="0">
              <a:sym typeface="Calibri" panose="020F0502020204030204"/>
            </a:endParaRPr>
          </a:p>
          <a:p>
            <a:pPr algn="ctr">
              <a:buSzPct val="25000"/>
            </a:pPr>
            <a:endParaRPr lang="zh-CN" altLang="de-DE" sz="2000" b="1" dirty="0">
              <a:sym typeface="Calibri" panose="020F0502020204030204"/>
            </a:endParaRPr>
          </a:p>
          <a:p>
            <a:pPr algn="ctr">
              <a:buSzPct val="25000"/>
            </a:pPr>
            <a:endParaRPr lang="zh-CN" altLang="de-DE" sz="2000" b="1" dirty="0">
              <a:sym typeface="Calibri" panose="020F0502020204030204"/>
            </a:endParaRPr>
          </a:p>
          <a:p>
            <a:pPr algn="ctr">
              <a:buSzPct val="25000"/>
            </a:pPr>
            <a:r>
              <a:rPr lang="zh-CN" altLang="de-DE" sz="1600" dirty="0">
                <a:sym typeface="Calibri" panose="020F0502020204030204"/>
              </a:rPr>
              <a:t>基于文本的图像检索技术</a:t>
            </a:r>
            <a:endParaRPr lang="zh-CN" altLang="de-DE" sz="1600" dirty="0">
              <a:sym typeface="Calibri" panose="020F0502020204030204"/>
            </a:endParaRPr>
          </a:p>
        </p:txBody>
      </p:sp>
      <p:sp>
        <p:nvSpPr>
          <p:cNvPr id="21" name="Shape 1448"/>
          <p:cNvSpPr txBox="1"/>
          <p:nvPr/>
        </p:nvSpPr>
        <p:spPr>
          <a:xfrm>
            <a:off x="4901565" y="4259580"/>
            <a:ext cx="2386330" cy="1155700"/>
          </a:xfrm>
          <a:prstGeom prst="rect">
            <a:avLst/>
          </a:prstGeom>
          <a:noFill/>
          <a:ln>
            <a:noFill/>
          </a:ln>
        </p:spPr>
        <p:txBody>
          <a:bodyPr lIns="45713" tIns="22850" rIns="45713" bIns="22850" anchor="t" anchorCtr="0">
            <a:noAutofit/>
          </a:bodyPr>
          <a:lstStyle/>
          <a:p>
            <a:pPr algn="ctr">
              <a:buSzPct val="25000"/>
            </a:pPr>
            <a:r>
              <a:rPr lang="zh-CN" altLang="en-US" b="1" dirty="0">
                <a:sym typeface="Calibri" panose="020F0502020204030204"/>
              </a:rPr>
              <a:t>图像检索领域的又</a:t>
            </a:r>
            <a:r>
              <a:rPr lang="zh-CN" altLang="en-US" b="1" dirty="0">
                <a:sym typeface="Calibri" panose="020F0502020204030204"/>
              </a:rPr>
              <a:t>深入</a:t>
            </a:r>
            <a:endParaRPr lang="zh-CN" altLang="en-US" b="1" dirty="0">
              <a:sym typeface="Calibri" panose="020F0502020204030204"/>
            </a:endParaRPr>
          </a:p>
          <a:p>
            <a:pPr algn="ctr">
              <a:buSzPct val="25000"/>
            </a:pPr>
            <a:endParaRPr lang="zh-CN" altLang="en-US" sz="2000" b="1" dirty="0">
              <a:sym typeface="Calibri" panose="020F0502020204030204"/>
            </a:endParaRPr>
          </a:p>
          <a:p>
            <a:pPr algn="ctr">
              <a:buSzPct val="25000"/>
            </a:pPr>
            <a:endParaRPr lang="zh-CN" altLang="en-US" sz="2000" b="1" dirty="0">
              <a:sym typeface="Calibri" panose="020F0502020204030204"/>
            </a:endParaRPr>
          </a:p>
          <a:p>
            <a:pPr algn="ctr">
              <a:buClrTx/>
              <a:buSzPct val="25000"/>
              <a:buFontTx/>
            </a:pPr>
            <a:r>
              <a:rPr lang="zh-CN" altLang="de-DE" sz="1600" dirty="0">
                <a:sym typeface="Calibri" panose="020F0502020204030204"/>
              </a:rPr>
              <a:t>基于内容的图像检索技术</a:t>
            </a:r>
            <a:endParaRPr lang="zh-CN" altLang="de-DE" sz="1600" dirty="0">
              <a:sym typeface="Calibri" panose="020F0502020204030204"/>
            </a:endParaRPr>
          </a:p>
        </p:txBody>
      </p:sp>
      <p:cxnSp>
        <p:nvCxnSpPr>
          <p:cNvPr id="29" name="Shape 1464"/>
          <p:cNvCxnSpPr/>
          <p:nvPr/>
        </p:nvCxnSpPr>
        <p:spPr>
          <a:xfrm>
            <a:off x="4305495" y="4088018"/>
            <a:ext cx="0" cy="1372347"/>
          </a:xfrm>
          <a:prstGeom prst="straightConnector1">
            <a:avLst/>
          </a:prstGeom>
          <a:ln w="3175" cap="rnd">
            <a:solidFill>
              <a:schemeClr val="tx2">
                <a:lumMod val="20000"/>
                <a:lumOff val="8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31" name="Shape 1464"/>
          <p:cNvCxnSpPr/>
          <p:nvPr/>
        </p:nvCxnSpPr>
        <p:spPr>
          <a:xfrm>
            <a:off x="7885868" y="4088018"/>
            <a:ext cx="0" cy="1372347"/>
          </a:xfrm>
          <a:prstGeom prst="straightConnector1">
            <a:avLst/>
          </a:prstGeom>
          <a:ln w="3175" cap="rnd">
            <a:solidFill>
              <a:schemeClr val="tx2">
                <a:lumMod val="20000"/>
                <a:lumOff val="8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3" name="Shape 1448"/>
          <p:cNvSpPr txBox="1"/>
          <p:nvPr/>
        </p:nvSpPr>
        <p:spPr>
          <a:xfrm>
            <a:off x="8482965" y="4259580"/>
            <a:ext cx="2386330" cy="1155700"/>
          </a:xfrm>
          <a:prstGeom prst="rect">
            <a:avLst/>
          </a:prstGeom>
          <a:noFill/>
          <a:ln>
            <a:noFill/>
          </a:ln>
        </p:spPr>
        <p:txBody>
          <a:bodyPr lIns="45713" tIns="22850" rIns="45713" bIns="22850" anchor="t" anchorCtr="0">
            <a:noAutofit/>
          </a:bodyPr>
          <a:p>
            <a:pPr algn="ctr">
              <a:buSzPct val="25000"/>
            </a:pPr>
            <a:r>
              <a:rPr lang="zh-CN" altLang="en-US" b="1" dirty="0">
                <a:sym typeface="Calibri" panose="020F0502020204030204"/>
              </a:rPr>
              <a:t>图像检索技术的再</a:t>
            </a:r>
            <a:r>
              <a:rPr lang="zh-CN" altLang="en-US" b="1" dirty="0">
                <a:sym typeface="Calibri" panose="020F0502020204030204"/>
              </a:rPr>
              <a:t>飞跃</a:t>
            </a:r>
            <a:endParaRPr lang="zh-CN" altLang="en-US" b="1" dirty="0">
              <a:sym typeface="Calibri" panose="020F0502020204030204"/>
            </a:endParaRPr>
          </a:p>
          <a:p>
            <a:pPr algn="ctr">
              <a:buSzPct val="25000"/>
            </a:pPr>
            <a:endParaRPr lang="zh-CN" altLang="en-US" sz="2000" b="1" dirty="0">
              <a:sym typeface="Calibri" panose="020F0502020204030204"/>
            </a:endParaRPr>
          </a:p>
          <a:p>
            <a:pPr algn="ctr">
              <a:buClrTx/>
              <a:buSzPct val="25000"/>
              <a:buFontTx/>
            </a:pPr>
            <a:endParaRPr lang="zh-CN" altLang="de-DE" sz="1600" dirty="0">
              <a:sym typeface="Calibri" panose="020F0502020204030204"/>
            </a:endParaRPr>
          </a:p>
          <a:p>
            <a:pPr algn="ctr">
              <a:buClrTx/>
              <a:buSzPct val="25000"/>
              <a:buFontTx/>
            </a:pPr>
            <a:r>
              <a:rPr lang="zh-CN" altLang="de-DE" sz="1600" dirty="0">
                <a:sym typeface="Calibri" panose="020F0502020204030204"/>
              </a:rPr>
              <a:t>机器学习技术</a:t>
            </a:r>
            <a:r>
              <a:rPr lang="zh-CN" altLang="de-DE" sz="1600" dirty="0">
                <a:sym typeface="Calibri" panose="020F0502020204030204"/>
              </a:rPr>
              <a:t>的迅猛</a:t>
            </a:r>
            <a:r>
              <a:rPr lang="zh-CN" altLang="de-DE" sz="1600" dirty="0">
                <a:sym typeface="Calibri" panose="020F0502020204030204"/>
              </a:rPr>
              <a:t>发展</a:t>
            </a:r>
            <a:endParaRPr lang="zh-CN" altLang="de-DE" sz="1600" dirty="0">
              <a:sym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550694" y="2168525"/>
            <a:ext cx="1090613" cy="1176146"/>
          </a:xfrm>
          <a:prstGeom prst="rect">
            <a:avLst/>
          </a:prstGeom>
          <a:noFill/>
        </p:spPr>
        <p:txBody>
          <a:bodyPr wrap="none" rtlCol="0">
            <a:prstTxWarp prst="textPlain">
              <a:avLst/>
            </a:prstTxWarp>
            <a:spAutoFit/>
          </a:bodyPr>
          <a:lstStyle/>
          <a:p>
            <a:r>
              <a:rPr lang="en-US" altLang="zh-CN" dirty="0">
                <a:solidFill>
                  <a:srgbClr val="010E19"/>
                </a:solidFill>
                <a:latin typeface="Impact" panose="020B0806030902050204" pitchFamily="34" charset="0"/>
                <a:ea typeface="微软雅黑" panose="020B0503020204020204" pitchFamily="34" charset="-122"/>
              </a:rPr>
              <a:t>03</a:t>
            </a:r>
            <a:endParaRPr lang="zh-CN" altLang="en-US" dirty="0">
              <a:solidFill>
                <a:srgbClr val="010E19"/>
              </a:solidFill>
              <a:latin typeface="Impact" panose="020B0806030902050204" pitchFamily="34" charset="0"/>
              <a:ea typeface="微软雅黑" panose="020B0503020204020204" pitchFamily="34" charset="-122"/>
            </a:endParaRPr>
          </a:p>
        </p:txBody>
      </p:sp>
      <p:sp>
        <p:nvSpPr>
          <p:cNvPr id="4" name="标题 3"/>
          <p:cNvSpPr>
            <a:spLocks noGrp="1"/>
          </p:cNvSpPr>
          <p:nvPr>
            <p:ph type="title"/>
          </p:nvPr>
        </p:nvSpPr>
        <p:spPr>
          <a:xfrm>
            <a:off x="3386407" y="4200525"/>
            <a:ext cx="5419185" cy="895350"/>
          </a:xfrm>
        </p:spPr>
        <p:txBody>
          <a:bodyPr/>
          <a:p>
            <a:r>
              <a:rPr lang="zh-CN" altLang="en-US"/>
              <a:t>何为反向图像搜索引擎</a:t>
            </a:r>
            <a:endParaRPr lang="zh-CN" altLang="en-US"/>
          </a:p>
        </p:txBody>
      </p:sp>
      <p:sp>
        <p:nvSpPr>
          <p:cNvPr id="7" name="灯片编号占位符 6"/>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反向图像搜索引擎的定义</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5" name="文本框 4"/>
          <p:cNvSpPr txBox="1"/>
          <p:nvPr/>
        </p:nvSpPr>
        <p:spPr>
          <a:xfrm>
            <a:off x="669925" y="2492375"/>
            <a:ext cx="5001260" cy="1753235"/>
          </a:xfrm>
          <a:prstGeom prst="rect">
            <a:avLst/>
          </a:prstGeom>
          <a:noFill/>
        </p:spPr>
        <p:txBody>
          <a:bodyPr wrap="square" rtlCol="0" anchor="t">
            <a:spAutoFit/>
          </a:bodyPr>
          <a:p>
            <a:r>
              <a:rPr lang="zh-CN" altLang="en-US" dirty="0">
                <a:sym typeface="+mn-ea"/>
              </a:rPr>
              <a:t>反向图像搜索引擎，亦称作</a:t>
            </a:r>
            <a:r>
              <a:rPr lang="zh-CN" altLang="en-US"/>
              <a:t>以图搜图，是通过搜索图像文本或者视觉特征，为用户提供互联网上相关图形图像资料检索服务的专业搜索引擎系统，是搜索引擎的一种细分。通过输入与图片名称或内容相似的关键字来进行检索，另一种通过上传与搜索结果相似的图片或图片URL进行搜索。</a:t>
            </a:r>
            <a:endParaRPr lang="zh-CN" altLang="en-US"/>
          </a:p>
        </p:txBody>
      </p:sp>
      <p:pic>
        <p:nvPicPr>
          <p:cNvPr id="6" name="图片 5" descr="u=3256692864,1499602165&amp;fm=26&amp;gp=0"/>
          <p:cNvPicPr>
            <a:picLocks noChangeAspect="1"/>
          </p:cNvPicPr>
          <p:nvPr>
            <p:custDataLst>
              <p:tags r:id="rId1"/>
            </p:custDataLst>
          </p:nvPr>
        </p:nvPicPr>
        <p:blipFill>
          <a:blip r:embed="rId2"/>
          <a:stretch>
            <a:fillRect/>
          </a:stretch>
        </p:blipFill>
        <p:spPr>
          <a:xfrm>
            <a:off x="8202930" y="4057650"/>
            <a:ext cx="2018030" cy="2389505"/>
          </a:xfrm>
          <a:prstGeom prst="rect">
            <a:avLst/>
          </a:prstGeom>
        </p:spPr>
      </p:pic>
      <p:pic>
        <p:nvPicPr>
          <p:cNvPr id="7" name="图片 6" descr="机器猫"/>
          <p:cNvPicPr>
            <a:picLocks noChangeAspect="1"/>
          </p:cNvPicPr>
          <p:nvPr/>
        </p:nvPicPr>
        <p:blipFill>
          <a:blip r:embed="rId3"/>
          <a:stretch>
            <a:fillRect/>
          </a:stretch>
        </p:blipFill>
        <p:spPr>
          <a:xfrm>
            <a:off x="8202930" y="1435100"/>
            <a:ext cx="1809750" cy="558800"/>
          </a:xfrm>
          <a:prstGeom prst="rect">
            <a:avLst/>
          </a:prstGeom>
        </p:spPr>
      </p:pic>
      <p:cxnSp>
        <p:nvCxnSpPr>
          <p:cNvPr id="48" name="直接连接符 47"/>
          <p:cNvCxnSpPr/>
          <p:nvPr/>
        </p:nvCxnSpPr>
        <p:spPr>
          <a:xfrm>
            <a:off x="6096000" y="1318895"/>
            <a:ext cx="0" cy="521144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下箭头 11"/>
          <p:cNvSpPr/>
          <p:nvPr/>
        </p:nvSpPr>
        <p:spPr>
          <a:xfrm>
            <a:off x="8911590" y="2195830"/>
            <a:ext cx="392430" cy="1770380"/>
          </a:xfrm>
          <a:prstGeom prst="downArrow">
            <a:avLst/>
          </a:prstGeom>
          <a:noFill/>
          <a:ln w="41275">
            <a:solidFill>
              <a:srgbClr val="2357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9413875" y="2492375"/>
            <a:ext cx="490220" cy="1177925"/>
          </a:xfrm>
          <a:prstGeom prst="rect">
            <a:avLst/>
          </a:prstGeom>
          <a:noFill/>
        </p:spPr>
        <p:txBody>
          <a:bodyPr vert="eaVert" wrap="square" rtlCol="0">
            <a:spAutoFit/>
          </a:bodyPr>
          <a:p>
            <a:r>
              <a:rPr lang="zh-CN" altLang="en-US" sz="2000" b="1">
                <a:solidFill>
                  <a:schemeClr val="accent1">
                    <a:lumMod val="50000"/>
                    <a:lumOff val="50000"/>
                  </a:schemeClr>
                </a:solidFill>
              </a:rPr>
              <a:t>谷歌识图</a:t>
            </a:r>
            <a:endParaRPr lang="zh-CN" altLang="en-US" sz="2000" b="1">
              <a:solidFill>
                <a:schemeClr val="accent1">
                  <a:lumMod val="50000"/>
                  <a:lumOff val="50000"/>
                </a:schemeClr>
              </a:solidFill>
            </a:endParaRPr>
          </a:p>
        </p:txBody>
      </p:sp>
    </p:spTree>
  </p:cSld>
  <p:clrMapOvr>
    <a:masterClrMapping/>
  </p:clrMapOvr>
</p:sld>
</file>

<file path=ppt/tags/tag1.xml><?xml version="1.0" encoding="utf-8"?>
<p:tagLst xmlns:p="http://schemas.openxmlformats.org/presentationml/2006/main">
  <p:tag name="ISLIDE.DIAGRAM" val="4ea2de0f-7e55-4ba4-8e2c-17fa8756f8b1"/>
</p:tagLst>
</file>

<file path=ppt/tags/tag2.xml><?xml version="1.0" encoding="utf-8"?>
<p:tagLst xmlns:p="http://schemas.openxmlformats.org/presentationml/2006/main">
  <p:tag name="ISLIDE.DIAGRAM" val="e801a138-3c1c-4633-9266-5a187bf98992"/>
</p:tagLst>
</file>

<file path=ppt/tags/tag3.xml><?xml version="1.0" encoding="utf-8"?>
<p:tagLst xmlns:p="http://schemas.openxmlformats.org/presentationml/2006/main">
  <p:tag name="KSO_WM_UNIT_PLACING_PICTURE_USER_VIEWPORT" val="{&quot;height&quot;:6750,&quot;width&quot;:5700}"/>
</p:tagLst>
</file>

<file path=ppt/tags/tag4.xml><?xml version="1.0" encoding="utf-8"?>
<p:tagLst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f10ceaae-da68-42cd-90ba-9783286befec"/>
</p:tagLst>
</file>

<file path=ppt/theme/theme1.xml><?xml version="1.0" encoding="utf-8"?>
<a:theme xmlns:a="http://schemas.openxmlformats.org/drawingml/2006/main" name="主题5">
  <a:themeElements>
    <a:clrScheme name="地铁">
      <a:dk1>
        <a:srgbClr val="000000"/>
      </a:dk1>
      <a:lt1>
        <a:srgbClr val="FFFFFF"/>
      </a:lt1>
      <a:dk2>
        <a:srgbClr val="44546A"/>
      </a:dk2>
      <a:lt2>
        <a:srgbClr val="E7E6E6"/>
      </a:lt2>
      <a:accent1>
        <a:srgbClr val="010E23"/>
      </a:accent1>
      <a:accent2>
        <a:srgbClr val="05132C"/>
      </a:accent2>
      <a:accent3>
        <a:srgbClr val="145579"/>
      </a:accent3>
      <a:accent4>
        <a:srgbClr val="0A6799"/>
      </a:accent4>
      <a:accent5>
        <a:srgbClr val="4586A5"/>
      </a:accent5>
      <a:accent6>
        <a:srgbClr val="215E8B"/>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地铁">
    <a:dk1>
      <a:srgbClr val="000000"/>
    </a:dk1>
    <a:lt1>
      <a:srgbClr val="FFFFFF"/>
    </a:lt1>
    <a:dk2>
      <a:srgbClr val="44546A"/>
    </a:dk2>
    <a:lt2>
      <a:srgbClr val="E7E6E6"/>
    </a:lt2>
    <a:accent1>
      <a:srgbClr val="010E23"/>
    </a:accent1>
    <a:accent2>
      <a:srgbClr val="05132C"/>
    </a:accent2>
    <a:accent3>
      <a:srgbClr val="145579"/>
    </a:accent3>
    <a:accent4>
      <a:srgbClr val="0A6799"/>
    </a:accent4>
    <a:accent5>
      <a:srgbClr val="4586A5"/>
    </a:accent5>
    <a:accent6>
      <a:srgbClr val="215E8B"/>
    </a:accent6>
    <a:hlink>
      <a:srgbClr val="0563C1"/>
    </a:hlink>
    <a:folHlink>
      <a:srgbClr val="954F72"/>
    </a:folHlink>
  </a:clrScheme>
</a:themeOverride>
</file>

<file path=ppt/theme/themeOverride2.xml><?xml version="1.0" encoding="utf-8"?>
<a:themeOverride xmlns:a="http://schemas.openxmlformats.org/drawingml/2006/main">
  <a:clrScheme name="地铁">
    <a:dk1>
      <a:srgbClr val="000000"/>
    </a:dk1>
    <a:lt1>
      <a:srgbClr val="FFFFFF"/>
    </a:lt1>
    <a:dk2>
      <a:srgbClr val="44546A"/>
    </a:dk2>
    <a:lt2>
      <a:srgbClr val="E7E6E6"/>
    </a:lt2>
    <a:accent1>
      <a:srgbClr val="010E23"/>
    </a:accent1>
    <a:accent2>
      <a:srgbClr val="05132C"/>
    </a:accent2>
    <a:accent3>
      <a:srgbClr val="145579"/>
    </a:accent3>
    <a:accent4>
      <a:srgbClr val="0A6799"/>
    </a:accent4>
    <a:accent5>
      <a:srgbClr val="4586A5"/>
    </a:accent5>
    <a:accent6>
      <a:srgbClr val="215E8B"/>
    </a:accent6>
    <a:hlink>
      <a:srgbClr val="0563C1"/>
    </a:hlink>
    <a:folHlink>
      <a:srgbClr val="954F72"/>
    </a:folHlink>
  </a:clrScheme>
</a:themeOverride>
</file>

<file path=ppt/theme/themeOverride3.xml><?xml version="1.0" encoding="utf-8"?>
<a:themeOverride xmlns:a="http://schemas.openxmlformats.org/drawingml/2006/main">
  <a:clrScheme name="地铁">
    <a:dk1>
      <a:srgbClr val="000000"/>
    </a:dk1>
    <a:lt1>
      <a:srgbClr val="FFFFFF"/>
    </a:lt1>
    <a:dk2>
      <a:srgbClr val="44546A"/>
    </a:dk2>
    <a:lt2>
      <a:srgbClr val="E7E6E6"/>
    </a:lt2>
    <a:accent1>
      <a:srgbClr val="010E23"/>
    </a:accent1>
    <a:accent2>
      <a:srgbClr val="05132C"/>
    </a:accent2>
    <a:accent3>
      <a:srgbClr val="145579"/>
    </a:accent3>
    <a:accent4>
      <a:srgbClr val="0A6799"/>
    </a:accent4>
    <a:accent5>
      <a:srgbClr val="4586A5"/>
    </a:accent5>
    <a:accent6>
      <a:srgbClr val="215E8B"/>
    </a:accent6>
    <a:hlink>
      <a:srgbClr val="0563C1"/>
    </a:hlink>
    <a:folHlink>
      <a:srgbClr val="954F72"/>
    </a:folHlink>
  </a:clrScheme>
</a:themeOverride>
</file>

<file path=ppt/theme/themeOverride4.xml><?xml version="1.0" encoding="utf-8"?>
<a:themeOverride xmlns:a="http://schemas.openxmlformats.org/drawingml/2006/main">
  <a:clrScheme name="地铁">
    <a:dk1>
      <a:srgbClr val="000000"/>
    </a:dk1>
    <a:lt1>
      <a:srgbClr val="FFFFFF"/>
    </a:lt1>
    <a:dk2>
      <a:srgbClr val="44546A"/>
    </a:dk2>
    <a:lt2>
      <a:srgbClr val="E7E6E6"/>
    </a:lt2>
    <a:accent1>
      <a:srgbClr val="010E23"/>
    </a:accent1>
    <a:accent2>
      <a:srgbClr val="05132C"/>
    </a:accent2>
    <a:accent3>
      <a:srgbClr val="145579"/>
    </a:accent3>
    <a:accent4>
      <a:srgbClr val="0A6799"/>
    </a:accent4>
    <a:accent5>
      <a:srgbClr val="4586A5"/>
    </a:accent5>
    <a:accent6>
      <a:srgbClr val="215E8B"/>
    </a:accent6>
    <a:hlink>
      <a:srgbClr val="0563C1"/>
    </a:hlink>
    <a:folHlink>
      <a:srgbClr val="954F72"/>
    </a:folHlink>
  </a:clrScheme>
</a:themeOverride>
</file>

<file path=ppt/theme/themeOverride5.xml><?xml version="1.0" encoding="utf-8"?>
<a:themeOverride xmlns:a="http://schemas.openxmlformats.org/drawingml/2006/main">
  <a:clrScheme name="地铁">
    <a:dk1>
      <a:srgbClr val="000000"/>
    </a:dk1>
    <a:lt1>
      <a:srgbClr val="FFFFFF"/>
    </a:lt1>
    <a:dk2>
      <a:srgbClr val="44546A"/>
    </a:dk2>
    <a:lt2>
      <a:srgbClr val="E7E6E6"/>
    </a:lt2>
    <a:accent1>
      <a:srgbClr val="010E23"/>
    </a:accent1>
    <a:accent2>
      <a:srgbClr val="05132C"/>
    </a:accent2>
    <a:accent3>
      <a:srgbClr val="145579"/>
    </a:accent3>
    <a:accent4>
      <a:srgbClr val="0A6799"/>
    </a:accent4>
    <a:accent5>
      <a:srgbClr val="4586A5"/>
    </a:accent5>
    <a:accent6>
      <a:srgbClr val="215E8B"/>
    </a:accent6>
    <a:hlink>
      <a:srgbClr val="0563C1"/>
    </a:hlink>
    <a:folHlink>
      <a:srgbClr val="954F72"/>
    </a:folHlink>
  </a:clrScheme>
</a:themeOverride>
</file>

<file path=ppt/theme/themeOverride6.xml><?xml version="1.0" encoding="utf-8"?>
<a:themeOverride xmlns:a="http://schemas.openxmlformats.org/drawingml/2006/main">
  <a:clrScheme name="地铁">
    <a:dk1>
      <a:srgbClr val="000000"/>
    </a:dk1>
    <a:lt1>
      <a:srgbClr val="FFFFFF"/>
    </a:lt1>
    <a:dk2>
      <a:srgbClr val="44546A"/>
    </a:dk2>
    <a:lt2>
      <a:srgbClr val="E7E6E6"/>
    </a:lt2>
    <a:accent1>
      <a:srgbClr val="010E23"/>
    </a:accent1>
    <a:accent2>
      <a:srgbClr val="05132C"/>
    </a:accent2>
    <a:accent3>
      <a:srgbClr val="145579"/>
    </a:accent3>
    <a:accent4>
      <a:srgbClr val="0A6799"/>
    </a:accent4>
    <a:accent5>
      <a:srgbClr val="4586A5"/>
    </a:accent5>
    <a:accent6>
      <a:srgbClr val="215E8B"/>
    </a:accent6>
    <a:hlink>
      <a:srgbClr val="0563C1"/>
    </a:hlink>
    <a:folHlink>
      <a:srgbClr val="954F72"/>
    </a:folHlink>
  </a:clrScheme>
</a:themeOverride>
</file>

<file path=ppt/theme/themeOverride7.xml><?xml version="1.0" encoding="utf-8"?>
<a:themeOverride xmlns:a="http://schemas.openxmlformats.org/drawingml/2006/main">
  <a:clrScheme name="地铁">
    <a:dk1>
      <a:srgbClr val="000000"/>
    </a:dk1>
    <a:lt1>
      <a:srgbClr val="FFFFFF"/>
    </a:lt1>
    <a:dk2>
      <a:srgbClr val="44546A"/>
    </a:dk2>
    <a:lt2>
      <a:srgbClr val="E7E6E6"/>
    </a:lt2>
    <a:accent1>
      <a:srgbClr val="010E23"/>
    </a:accent1>
    <a:accent2>
      <a:srgbClr val="05132C"/>
    </a:accent2>
    <a:accent3>
      <a:srgbClr val="145579"/>
    </a:accent3>
    <a:accent4>
      <a:srgbClr val="0A6799"/>
    </a:accent4>
    <a:accent5>
      <a:srgbClr val="4586A5"/>
    </a:accent5>
    <a:accent6>
      <a:srgbClr val="215E8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iSlide</Template>
  <TotalTime>0</TotalTime>
  <Words>1178</Words>
  <Application>WPS 演示</Application>
  <PresentationFormat>宽屏</PresentationFormat>
  <Paragraphs>156</Paragraphs>
  <Slides>16</Slides>
  <Notes>2</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16</vt:i4>
      </vt:variant>
    </vt:vector>
  </HeadingPairs>
  <TitlesOfParts>
    <vt:vector size="38" baseType="lpstr">
      <vt:lpstr>Arial</vt:lpstr>
      <vt:lpstr>宋体</vt:lpstr>
      <vt:lpstr>Wingdings</vt:lpstr>
      <vt:lpstr>等线</vt:lpstr>
      <vt:lpstr>Impact</vt:lpstr>
      <vt:lpstr>微软雅黑</vt:lpstr>
      <vt:lpstr>Arial Unicode MS</vt:lpstr>
      <vt:lpstr>Calibri</vt:lpstr>
      <vt:lpstr>Calibri</vt:lpstr>
      <vt:lpstr>Questrial</vt:lpstr>
      <vt:lpstr>Segoe Print</vt:lpstr>
      <vt:lpstr>Arial</vt:lpstr>
      <vt:lpstr>Questrial</vt:lpstr>
      <vt:lpstr>Consolas</vt:lpstr>
      <vt:lpstr>华文仿宋</vt:lpstr>
      <vt:lpstr>华文楷体</vt:lpstr>
      <vt:lpstr>华光综艺_CNKI</vt:lpstr>
      <vt:lpstr>华光中等线_CNKI</vt:lpstr>
      <vt:lpstr>华文细黑</vt:lpstr>
      <vt:lpstr>楷体</vt:lpstr>
      <vt:lpstr>隶书</vt:lpstr>
      <vt:lpstr>主题5</vt:lpstr>
      <vt:lpstr>科技风商务计划模板</vt:lpstr>
      <vt:lpstr>PowerPoint 演示文稿</vt:lpstr>
      <vt:lpstr>Section Header Here</vt:lpstr>
      <vt:lpstr>Click to edit Master title style</vt:lpstr>
      <vt:lpstr>Click to edit Master title style</vt:lpstr>
      <vt:lpstr>国内外水平对比</vt:lpstr>
      <vt:lpstr>1.6 Click to edit Master title style</vt:lpstr>
      <vt:lpstr>什么是AI</vt:lpstr>
      <vt:lpstr>Click to edit Master title style</vt:lpstr>
      <vt:lpstr>何为反向图像搜索引擎</vt:lpstr>
      <vt:lpstr>反向图像搜索引擎的定义</vt:lpstr>
      <vt:lpstr>3.1 Click to edit Master title style</vt:lpstr>
      <vt:lpstr>设计一个系统</vt:lpstr>
      <vt:lpstr>系统流程图</vt:lpstr>
      <vt:lpstr>3.5 Click to edit Master title style</vt:lpstr>
      <vt:lpstr>Thanks And Your Slogan Here</vt:lpstr>
    </vt:vector>
  </TitlesOfParts>
  <Company>iSlide</Company>
  <LinksUpToDate>false</LinksUpToDate>
  <SharedDoc>false</SharedDoc>
  <HyperlinksChanged>false</HyperlinksChanged>
  <AppVersion>14.0000</AppVersion>
  <Manager>iSlide</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Lab4004</cp:lastModifiedBy>
  <cp:revision>17</cp:revision>
  <cp:lastPrinted>2017-12-17T16:00:00Z</cp:lastPrinted>
  <dcterms:created xsi:type="dcterms:W3CDTF">2017-12-17T16:00:00Z</dcterms:created>
  <dcterms:modified xsi:type="dcterms:W3CDTF">2020-11-23T14:39:21Z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2019-02-27T09:05:33.6354814Z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ef2fea2b-c645-4805-842d-4b8296839004</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y fmtid="{D5CDD505-2E9C-101B-9397-08002B2CF9AE}" pid="12" name="KSOProductBuildVer">
    <vt:lpwstr>2052-11.1.0.10132</vt:lpwstr>
  </property>
</Properties>
</file>