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85" r:id="rId1"/>
  </p:sldMasterIdLst>
  <p:notesMasterIdLst>
    <p:notesMasterId r:id="rId6"/>
  </p:notesMasterIdLst>
  <p:handoutMasterIdLst>
    <p:handoutMasterId r:id="rId7"/>
  </p:handoutMasterIdLst>
  <p:sldIdLst>
    <p:sldId id="706" r:id="rId2"/>
    <p:sldId id="707" r:id="rId3"/>
    <p:sldId id="702" r:id="rId4"/>
    <p:sldId id="703" r:id="rId5"/>
  </p:sldIdLst>
  <p:sldSz cx="12188825" cy="6858000"/>
  <p:notesSz cx="6934200" cy="92202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1-images" id="{64AF7BEE-7BD0-471D-9C7F-0F1E15326D3D}">
          <p14:sldIdLst>
            <p14:sldId id="706"/>
          </p14:sldIdLst>
        </p14:section>
        <p14:section name="02-work" id="{DC5580BA-EBA0-4BD8-A670-46D5E9E953B1}">
          <p14:sldIdLst>
            <p14:sldId id="707"/>
            <p14:sldId id="702"/>
            <p14:sldId id="7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68" userDrawn="1">
          <p15:clr>
            <a:srgbClr val="A4A3A4"/>
          </p15:clr>
        </p15:guide>
        <p15:guide id="4" pos="3839">
          <p15:clr>
            <a:srgbClr val="A4A3A4"/>
          </p15:clr>
        </p15:guide>
        <p15:guide id="8" orient="horz" pos="26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 userDrawn="1">
          <p15:clr>
            <a:srgbClr val="A4A3A4"/>
          </p15:clr>
        </p15:guide>
        <p15:guide id="2" pos="218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BB5B"/>
    <a:srgbClr val="179948"/>
    <a:srgbClr val="4BAA48"/>
    <a:srgbClr val="000000"/>
    <a:srgbClr val="717074"/>
    <a:srgbClr val="006487"/>
    <a:srgbClr val="CD501C"/>
    <a:srgbClr val="77777A"/>
    <a:srgbClr val="6E7074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94D410-3668-414E-AC86-9282CD31CFBA}" v="14" dt="2020-01-11T09:58:16.809"/>
  </p1510:revLst>
</p1510:revInfo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5443" autoAdjust="0"/>
  </p:normalViewPr>
  <p:slideViewPr>
    <p:cSldViewPr>
      <p:cViewPr varScale="1">
        <p:scale>
          <a:sx n="96" d="100"/>
          <a:sy n="96" d="100"/>
        </p:scale>
        <p:origin x="546" y="84"/>
      </p:cViewPr>
      <p:guideLst>
        <p:guide orient="horz" pos="2160"/>
        <p:guide orient="horz" pos="864"/>
        <p:guide orient="horz" pos="3768"/>
        <p:guide pos="3839"/>
        <p:guide orient="horz" pos="2609"/>
      </p:guideLst>
    </p:cSldViewPr>
  </p:slideViewPr>
  <p:outlineViewPr>
    <p:cViewPr>
      <p:scale>
        <a:sx n="33" d="100"/>
        <a:sy n="33" d="100"/>
      </p:scale>
      <p:origin x="0" y="-1326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9894"/>
    </p:cViewPr>
  </p:sorterViewPr>
  <p:notesViewPr>
    <p:cSldViewPr showGuides="1">
      <p:cViewPr varScale="1">
        <p:scale>
          <a:sx n="81" d="100"/>
          <a:sy n="81" d="100"/>
        </p:scale>
        <p:origin x="-948" y="-102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3275" y="614363"/>
            <a:ext cx="5327650" cy="2997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2280" y="3841750"/>
            <a:ext cx="6009640" cy="49174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SX_main_titl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0" y="0"/>
            <a:ext cx="12192000" cy="6880860"/>
            <a:chOff x="0" y="0"/>
            <a:chExt cx="12192000" cy="688086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8086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9" name="Rectangle 18"/>
            <p:cNvSpPr/>
            <p:nvPr/>
          </p:nvSpPr>
          <p:spPr>
            <a:xfrm flipH="1">
              <a:off x="0" y="0"/>
              <a:ext cx="6546850" cy="686943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l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" y="-3613"/>
            <a:ext cx="12188952" cy="688447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3777824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4067692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09441" y="617777"/>
            <a:ext cx="1373087" cy="216433"/>
            <a:chOff x="-84138" y="5622925"/>
            <a:chExt cx="4330701" cy="682626"/>
          </a:xfrm>
          <a:solidFill>
            <a:schemeClr val="tx1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609440" y="6505956"/>
            <a:ext cx="2114709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800" dirty="0">
                <a:solidFill>
                  <a:schemeClr val="bg2"/>
                </a:solidFill>
              </a:rPr>
              <a:t>© 2017</a:t>
            </a:r>
            <a:r>
              <a:rPr lang="en-US" sz="800" baseline="0" dirty="0">
                <a:solidFill>
                  <a:schemeClr val="bg2"/>
                </a:solidFill>
              </a:rPr>
              <a:t> VMware Inc. All rights reserved.</a:t>
            </a:r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1204686"/>
            <a:ext cx="5937409" cy="1635946"/>
          </a:xfrm>
        </p:spPr>
        <p:txBody>
          <a:bodyPr/>
          <a:lstStyle>
            <a:lvl1pPr>
              <a:defRPr lang="en-US" sz="3600" b="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2916832"/>
            <a:ext cx="593740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X_titl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0"/>
            <a:ext cx="12192000" cy="6880860"/>
            <a:chOff x="0" y="0"/>
            <a:chExt cx="12192000" cy="688086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8086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1" name="Rectangle 10"/>
            <p:cNvSpPr/>
            <p:nvPr/>
          </p:nvSpPr>
          <p:spPr>
            <a:xfrm flipH="1">
              <a:off x="0" y="0"/>
              <a:ext cx="6546850" cy="686943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l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644525"/>
            <a:ext cx="10969943" cy="812800"/>
          </a:xfrm>
        </p:spPr>
        <p:txBody>
          <a:bodyPr anchor="t"/>
          <a:lstStyle>
            <a:lvl1pPr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8294" y="6464301"/>
            <a:ext cx="5180251" cy="149224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96358" y="6464301"/>
            <a:ext cx="450733" cy="1492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5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X_title_subtitl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3175" y="0"/>
            <a:ext cx="12192000" cy="6880860"/>
            <a:chOff x="0" y="0"/>
            <a:chExt cx="12192000" cy="688086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8086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1" name="Rectangle 10"/>
            <p:cNvSpPr/>
            <p:nvPr/>
          </p:nvSpPr>
          <p:spPr>
            <a:xfrm flipH="1">
              <a:off x="0" y="0"/>
              <a:ext cx="6546850" cy="686943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l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446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8294" y="6464301"/>
            <a:ext cx="5180251" cy="149224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96358" y="6464301"/>
            <a:ext cx="450733" cy="1492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4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X_titl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644525"/>
            <a:ext cx="10969943" cy="812800"/>
          </a:xfrm>
        </p:spPr>
        <p:txBody>
          <a:bodyPr anchor="t"/>
          <a:lstStyle>
            <a:lvl1pPr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8294" y="6464301"/>
            <a:ext cx="5180251" cy="149224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96358" y="6464301"/>
            <a:ext cx="450733" cy="1492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3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X_title_subtitl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446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8294" y="6464301"/>
            <a:ext cx="5180251" cy="149224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96358" y="6464301"/>
            <a:ext cx="450733" cy="1492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9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161" y="6464301"/>
            <a:ext cx="5180251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820" r:id="rId2"/>
    <p:sldLayoutId id="2147483819" r:id="rId3"/>
    <p:sldLayoutId id="2147483821" r:id="rId4"/>
    <p:sldLayoutId id="214748382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kern="1200" dirty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E136DFE1-D24F-4829-B1F7-DF3CC30C8F40}"/>
              </a:ext>
            </a:extLst>
          </p:cNvPr>
          <p:cNvSpPr/>
          <p:nvPr/>
        </p:nvSpPr>
        <p:spPr>
          <a:xfrm>
            <a:off x="359096" y="5517681"/>
            <a:ext cx="7564103" cy="908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Physical ESXi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0C356D0D-E808-4B1A-A0D9-7999B3F4327C}"/>
              </a:ext>
            </a:extLst>
          </p:cNvPr>
          <p:cNvSpPr/>
          <p:nvPr/>
        </p:nvSpPr>
        <p:spPr>
          <a:xfrm>
            <a:off x="359096" y="3442006"/>
            <a:ext cx="7564103" cy="21077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Virtual</a:t>
            </a:r>
          </a:p>
          <a:p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Machine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B690620E-4B7E-4403-9DED-EBDE6EB2EBD0}"/>
              </a:ext>
            </a:extLst>
          </p:cNvPr>
          <p:cNvSpPr/>
          <p:nvPr/>
        </p:nvSpPr>
        <p:spPr>
          <a:xfrm>
            <a:off x="359227" y="1377598"/>
            <a:ext cx="7569631" cy="3010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vSphere Cluster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9A705DF-BDF2-48C7-ACF0-D795034A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2" y="152400"/>
            <a:ext cx="10969943" cy="502859"/>
          </a:xfrm>
        </p:spPr>
        <p:txBody>
          <a:bodyPr/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1-Box Nested vSAN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ラボのイメージ</a:t>
            </a:r>
          </a:p>
        </p:txBody>
      </p:sp>
      <p:sp>
        <p:nvSpPr>
          <p:cNvPr id="5" name="直方体 4">
            <a:extLst>
              <a:ext uri="{FF2B5EF4-FFF2-40B4-BE49-F238E27FC236}">
                <a16:creationId xmlns:a16="http://schemas.microsoft.com/office/drawing/2014/main" id="{98C78346-7369-4AFB-8FD0-6801E6F1ACC9}"/>
              </a:ext>
            </a:extLst>
          </p:cNvPr>
          <p:cNvSpPr/>
          <p:nvPr/>
        </p:nvSpPr>
        <p:spPr>
          <a:xfrm>
            <a:off x="1293812" y="5689469"/>
            <a:ext cx="4267534" cy="444208"/>
          </a:xfrm>
          <a:prstGeom prst="cube">
            <a:avLst>
              <a:gd name="adj" fmla="val 19411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Base ESXi Host: 192.168.1.20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直方体 8">
            <a:extLst>
              <a:ext uri="{FF2B5EF4-FFF2-40B4-BE49-F238E27FC236}">
                <a16:creationId xmlns:a16="http://schemas.microsoft.com/office/drawing/2014/main" id="{EFDF6606-BE8C-435E-818F-DEABC9EECED7}"/>
              </a:ext>
            </a:extLst>
          </p:cNvPr>
          <p:cNvSpPr/>
          <p:nvPr/>
        </p:nvSpPr>
        <p:spPr>
          <a:xfrm>
            <a:off x="1898331" y="4438207"/>
            <a:ext cx="1143325" cy="456723"/>
          </a:xfrm>
          <a:prstGeom prst="cube">
            <a:avLst>
              <a:gd name="adj" fmla="val 12615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</a:p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192.168.1.30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BDCFF2E-6A3B-462A-9517-9C6C31E16166}"/>
              </a:ext>
            </a:extLst>
          </p:cNvPr>
          <p:cNvSpPr/>
          <p:nvPr/>
        </p:nvSpPr>
        <p:spPr>
          <a:xfrm>
            <a:off x="5744637" y="2674427"/>
            <a:ext cx="1814149" cy="293054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Cluster: vsan-cluster-01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BDD7228-1763-4FF0-B188-788490015C86}"/>
              </a:ext>
            </a:extLst>
          </p:cNvPr>
          <p:cNvSpPr/>
          <p:nvPr/>
        </p:nvSpPr>
        <p:spPr>
          <a:xfrm>
            <a:off x="1293812" y="2678746"/>
            <a:ext cx="4267530" cy="293054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Cluster: MGMT-Cluster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直方体 29">
            <a:extLst>
              <a:ext uri="{FF2B5EF4-FFF2-40B4-BE49-F238E27FC236}">
                <a16:creationId xmlns:a16="http://schemas.microsoft.com/office/drawing/2014/main" id="{3E01A9A4-8232-4B41-8507-A8C9811FE5FC}"/>
              </a:ext>
            </a:extLst>
          </p:cNvPr>
          <p:cNvSpPr/>
          <p:nvPr/>
        </p:nvSpPr>
        <p:spPr>
          <a:xfrm>
            <a:off x="2843785" y="4913211"/>
            <a:ext cx="1024614" cy="419766"/>
          </a:xfrm>
          <a:prstGeom prst="cube">
            <a:avLst>
              <a:gd name="adj" fmla="val 1093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Template</a:t>
            </a:r>
          </a:p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ESXi VM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9" name="直方体 78">
            <a:extLst>
              <a:ext uri="{FF2B5EF4-FFF2-40B4-BE49-F238E27FC236}">
                <a16:creationId xmlns:a16="http://schemas.microsoft.com/office/drawing/2014/main" id="{AA2AD4DB-11F7-43DE-BC2C-2010C1474F3A}"/>
              </a:ext>
            </a:extLst>
          </p:cNvPr>
          <p:cNvSpPr/>
          <p:nvPr/>
        </p:nvSpPr>
        <p:spPr>
          <a:xfrm>
            <a:off x="6043066" y="3124200"/>
            <a:ext cx="1303336" cy="499557"/>
          </a:xfrm>
          <a:prstGeom prst="cube">
            <a:avLst>
              <a:gd name="adj" fmla="val 10781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Nest-ESXi</a:t>
            </a:r>
          </a:p>
          <a:p>
            <a:pPr algn="ctr"/>
            <a:r>
              <a:rPr kumimoji="1" lang="ja-JP" altLang="en-US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.31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ACA7431D-FCC6-4655-96BE-74996A7D5647}"/>
              </a:ext>
            </a:extLst>
          </p:cNvPr>
          <p:cNvSpPr/>
          <p:nvPr/>
        </p:nvSpPr>
        <p:spPr>
          <a:xfrm>
            <a:off x="1293812" y="2179537"/>
            <a:ext cx="6264974" cy="335063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Datacenter:</a:t>
            </a:r>
            <a:r>
              <a:rPr kumimoji="1" lang="ja-JP" altLang="en-US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LAB-DC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E34F02C-319A-447C-94FD-428CE286BD12}"/>
              </a:ext>
            </a:extLst>
          </p:cNvPr>
          <p:cNvSpPr/>
          <p:nvPr/>
        </p:nvSpPr>
        <p:spPr>
          <a:xfrm>
            <a:off x="2287754" y="5292035"/>
            <a:ext cx="1739166" cy="291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vm-esxi-template-01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直方体 31">
            <a:extLst>
              <a:ext uri="{FF2B5EF4-FFF2-40B4-BE49-F238E27FC236}">
                <a16:creationId xmlns:a16="http://schemas.microsoft.com/office/drawing/2014/main" id="{7A13A2DE-3DD7-4006-85FC-6ABC79306886}"/>
              </a:ext>
            </a:extLst>
          </p:cNvPr>
          <p:cNvSpPr/>
          <p:nvPr/>
        </p:nvSpPr>
        <p:spPr>
          <a:xfrm>
            <a:off x="4301518" y="4590852"/>
            <a:ext cx="1259827" cy="499557"/>
          </a:xfrm>
          <a:prstGeom prst="cube">
            <a:avLst>
              <a:gd name="adj" fmla="val 12771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直方体 32">
            <a:extLst>
              <a:ext uri="{FF2B5EF4-FFF2-40B4-BE49-F238E27FC236}">
                <a16:creationId xmlns:a16="http://schemas.microsoft.com/office/drawing/2014/main" id="{9C925BA5-1CDA-4BFC-A82A-976DE0DC63B9}"/>
              </a:ext>
            </a:extLst>
          </p:cNvPr>
          <p:cNvSpPr/>
          <p:nvPr/>
        </p:nvSpPr>
        <p:spPr>
          <a:xfrm>
            <a:off x="4154647" y="4708688"/>
            <a:ext cx="1259827" cy="499557"/>
          </a:xfrm>
          <a:prstGeom prst="cube">
            <a:avLst>
              <a:gd name="adj" fmla="val 12771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ESXi VM</a:t>
            </a:r>
          </a:p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vm-esxi-01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直方体 34">
            <a:extLst>
              <a:ext uri="{FF2B5EF4-FFF2-40B4-BE49-F238E27FC236}">
                <a16:creationId xmlns:a16="http://schemas.microsoft.com/office/drawing/2014/main" id="{4B0B22E8-C5C2-4C04-8FD2-406C4C0F1AEF}"/>
              </a:ext>
            </a:extLst>
          </p:cNvPr>
          <p:cNvSpPr/>
          <p:nvPr/>
        </p:nvSpPr>
        <p:spPr>
          <a:xfrm>
            <a:off x="4022783" y="4829236"/>
            <a:ext cx="1259827" cy="499557"/>
          </a:xfrm>
          <a:prstGeom prst="cube">
            <a:avLst>
              <a:gd name="adj" fmla="val 12771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ESXi VM</a:t>
            </a:r>
          </a:p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vm-esxi-01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直方体 35">
            <a:extLst>
              <a:ext uri="{FF2B5EF4-FFF2-40B4-BE49-F238E27FC236}">
                <a16:creationId xmlns:a16="http://schemas.microsoft.com/office/drawing/2014/main" id="{676955AC-0F30-4660-B7A7-F1844293EC15}"/>
              </a:ext>
            </a:extLst>
          </p:cNvPr>
          <p:cNvSpPr/>
          <p:nvPr/>
        </p:nvSpPr>
        <p:spPr>
          <a:xfrm>
            <a:off x="5915001" y="3235291"/>
            <a:ext cx="1306012" cy="499557"/>
          </a:xfrm>
          <a:prstGeom prst="cube">
            <a:avLst>
              <a:gd name="adj" fmla="val 10781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Nest-ESXi</a:t>
            </a:r>
          </a:p>
          <a:p>
            <a:pPr algn="ctr"/>
            <a:r>
              <a:rPr kumimoji="1" lang="ja-JP" altLang="en-US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.31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直方体 36">
            <a:extLst>
              <a:ext uri="{FF2B5EF4-FFF2-40B4-BE49-F238E27FC236}">
                <a16:creationId xmlns:a16="http://schemas.microsoft.com/office/drawing/2014/main" id="{5E09C1DC-4216-4206-87DB-B5648F07926C}"/>
              </a:ext>
            </a:extLst>
          </p:cNvPr>
          <p:cNvSpPr/>
          <p:nvPr/>
        </p:nvSpPr>
        <p:spPr>
          <a:xfrm>
            <a:off x="5789612" y="3347300"/>
            <a:ext cx="1306012" cy="499557"/>
          </a:xfrm>
          <a:prstGeom prst="cube">
            <a:avLst>
              <a:gd name="adj" fmla="val 10781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Nested-ESXi</a:t>
            </a:r>
          </a:p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192.168.1.31 …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1CF97AD-2BF6-4740-89CB-3C70019A8898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651712" y="2967481"/>
            <a:ext cx="0" cy="187358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4B58530-E1E6-4ADE-8FEF-B3C8B30B16E5}"/>
              </a:ext>
            </a:extLst>
          </p:cNvPr>
          <p:cNvCxnSpPr>
            <a:cxnSpLocks/>
          </p:cNvCxnSpPr>
          <p:nvPr/>
        </p:nvCxnSpPr>
        <p:spPr>
          <a:xfrm>
            <a:off x="1751012" y="2967481"/>
            <a:ext cx="0" cy="2738924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C6977663-1FA1-4E9A-A234-0BB67D6080AF}"/>
              </a:ext>
            </a:extLst>
          </p:cNvPr>
          <p:cNvSpPr/>
          <p:nvPr/>
        </p:nvSpPr>
        <p:spPr>
          <a:xfrm>
            <a:off x="8923205" y="3124199"/>
            <a:ext cx="2906389" cy="3301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PowerShell</a:t>
            </a:r>
          </a:p>
          <a:p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&amp; PowerCLI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四角形: メモ 42">
            <a:extLst>
              <a:ext uri="{FF2B5EF4-FFF2-40B4-BE49-F238E27FC236}">
                <a16:creationId xmlns:a16="http://schemas.microsoft.com/office/drawing/2014/main" id="{43368006-0E0A-4673-AC70-A724E404DB1F}"/>
              </a:ext>
            </a:extLst>
          </p:cNvPr>
          <p:cNvSpPr/>
          <p:nvPr/>
        </p:nvSpPr>
        <p:spPr>
          <a:xfrm>
            <a:off x="9083926" y="3276601"/>
            <a:ext cx="2512522" cy="360000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lab-setup.ps1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四角形: メモ 43">
            <a:extLst>
              <a:ext uri="{FF2B5EF4-FFF2-40B4-BE49-F238E27FC236}">
                <a16:creationId xmlns:a16="http://schemas.microsoft.com/office/drawing/2014/main" id="{F2742B1D-95C6-451B-B004-EC3103DB6075}"/>
              </a:ext>
            </a:extLst>
          </p:cNvPr>
          <p:cNvSpPr/>
          <p:nvPr/>
        </p:nvSpPr>
        <p:spPr>
          <a:xfrm>
            <a:off x="9378870" y="4648200"/>
            <a:ext cx="2212022" cy="360000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env_lab-vc-01.ps1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四角形: メモ 44">
            <a:extLst>
              <a:ext uri="{FF2B5EF4-FFF2-40B4-BE49-F238E27FC236}">
                <a16:creationId xmlns:a16="http://schemas.microsoft.com/office/drawing/2014/main" id="{E8E50D3E-15DB-4943-8DB5-B36552F7C4C9}"/>
              </a:ext>
            </a:extLst>
          </p:cNvPr>
          <p:cNvSpPr/>
          <p:nvPr/>
        </p:nvSpPr>
        <p:spPr>
          <a:xfrm>
            <a:off x="9236339" y="4059600"/>
            <a:ext cx="2341555" cy="360000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conifg_xxx_vsan-cluster-01.ps1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7DC6C32-8EEE-4F1E-BB47-1FC1F4D143F6}"/>
              </a:ext>
            </a:extLst>
          </p:cNvPr>
          <p:cNvCxnSpPr>
            <a:cxnSpLocks/>
          </p:cNvCxnSpPr>
          <p:nvPr/>
        </p:nvCxnSpPr>
        <p:spPr>
          <a:xfrm>
            <a:off x="5651705" y="2599170"/>
            <a:ext cx="0" cy="1312511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9923F526-E939-442C-82AB-C440DB033A2A}"/>
              </a:ext>
            </a:extLst>
          </p:cNvPr>
          <p:cNvCxnSpPr>
            <a:cxnSpLocks/>
          </p:cNvCxnSpPr>
          <p:nvPr/>
        </p:nvCxnSpPr>
        <p:spPr>
          <a:xfrm flipH="1">
            <a:off x="3950686" y="3938360"/>
            <a:ext cx="170785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955C344-7258-432B-BFB0-911C50CDC495}"/>
              </a:ext>
            </a:extLst>
          </p:cNvPr>
          <p:cNvCxnSpPr>
            <a:cxnSpLocks/>
          </p:cNvCxnSpPr>
          <p:nvPr/>
        </p:nvCxnSpPr>
        <p:spPr>
          <a:xfrm flipV="1">
            <a:off x="3954472" y="3956807"/>
            <a:ext cx="0" cy="150536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BBD35CB6-A238-4C76-8B2A-7AD9661160F7}"/>
              </a:ext>
            </a:extLst>
          </p:cNvPr>
          <p:cNvCxnSpPr>
            <a:cxnSpLocks/>
          </p:cNvCxnSpPr>
          <p:nvPr/>
        </p:nvCxnSpPr>
        <p:spPr>
          <a:xfrm flipH="1">
            <a:off x="3954472" y="5462167"/>
            <a:ext cx="374014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F1641F5-0170-4157-9733-42756D04BB50}"/>
              </a:ext>
            </a:extLst>
          </p:cNvPr>
          <p:cNvCxnSpPr>
            <a:cxnSpLocks/>
          </p:cNvCxnSpPr>
          <p:nvPr/>
        </p:nvCxnSpPr>
        <p:spPr>
          <a:xfrm flipV="1">
            <a:off x="7694612" y="2599170"/>
            <a:ext cx="0" cy="2862997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B7AE7DE7-619E-4A29-B44D-09EBD9A5A5A8}"/>
              </a:ext>
            </a:extLst>
          </p:cNvPr>
          <p:cNvCxnSpPr>
            <a:cxnSpLocks/>
          </p:cNvCxnSpPr>
          <p:nvPr/>
        </p:nvCxnSpPr>
        <p:spPr>
          <a:xfrm flipH="1">
            <a:off x="5651704" y="2590800"/>
            <a:ext cx="2042908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12EB361C-E06F-4380-BB7A-DFB9FE5B897C}"/>
              </a:ext>
            </a:extLst>
          </p:cNvPr>
          <p:cNvCxnSpPr>
            <a:cxnSpLocks/>
          </p:cNvCxnSpPr>
          <p:nvPr/>
        </p:nvCxnSpPr>
        <p:spPr>
          <a:xfrm>
            <a:off x="8075612" y="5593713"/>
            <a:ext cx="0" cy="832146"/>
          </a:xfrm>
          <a:prstGeom prst="straightConnector1">
            <a:avLst/>
          </a:prstGeom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816DFB19-B093-4230-AC00-75FB5D8280C7}"/>
              </a:ext>
            </a:extLst>
          </p:cNvPr>
          <p:cNvCxnSpPr>
            <a:cxnSpLocks/>
          </p:cNvCxnSpPr>
          <p:nvPr/>
        </p:nvCxnSpPr>
        <p:spPr>
          <a:xfrm>
            <a:off x="8075612" y="2025148"/>
            <a:ext cx="0" cy="426299"/>
          </a:xfrm>
          <a:prstGeom prst="straightConnector1">
            <a:avLst/>
          </a:prstGeom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8356D953-664A-48D1-961A-8F3CAA2A3CD6}"/>
              </a:ext>
            </a:extLst>
          </p:cNvPr>
          <p:cNvCxnSpPr>
            <a:cxnSpLocks/>
          </p:cNvCxnSpPr>
          <p:nvPr/>
        </p:nvCxnSpPr>
        <p:spPr>
          <a:xfrm>
            <a:off x="8075612" y="2464282"/>
            <a:ext cx="0" cy="3098318"/>
          </a:xfrm>
          <a:prstGeom prst="straightConnector1">
            <a:avLst/>
          </a:prstGeom>
          <a:ln w="38100">
            <a:solidFill>
              <a:schemeClr val="accent1"/>
            </a:solidFill>
            <a:miter lim="800000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45BB61AE-5081-492C-BBF7-8D313AD73521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8075613" y="4239600"/>
            <a:ext cx="1160726" cy="0"/>
          </a:xfrm>
          <a:prstGeom prst="straightConnector1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56CFD6C8-B810-4596-9BF7-87C4D2A5E57B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8068164" y="4828200"/>
            <a:ext cx="1310706" cy="1029186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29347AB5-8F3E-431F-94EF-30F54A5C4359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8095630" y="2286000"/>
            <a:ext cx="1283240" cy="25422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CEA3F78B-E89D-4843-9785-28111A0FE2DE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7747216" y="3456601"/>
            <a:ext cx="1336710" cy="0"/>
          </a:xfrm>
          <a:prstGeom prst="straightConnector1">
            <a:avLst/>
          </a:prstGeom>
          <a:ln w="57150">
            <a:solidFill>
              <a:srgbClr val="FF0000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183463A9-99C6-43F4-B71B-3FCD91FE14E1}"/>
              </a:ext>
            </a:extLst>
          </p:cNvPr>
          <p:cNvSpPr/>
          <p:nvPr/>
        </p:nvSpPr>
        <p:spPr>
          <a:xfrm>
            <a:off x="1293812" y="1676400"/>
            <a:ext cx="6264974" cy="335063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vCenter: lab-vc-01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86AEF3EE-97F4-4B37-8446-A585880129A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498801" y="2011463"/>
            <a:ext cx="0" cy="242674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CB965080-CD51-417F-8163-EC36ABF8BB70}"/>
              </a:ext>
            </a:extLst>
          </p:cNvPr>
          <p:cNvSpPr txBox="1"/>
          <p:nvPr/>
        </p:nvSpPr>
        <p:spPr>
          <a:xfrm>
            <a:off x="10252497" y="2829825"/>
            <a:ext cx="1577102" cy="325014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 rtlCol="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kumimoji="1"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deploy-1box-vsan</a:t>
            </a:r>
            <a:endParaRPr kumimoji="1"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674A7D39-2A96-4B1C-9559-0A40E50E842F}"/>
              </a:ext>
            </a:extLst>
          </p:cNvPr>
          <p:cNvSpPr txBox="1"/>
          <p:nvPr/>
        </p:nvSpPr>
        <p:spPr>
          <a:xfrm>
            <a:off x="359096" y="838200"/>
            <a:ext cx="11441743" cy="37155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108000" tIns="108000" rIns="108000" bIns="108000" rtlCol="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PowerCLI&gt; </a:t>
            </a:r>
            <a:r>
              <a:rPr kumimoji="1" lang="en-US" altLang="ja-JP" sz="1200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./lab_setup.ps1 </a:t>
            </a:r>
            <a:r>
              <a:rPr kumimoji="1" lang="ja-JP" altLang="en-US" sz="1200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＜</a:t>
            </a:r>
            <a:r>
              <a:rPr kumimoji="1" lang="en-US" altLang="ja-JP" sz="1200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Config</a:t>
            </a:r>
            <a:r>
              <a:rPr kumimoji="1" lang="ja-JP" altLang="en-US" sz="1200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File</a:t>
            </a:r>
            <a:r>
              <a:rPr kumimoji="1" lang="ja-JP" altLang="en-US" sz="1200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kumimoji="1" lang="ja-JP" altLang="en-US" sz="1200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例 </a:t>
            </a:r>
            <a:r>
              <a:rPr kumimoji="1" lang="en-US" altLang="ja-JP" sz="1200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./configs/cluster/conf_lab-vc-01_vsan-cluster-01_Hybrid.ps1</a:t>
            </a:r>
            <a:r>
              <a:rPr kumimoji="1" lang="ja-JP" altLang="en-US" sz="1200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＞ </a:t>
            </a:r>
            <a:r>
              <a:rPr kumimoji="1" lang="en-US" altLang="ja-JP" sz="1200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create</a:t>
            </a:r>
            <a:endParaRPr kumimoji="1" lang="ja-JP" altLang="en-US" sz="1200" b="1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5" name="吹き出し: 角を丸めた四角形 124">
            <a:extLst>
              <a:ext uri="{FF2B5EF4-FFF2-40B4-BE49-F238E27FC236}">
                <a16:creationId xmlns:a16="http://schemas.microsoft.com/office/drawing/2014/main" id="{2E080DAA-F3F7-4166-8171-803D485A022D}"/>
              </a:ext>
            </a:extLst>
          </p:cNvPr>
          <p:cNvSpPr/>
          <p:nvPr/>
        </p:nvSpPr>
        <p:spPr>
          <a:xfrm>
            <a:off x="8458662" y="1647578"/>
            <a:ext cx="3370932" cy="633032"/>
          </a:xfrm>
          <a:prstGeom prst="wedgeRoundRectCallout">
            <a:avLst>
              <a:gd name="adj1" fmla="val -37260"/>
              <a:gd name="adj2" fmla="val 236520"/>
              <a:gd name="adj3" fmla="val 16667"/>
            </a:avLst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Nested</a:t>
            </a:r>
            <a:r>
              <a:rPr kumimoji="1" lang="ja-JP" altLang="en-US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vSAN Cluster </a:t>
            </a:r>
            <a:r>
              <a:rPr kumimoji="1" lang="ja-JP" altLang="en-US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を作成する。</a:t>
            </a:r>
            <a:endParaRPr kumimoji="1" lang="en-US" altLang="ja-JP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赤破線より外側は事前準備で作成しておく。</a:t>
            </a:r>
          </a:p>
        </p:txBody>
      </p:sp>
      <p:sp>
        <p:nvSpPr>
          <p:cNvPr id="129" name="矢印: 右カーブ 128">
            <a:extLst>
              <a:ext uri="{FF2B5EF4-FFF2-40B4-BE49-F238E27FC236}">
                <a16:creationId xmlns:a16="http://schemas.microsoft.com/office/drawing/2014/main" id="{B4010165-5E1F-49E8-98D0-33B39A854C63}"/>
              </a:ext>
            </a:extLst>
          </p:cNvPr>
          <p:cNvSpPr/>
          <p:nvPr/>
        </p:nvSpPr>
        <p:spPr>
          <a:xfrm rot="11160879" flipV="1">
            <a:off x="11493785" y="3543047"/>
            <a:ext cx="215850" cy="643271"/>
          </a:xfrm>
          <a:prstGeom prst="curvedRightArrow">
            <a:avLst>
              <a:gd name="adj1" fmla="val 20062"/>
              <a:gd name="adj2" fmla="val 45624"/>
              <a:gd name="adj3" fmla="val 4742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48" name="四角形: メモ 47">
            <a:extLst>
              <a:ext uri="{FF2B5EF4-FFF2-40B4-BE49-F238E27FC236}">
                <a16:creationId xmlns:a16="http://schemas.microsoft.com/office/drawing/2014/main" id="{496DD96E-9D37-4E08-978A-215BA207C50C}"/>
              </a:ext>
            </a:extLst>
          </p:cNvPr>
          <p:cNvSpPr/>
          <p:nvPr/>
        </p:nvSpPr>
        <p:spPr>
          <a:xfrm>
            <a:off x="9386318" y="5179402"/>
            <a:ext cx="2199595" cy="360000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env_vds.ps1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52BA59A1-7948-4E6C-84D6-873D1C0F67F5}"/>
              </a:ext>
            </a:extLst>
          </p:cNvPr>
          <p:cNvSpPr/>
          <p:nvPr/>
        </p:nvSpPr>
        <p:spPr>
          <a:xfrm>
            <a:off x="5789612" y="3956807"/>
            <a:ext cx="1556790" cy="24824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vDS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20EFD53F-7AD4-4DD2-B5ED-E5CEA007350E}"/>
              </a:ext>
            </a:extLst>
          </p:cNvPr>
          <p:cNvCxnSpPr>
            <a:cxnSpLocks/>
            <a:stCxn id="37" idx="3"/>
            <a:endCxn id="32" idx="1"/>
          </p:cNvCxnSpPr>
          <p:nvPr/>
        </p:nvCxnSpPr>
        <p:spPr>
          <a:xfrm flipH="1">
            <a:off x="4899532" y="3846857"/>
            <a:ext cx="1516157" cy="80779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7D6671E-F3DE-411A-81C8-E7BE964906CA}"/>
              </a:ext>
            </a:extLst>
          </p:cNvPr>
          <p:cNvCxnSpPr>
            <a:cxnSpLocks/>
            <a:stCxn id="48" idx="1"/>
            <a:endCxn id="23" idx="3"/>
          </p:cNvCxnSpPr>
          <p:nvPr/>
        </p:nvCxnSpPr>
        <p:spPr>
          <a:xfrm flipH="1" flipV="1">
            <a:off x="7346402" y="4080931"/>
            <a:ext cx="2039916" cy="1278471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矢印: 右カーブ 69">
            <a:extLst>
              <a:ext uri="{FF2B5EF4-FFF2-40B4-BE49-F238E27FC236}">
                <a16:creationId xmlns:a16="http://schemas.microsoft.com/office/drawing/2014/main" id="{CCBD6CCA-FA12-4010-99CC-5E428E1208EB}"/>
              </a:ext>
            </a:extLst>
          </p:cNvPr>
          <p:cNvSpPr/>
          <p:nvPr/>
        </p:nvSpPr>
        <p:spPr>
          <a:xfrm rot="11160879" flipV="1">
            <a:off x="11436926" y="4311060"/>
            <a:ext cx="351482" cy="1047477"/>
          </a:xfrm>
          <a:prstGeom prst="curvedRightArrow">
            <a:avLst>
              <a:gd name="adj1" fmla="val 20062"/>
              <a:gd name="adj2" fmla="val 45624"/>
              <a:gd name="adj3" fmla="val 4742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72" name="矢印: 右カーブ 71">
            <a:extLst>
              <a:ext uri="{FF2B5EF4-FFF2-40B4-BE49-F238E27FC236}">
                <a16:creationId xmlns:a16="http://schemas.microsoft.com/office/drawing/2014/main" id="{5215EE28-E050-497D-9104-AD7A80D04825}"/>
              </a:ext>
            </a:extLst>
          </p:cNvPr>
          <p:cNvSpPr/>
          <p:nvPr/>
        </p:nvSpPr>
        <p:spPr>
          <a:xfrm rot="11160879" flipV="1">
            <a:off x="11452894" y="4370208"/>
            <a:ext cx="215850" cy="643271"/>
          </a:xfrm>
          <a:prstGeom prst="curvedRightArrow">
            <a:avLst>
              <a:gd name="adj1" fmla="val 20062"/>
              <a:gd name="adj2" fmla="val 45624"/>
              <a:gd name="adj3" fmla="val 4742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26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E136DFE1-D24F-4829-B1F7-DF3CC30C8F40}"/>
              </a:ext>
            </a:extLst>
          </p:cNvPr>
          <p:cNvSpPr/>
          <p:nvPr/>
        </p:nvSpPr>
        <p:spPr>
          <a:xfrm>
            <a:off x="257558" y="4603280"/>
            <a:ext cx="11654027" cy="12641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dirty="0">
                <a:solidFill>
                  <a:schemeClr val="tx2"/>
                </a:solidFill>
              </a:rPr>
              <a:t>Physical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0C356D0D-E808-4B1A-A0D9-7999B3F4327C}"/>
              </a:ext>
            </a:extLst>
          </p:cNvPr>
          <p:cNvSpPr/>
          <p:nvPr/>
        </p:nvSpPr>
        <p:spPr>
          <a:xfrm>
            <a:off x="257558" y="2527606"/>
            <a:ext cx="11654027" cy="21077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dirty="0">
                <a:solidFill>
                  <a:schemeClr val="tx2"/>
                </a:solidFill>
              </a:rPr>
              <a:t>Virtual</a:t>
            </a:r>
          </a:p>
          <a:p>
            <a:r>
              <a:rPr kumimoji="1" lang="en-US" altLang="ja-JP" dirty="0">
                <a:solidFill>
                  <a:schemeClr val="tx2"/>
                </a:solidFill>
              </a:rPr>
              <a:t>Machine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B690620E-4B7E-4403-9DED-EBDE6EB2EBD0}"/>
              </a:ext>
            </a:extLst>
          </p:cNvPr>
          <p:cNvSpPr/>
          <p:nvPr/>
        </p:nvSpPr>
        <p:spPr>
          <a:xfrm>
            <a:off x="257559" y="2143324"/>
            <a:ext cx="11662544" cy="1264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dirty="0">
                <a:solidFill>
                  <a:schemeClr val="tx2"/>
                </a:solidFill>
              </a:rPr>
              <a:t>Nested</a:t>
            </a:r>
          </a:p>
          <a:p>
            <a:r>
              <a:rPr kumimoji="1" lang="en-US" altLang="ja-JP" dirty="0">
                <a:solidFill>
                  <a:schemeClr val="tx2"/>
                </a:solidFill>
              </a:rPr>
              <a:t>ESXi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9A705DF-BDF2-48C7-ACF0-D795034A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2" y="152400"/>
            <a:ext cx="10969943" cy="609600"/>
          </a:xfrm>
        </p:spPr>
        <p:txBody>
          <a:bodyPr/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ネステッド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vSAN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ラボ構成例 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vCenter Inventory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  <p:sp>
        <p:nvSpPr>
          <p:cNvPr id="5" name="直方体 4">
            <a:extLst>
              <a:ext uri="{FF2B5EF4-FFF2-40B4-BE49-F238E27FC236}">
                <a16:creationId xmlns:a16="http://schemas.microsoft.com/office/drawing/2014/main" id="{98C78346-7369-4AFB-8FD0-6801E6F1ACC9}"/>
              </a:ext>
            </a:extLst>
          </p:cNvPr>
          <p:cNvSpPr/>
          <p:nvPr/>
        </p:nvSpPr>
        <p:spPr>
          <a:xfrm>
            <a:off x="1114423" y="4775068"/>
            <a:ext cx="6732589" cy="537331"/>
          </a:xfrm>
          <a:prstGeom prst="cube">
            <a:avLst>
              <a:gd name="adj" fmla="val 2681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ESXi Host: </a:t>
            </a:r>
            <a:r>
              <a:rPr kumimoji="1" lang="ja-JP" altLang="en-US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.20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直方体 8">
            <a:extLst>
              <a:ext uri="{FF2B5EF4-FFF2-40B4-BE49-F238E27FC236}">
                <a16:creationId xmlns:a16="http://schemas.microsoft.com/office/drawing/2014/main" id="{EFDF6606-BE8C-435E-818F-DEABC9EECED7}"/>
              </a:ext>
            </a:extLst>
          </p:cNvPr>
          <p:cNvSpPr/>
          <p:nvPr/>
        </p:nvSpPr>
        <p:spPr>
          <a:xfrm>
            <a:off x="1431426" y="3810000"/>
            <a:ext cx="1173636" cy="630890"/>
          </a:xfrm>
          <a:prstGeom prst="cube">
            <a:avLst>
              <a:gd name="adj" fmla="val 17341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</a:p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lab-vcsa-01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BDCFF2E-6A3B-462A-9517-9C6C31E16166}"/>
              </a:ext>
            </a:extLst>
          </p:cNvPr>
          <p:cNvSpPr/>
          <p:nvPr/>
        </p:nvSpPr>
        <p:spPr>
          <a:xfrm>
            <a:off x="7972400" y="1499272"/>
            <a:ext cx="3947703" cy="425384"/>
          </a:xfrm>
          <a:prstGeom prst="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Cluster: vSAN-Cluster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BDD7228-1763-4FF0-B188-788490015C86}"/>
              </a:ext>
            </a:extLst>
          </p:cNvPr>
          <p:cNvSpPr/>
          <p:nvPr/>
        </p:nvSpPr>
        <p:spPr>
          <a:xfrm>
            <a:off x="1055259" y="1503591"/>
            <a:ext cx="6727182" cy="425384"/>
          </a:xfrm>
          <a:prstGeom prst="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Cluster: MGMT-Cluster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8DA65ED-EA4F-4975-B22F-4CC4E1A9989E}"/>
              </a:ext>
            </a:extLst>
          </p:cNvPr>
          <p:cNvCxnSpPr>
            <a:cxnSpLocks/>
          </p:cNvCxnSpPr>
          <p:nvPr/>
        </p:nvCxnSpPr>
        <p:spPr>
          <a:xfrm flipH="1">
            <a:off x="8616231" y="1921906"/>
            <a:ext cx="8518" cy="609600"/>
          </a:xfrm>
          <a:prstGeom prst="straightConnector1">
            <a:avLst/>
          </a:prstGeom>
          <a:ln w="57150">
            <a:solidFill>
              <a:schemeClr val="tx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3CD3815-CF0F-49E4-9C7B-FA63736D2446}"/>
              </a:ext>
            </a:extLst>
          </p:cNvPr>
          <p:cNvCxnSpPr>
            <a:cxnSpLocks/>
          </p:cNvCxnSpPr>
          <p:nvPr/>
        </p:nvCxnSpPr>
        <p:spPr>
          <a:xfrm flipH="1">
            <a:off x="9930586" y="1938843"/>
            <a:ext cx="8518" cy="609600"/>
          </a:xfrm>
          <a:prstGeom prst="straightConnector1">
            <a:avLst/>
          </a:prstGeom>
          <a:ln w="57150">
            <a:solidFill>
              <a:schemeClr val="tx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39EC9D6C-EEAC-4CCF-AE7E-A83C3BFA7275}"/>
              </a:ext>
            </a:extLst>
          </p:cNvPr>
          <p:cNvCxnSpPr>
            <a:cxnSpLocks/>
          </p:cNvCxnSpPr>
          <p:nvPr/>
        </p:nvCxnSpPr>
        <p:spPr>
          <a:xfrm flipH="1">
            <a:off x="11201556" y="1916386"/>
            <a:ext cx="8518" cy="609600"/>
          </a:xfrm>
          <a:prstGeom prst="straightConnector1">
            <a:avLst/>
          </a:prstGeom>
          <a:ln w="57150">
            <a:solidFill>
              <a:schemeClr val="tx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直方体 29">
            <a:extLst>
              <a:ext uri="{FF2B5EF4-FFF2-40B4-BE49-F238E27FC236}">
                <a16:creationId xmlns:a16="http://schemas.microsoft.com/office/drawing/2014/main" id="{3E01A9A4-8232-4B41-8507-A8C9811FE5FC}"/>
              </a:ext>
            </a:extLst>
          </p:cNvPr>
          <p:cNvSpPr/>
          <p:nvPr/>
        </p:nvSpPr>
        <p:spPr>
          <a:xfrm>
            <a:off x="2669547" y="3813368"/>
            <a:ext cx="1123568" cy="627522"/>
          </a:xfrm>
          <a:prstGeom prst="cube">
            <a:avLst>
              <a:gd name="adj" fmla="val 2044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Template</a:t>
            </a:r>
          </a:p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ESXi VM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B865F55-2153-4EC8-B05D-B434418110DB}"/>
              </a:ext>
            </a:extLst>
          </p:cNvPr>
          <p:cNvCxnSpPr>
            <a:cxnSpLocks/>
          </p:cNvCxnSpPr>
          <p:nvPr/>
        </p:nvCxnSpPr>
        <p:spPr>
          <a:xfrm>
            <a:off x="1343024" y="1938843"/>
            <a:ext cx="0" cy="2853162"/>
          </a:xfrm>
          <a:prstGeom prst="straightConnector1">
            <a:avLst/>
          </a:prstGeom>
          <a:ln w="57150">
            <a:solidFill>
              <a:schemeClr val="tx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4E9567B-D686-4012-B147-084882E9539E}"/>
              </a:ext>
            </a:extLst>
          </p:cNvPr>
          <p:cNvCxnSpPr>
            <a:cxnSpLocks/>
            <a:stCxn id="79" idx="3"/>
            <a:endCxn id="78" idx="0"/>
          </p:cNvCxnSpPr>
          <p:nvPr/>
        </p:nvCxnSpPr>
        <p:spPr>
          <a:xfrm flipH="1">
            <a:off x="4576546" y="3048000"/>
            <a:ext cx="3911613" cy="89333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直方体 77">
            <a:extLst>
              <a:ext uri="{FF2B5EF4-FFF2-40B4-BE49-F238E27FC236}">
                <a16:creationId xmlns:a16="http://schemas.microsoft.com/office/drawing/2014/main" id="{C9A6076F-95D5-4299-98AE-56CC13E12C3C}"/>
              </a:ext>
            </a:extLst>
          </p:cNvPr>
          <p:cNvSpPr/>
          <p:nvPr/>
        </p:nvSpPr>
        <p:spPr>
          <a:xfrm>
            <a:off x="3857600" y="3941333"/>
            <a:ext cx="1324398" cy="499557"/>
          </a:xfrm>
          <a:prstGeom prst="cube">
            <a:avLst>
              <a:gd name="adj" fmla="val 22719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ESXi VM</a:t>
            </a:r>
          </a:p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vm-esxi-01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9" name="直方体 78">
            <a:extLst>
              <a:ext uri="{FF2B5EF4-FFF2-40B4-BE49-F238E27FC236}">
                <a16:creationId xmlns:a16="http://schemas.microsoft.com/office/drawing/2014/main" id="{AA2AD4DB-11F7-43DE-BC2C-2010C1474F3A}"/>
              </a:ext>
            </a:extLst>
          </p:cNvPr>
          <p:cNvSpPr/>
          <p:nvPr/>
        </p:nvSpPr>
        <p:spPr>
          <a:xfrm>
            <a:off x="7972401" y="2548443"/>
            <a:ext cx="1145010" cy="499557"/>
          </a:xfrm>
          <a:prstGeom prst="cube">
            <a:avLst>
              <a:gd name="adj" fmla="val 22719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Nest-ESXi</a:t>
            </a:r>
          </a:p>
          <a:p>
            <a:pPr algn="ctr"/>
            <a:r>
              <a:rPr kumimoji="1" lang="ja-JP" altLang="en-US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.31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D825C469-2F55-4005-977B-C138D0F3AEEC}"/>
              </a:ext>
            </a:extLst>
          </p:cNvPr>
          <p:cNvCxnSpPr>
            <a:cxnSpLocks/>
            <a:stCxn id="85" idx="3"/>
            <a:endCxn id="84" idx="0"/>
          </p:cNvCxnSpPr>
          <p:nvPr/>
        </p:nvCxnSpPr>
        <p:spPr>
          <a:xfrm flipH="1">
            <a:off x="5904455" y="3048000"/>
            <a:ext cx="3911613" cy="89333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直方体 83">
            <a:extLst>
              <a:ext uri="{FF2B5EF4-FFF2-40B4-BE49-F238E27FC236}">
                <a16:creationId xmlns:a16="http://schemas.microsoft.com/office/drawing/2014/main" id="{772B157F-4B19-4D54-AE77-97744687EED9}"/>
              </a:ext>
            </a:extLst>
          </p:cNvPr>
          <p:cNvSpPr/>
          <p:nvPr/>
        </p:nvSpPr>
        <p:spPr>
          <a:xfrm>
            <a:off x="5185509" y="3941333"/>
            <a:ext cx="1324398" cy="499557"/>
          </a:xfrm>
          <a:prstGeom prst="cube">
            <a:avLst>
              <a:gd name="adj" fmla="val 22719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ESXi VM</a:t>
            </a:r>
          </a:p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vm-esxi-02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直方体 84">
            <a:extLst>
              <a:ext uri="{FF2B5EF4-FFF2-40B4-BE49-F238E27FC236}">
                <a16:creationId xmlns:a16="http://schemas.microsoft.com/office/drawing/2014/main" id="{762C88CE-848B-4425-9E36-C17C84EC51FE}"/>
              </a:ext>
            </a:extLst>
          </p:cNvPr>
          <p:cNvSpPr/>
          <p:nvPr/>
        </p:nvSpPr>
        <p:spPr>
          <a:xfrm>
            <a:off x="9300310" y="2548443"/>
            <a:ext cx="1145010" cy="499557"/>
          </a:xfrm>
          <a:prstGeom prst="cube">
            <a:avLst>
              <a:gd name="adj" fmla="val 22719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Nest-ESXi</a:t>
            </a:r>
          </a:p>
          <a:p>
            <a:pPr algn="ctr"/>
            <a:r>
              <a:rPr kumimoji="1" lang="ja-JP" altLang="en-US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.32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AA723F6D-04AB-46FD-8EB8-ECA8F7878F01}"/>
              </a:ext>
            </a:extLst>
          </p:cNvPr>
          <p:cNvCxnSpPr>
            <a:cxnSpLocks/>
            <a:stCxn id="88" idx="3"/>
            <a:endCxn id="87" idx="0"/>
          </p:cNvCxnSpPr>
          <p:nvPr/>
        </p:nvCxnSpPr>
        <p:spPr>
          <a:xfrm flipH="1">
            <a:off x="7241560" y="3028786"/>
            <a:ext cx="3911613" cy="89333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直方体 86">
            <a:extLst>
              <a:ext uri="{FF2B5EF4-FFF2-40B4-BE49-F238E27FC236}">
                <a16:creationId xmlns:a16="http://schemas.microsoft.com/office/drawing/2014/main" id="{8A327BD0-9724-428E-9F03-8751E154FFBC}"/>
              </a:ext>
            </a:extLst>
          </p:cNvPr>
          <p:cNvSpPr/>
          <p:nvPr/>
        </p:nvSpPr>
        <p:spPr>
          <a:xfrm>
            <a:off x="6522614" y="3922119"/>
            <a:ext cx="1324398" cy="499557"/>
          </a:xfrm>
          <a:prstGeom prst="cube">
            <a:avLst>
              <a:gd name="adj" fmla="val 22719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ESXi VM</a:t>
            </a:r>
          </a:p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vm-esxi-03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直方体 87">
            <a:extLst>
              <a:ext uri="{FF2B5EF4-FFF2-40B4-BE49-F238E27FC236}">
                <a16:creationId xmlns:a16="http://schemas.microsoft.com/office/drawing/2014/main" id="{34B6B8E0-2E3C-4212-9108-CBB53DE0D722}"/>
              </a:ext>
            </a:extLst>
          </p:cNvPr>
          <p:cNvSpPr/>
          <p:nvPr/>
        </p:nvSpPr>
        <p:spPr>
          <a:xfrm>
            <a:off x="10637415" y="2529229"/>
            <a:ext cx="1145010" cy="499557"/>
          </a:xfrm>
          <a:prstGeom prst="cube">
            <a:avLst>
              <a:gd name="adj" fmla="val 22719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Nest-ESXi</a:t>
            </a:r>
          </a:p>
          <a:p>
            <a:pPr algn="ctr"/>
            <a:r>
              <a:rPr kumimoji="1" lang="ja-JP" altLang="en-US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.33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ACA7431D-FCC6-4655-96BE-74996A7D5647}"/>
              </a:ext>
            </a:extLst>
          </p:cNvPr>
          <p:cNvSpPr/>
          <p:nvPr/>
        </p:nvSpPr>
        <p:spPr>
          <a:xfrm>
            <a:off x="1055259" y="990600"/>
            <a:ext cx="10864843" cy="425384"/>
          </a:xfrm>
          <a:prstGeom prst="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vCenter Datacenter:</a:t>
            </a:r>
            <a:r>
              <a:rPr kumimoji="1" lang="ja-JP" altLang="en-US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LAB-DC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E34F02C-319A-447C-94FD-428CE286BD12}"/>
              </a:ext>
            </a:extLst>
          </p:cNvPr>
          <p:cNvSpPr/>
          <p:nvPr/>
        </p:nvSpPr>
        <p:spPr>
          <a:xfrm>
            <a:off x="2415067" y="4383089"/>
            <a:ext cx="1532321" cy="291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vm-esxi-template-01</a:t>
            </a:r>
            <a:endParaRPr kumimoji="1" lang="ja-JP" altLang="en-US" sz="10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830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A705DF-BDF2-48C7-ACF0-D795034A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2" y="152400"/>
            <a:ext cx="10969943" cy="609600"/>
          </a:xfrm>
        </p:spPr>
        <p:txBody>
          <a:bodyPr/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ネステッド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vSAN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ラボ構成例 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vSwitch / PG / vNIC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FEE8EF7-30D2-4190-B7AF-B2BFC10B270A}"/>
              </a:ext>
            </a:extLst>
          </p:cNvPr>
          <p:cNvSpPr/>
          <p:nvPr/>
        </p:nvSpPr>
        <p:spPr>
          <a:xfrm>
            <a:off x="517667" y="6027969"/>
            <a:ext cx="10603087" cy="508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dirty="0">
                <a:solidFill>
                  <a:schemeClr val="tx2"/>
                </a:solidFill>
              </a:rPr>
              <a:t>Physical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2BA75D2-6AFA-4815-9643-DB34710659B0}"/>
              </a:ext>
            </a:extLst>
          </p:cNvPr>
          <p:cNvSpPr/>
          <p:nvPr/>
        </p:nvSpPr>
        <p:spPr>
          <a:xfrm>
            <a:off x="517667" y="1426356"/>
            <a:ext cx="10603087" cy="46564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dirty="0">
                <a:solidFill>
                  <a:schemeClr val="tx2"/>
                </a:solidFill>
              </a:rPr>
              <a:t>Virtual</a:t>
            </a:r>
          </a:p>
          <a:p>
            <a:r>
              <a:rPr kumimoji="1" lang="en-US" altLang="ja-JP" dirty="0">
                <a:solidFill>
                  <a:schemeClr val="tx2"/>
                </a:solidFill>
              </a:rPr>
              <a:t>Network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443E080-25F6-4C3D-91B1-C06D9BA87FA1}"/>
              </a:ext>
            </a:extLst>
          </p:cNvPr>
          <p:cNvSpPr/>
          <p:nvPr/>
        </p:nvSpPr>
        <p:spPr>
          <a:xfrm>
            <a:off x="5846871" y="1426358"/>
            <a:ext cx="5273884" cy="25859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dirty="0">
                <a:solidFill>
                  <a:schemeClr val="tx2"/>
                </a:solidFill>
              </a:rPr>
              <a:t>Nested</a:t>
            </a:r>
          </a:p>
          <a:p>
            <a:r>
              <a:rPr kumimoji="1" lang="en-US" altLang="ja-JP" dirty="0">
                <a:solidFill>
                  <a:schemeClr val="tx2"/>
                </a:solidFill>
              </a:rPr>
              <a:t>Network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C0D9956-D23D-4090-AC11-C1765D70AB20}"/>
              </a:ext>
            </a:extLst>
          </p:cNvPr>
          <p:cNvSpPr/>
          <p:nvPr/>
        </p:nvSpPr>
        <p:spPr>
          <a:xfrm>
            <a:off x="1873724" y="5104718"/>
            <a:ext cx="8382001" cy="328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vSwitch0 (vSS)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213D23B-BC11-4E30-9CCE-BBD32801D344}"/>
              </a:ext>
            </a:extLst>
          </p:cNvPr>
          <p:cNvSpPr/>
          <p:nvPr/>
        </p:nvSpPr>
        <p:spPr>
          <a:xfrm>
            <a:off x="6293324" y="3005845"/>
            <a:ext cx="3962401" cy="3106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vSwitch0 (vSS)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9ADB153-7B54-49AF-81F4-773AE03C196A}"/>
              </a:ext>
            </a:extLst>
          </p:cNvPr>
          <p:cNvSpPr/>
          <p:nvPr/>
        </p:nvSpPr>
        <p:spPr>
          <a:xfrm>
            <a:off x="6667689" y="4572000"/>
            <a:ext cx="3150525" cy="4564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PG: Nested-Trunk-Network</a:t>
            </a:r>
          </a:p>
          <a:p>
            <a:pPr algn="ctr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+Promiscuous mode &amp; VLAN 4095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88193AB-CE77-46E4-9EEF-3B59D0276D7E}"/>
              </a:ext>
            </a:extLst>
          </p:cNvPr>
          <p:cNvSpPr/>
          <p:nvPr/>
        </p:nvSpPr>
        <p:spPr>
          <a:xfrm>
            <a:off x="4450208" y="4693317"/>
            <a:ext cx="1631839" cy="3515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PG: VM Network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5795D42-51F0-4D69-8F3F-028005D99B4D}"/>
              </a:ext>
            </a:extLst>
          </p:cNvPr>
          <p:cNvSpPr/>
          <p:nvPr/>
        </p:nvSpPr>
        <p:spPr>
          <a:xfrm>
            <a:off x="8738667" y="2652160"/>
            <a:ext cx="1436014" cy="288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PG: VM Network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7AAB6D6-52BC-4298-9F91-D7EF58C1F03D}"/>
              </a:ext>
            </a:extLst>
          </p:cNvPr>
          <p:cNvSpPr/>
          <p:nvPr/>
        </p:nvSpPr>
        <p:spPr>
          <a:xfrm>
            <a:off x="7308720" y="3370797"/>
            <a:ext cx="1833692" cy="2692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Uplink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8CEC489-200A-4B7D-906A-C4D208664586}"/>
              </a:ext>
            </a:extLst>
          </p:cNvPr>
          <p:cNvSpPr/>
          <p:nvPr/>
        </p:nvSpPr>
        <p:spPr>
          <a:xfrm>
            <a:off x="4194481" y="5491457"/>
            <a:ext cx="3161910" cy="2799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Uplink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494BDB53-9196-424C-B66A-9C88978345A9}"/>
              </a:ext>
            </a:extLst>
          </p:cNvPr>
          <p:cNvSpPr/>
          <p:nvPr/>
        </p:nvSpPr>
        <p:spPr>
          <a:xfrm>
            <a:off x="5212381" y="5827092"/>
            <a:ext cx="1080943" cy="243653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vmnic0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B1B5345-A8C5-43E8-85FE-54655CB7C144}"/>
              </a:ext>
            </a:extLst>
          </p:cNvPr>
          <p:cNvSpPr/>
          <p:nvPr/>
        </p:nvSpPr>
        <p:spPr>
          <a:xfrm>
            <a:off x="5212381" y="6121680"/>
            <a:ext cx="1080943" cy="3239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pNIC#1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7C4A4DB-0828-4D40-AEE1-9BD7C6DF745D}"/>
              </a:ext>
            </a:extLst>
          </p:cNvPr>
          <p:cNvSpPr/>
          <p:nvPr/>
        </p:nvSpPr>
        <p:spPr>
          <a:xfrm>
            <a:off x="7762186" y="3688974"/>
            <a:ext cx="888584" cy="294066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vmnic0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B71BE38-2116-403F-96CD-859DAC01612E}"/>
              </a:ext>
            </a:extLst>
          </p:cNvPr>
          <p:cNvSpPr/>
          <p:nvPr/>
        </p:nvSpPr>
        <p:spPr>
          <a:xfrm>
            <a:off x="7762186" y="4046166"/>
            <a:ext cx="888584" cy="294066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vNIC#1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6FD0DB5-9A5B-4E0B-9B4B-07D5935740C9}"/>
              </a:ext>
            </a:extLst>
          </p:cNvPr>
          <p:cNvSpPr/>
          <p:nvPr/>
        </p:nvSpPr>
        <p:spPr>
          <a:xfrm>
            <a:off x="6383472" y="2664168"/>
            <a:ext cx="2269089" cy="276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PG: Management Network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5FAE720E-80B6-4CA3-ACB8-1ACE46AAB14F}"/>
              </a:ext>
            </a:extLst>
          </p:cNvPr>
          <p:cNvSpPr/>
          <p:nvPr/>
        </p:nvSpPr>
        <p:spPr>
          <a:xfrm>
            <a:off x="2059274" y="4693316"/>
            <a:ext cx="2259172" cy="341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PG: Management Network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E804DB91-E8EF-4D80-A68D-B132A913B737}"/>
              </a:ext>
            </a:extLst>
          </p:cNvPr>
          <p:cNvCxnSpPr>
            <a:cxnSpLocks/>
            <a:stCxn id="51" idx="2"/>
            <a:endCxn id="54" idx="0"/>
          </p:cNvCxnSpPr>
          <p:nvPr/>
        </p:nvCxnSpPr>
        <p:spPr>
          <a:xfrm>
            <a:off x="3175678" y="2133600"/>
            <a:ext cx="13182" cy="2559716"/>
          </a:xfrm>
          <a:prstGeom prst="straightConnector1">
            <a:avLst/>
          </a:prstGeom>
          <a:ln w="57150">
            <a:solidFill>
              <a:schemeClr val="tx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24EAFE73-9821-43E6-88CF-412F150410C7}"/>
              </a:ext>
            </a:extLst>
          </p:cNvPr>
          <p:cNvCxnSpPr>
            <a:cxnSpLocks/>
          </p:cNvCxnSpPr>
          <p:nvPr/>
        </p:nvCxnSpPr>
        <p:spPr>
          <a:xfrm>
            <a:off x="4931064" y="1981200"/>
            <a:ext cx="0" cy="2712116"/>
          </a:xfrm>
          <a:prstGeom prst="straightConnector1">
            <a:avLst/>
          </a:prstGeom>
          <a:ln w="57150">
            <a:solidFill>
              <a:schemeClr val="tx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9CE80C3-7883-444F-BD5C-482CA56811E1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>
            <a:off x="7518017" y="2133599"/>
            <a:ext cx="0" cy="530569"/>
          </a:xfrm>
          <a:prstGeom prst="straightConnector1">
            <a:avLst/>
          </a:prstGeom>
          <a:ln w="57150">
            <a:solidFill>
              <a:schemeClr val="tx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2B88ADBC-08D2-4ADC-A728-D81E7F7CBA14}"/>
              </a:ext>
            </a:extLst>
          </p:cNvPr>
          <p:cNvCxnSpPr>
            <a:cxnSpLocks/>
            <a:stCxn id="38" idx="2"/>
            <a:endCxn id="29" idx="0"/>
          </p:cNvCxnSpPr>
          <p:nvPr/>
        </p:nvCxnSpPr>
        <p:spPr>
          <a:xfrm>
            <a:off x="9456674" y="2113521"/>
            <a:ext cx="0" cy="538639"/>
          </a:xfrm>
          <a:prstGeom prst="straightConnector1">
            <a:avLst/>
          </a:prstGeom>
          <a:ln w="57150">
            <a:solidFill>
              <a:schemeClr val="tx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0E857C29-5538-4A54-AC07-764D3A46C536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8188682" y="4340232"/>
            <a:ext cx="17796" cy="249761"/>
          </a:xfrm>
          <a:prstGeom prst="straightConnector1">
            <a:avLst/>
          </a:prstGeom>
          <a:ln w="57150">
            <a:solidFill>
              <a:schemeClr val="tx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4856822-C850-40BD-824E-2CD3A535375C}"/>
              </a:ext>
            </a:extLst>
          </p:cNvPr>
          <p:cNvSpPr/>
          <p:nvPr/>
        </p:nvSpPr>
        <p:spPr>
          <a:xfrm>
            <a:off x="8981619" y="1805328"/>
            <a:ext cx="950110" cy="308193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vNIC#1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518B4B9-2815-473C-9E30-7170E027E59A}"/>
              </a:ext>
            </a:extLst>
          </p:cNvPr>
          <p:cNvSpPr/>
          <p:nvPr/>
        </p:nvSpPr>
        <p:spPr>
          <a:xfrm>
            <a:off x="8988135" y="1496501"/>
            <a:ext cx="950109" cy="24475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47F0EA91-2FEE-46EC-AC63-DD2EB61E0B9A}"/>
              </a:ext>
            </a:extLst>
          </p:cNvPr>
          <p:cNvSpPr/>
          <p:nvPr/>
        </p:nvSpPr>
        <p:spPr>
          <a:xfrm>
            <a:off x="4369102" y="1480158"/>
            <a:ext cx="1123924" cy="24228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899603EC-F3FF-48AB-890A-A7C244426329}"/>
              </a:ext>
            </a:extLst>
          </p:cNvPr>
          <p:cNvSpPr/>
          <p:nvPr/>
        </p:nvSpPr>
        <p:spPr>
          <a:xfrm>
            <a:off x="7161212" y="1486620"/>
            <a:ext cx="713610" cy="64697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vmk0</a:t>
            </a:r>
          </a:p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vSAN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43BA3AB5-02B3-4256-983C-39B677278FBF}"/>
              </a:ext>
            </a:extLst>
          </p:cNvPr>
          <p:cNvSpPr/>
          <p:nvPr/>
        </p:nvSpPr>
        <p:spPr>
          <a:xfrm>
            <a:off x="2728298" y="1486621"/>
            <a:ext cx="894759" cy="64697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vmk0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C1EAFB9-0E06-40E8-BA54-914382F15A0C}"/>
              </a:ext>
            </a:extLst>
          </p:cNvPr>
          <p:cNvSpPr/>
          <p:nvPr/>
        </p:nvSpPr>
        <p:spPr>
          <a:xfrm>
            <a:off x="4369102" y="1790592"/>
            <a:ext cx="1123924" cy="32515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vNIC#1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直方体 38">
            <a:extLst>
              <a:ext uri="{FF2B5EF4-FFF2-40B4-BE49-F238E27FC236}">
                <a16:creationId xmlns:a16="http://schemas.microsoft.com/office/drawing/2014/main" id="{14128B6D-E24C-4C10-9683-2A82FB839449}"/>
              </a:ext>
            </a:extLst>
          </p:cNvPr>
          <p:cNvSpPr/>
          <p:nvPr/>
        </p:nvSpPr>
        <p:spPr>
          <a:xfrm>
            <a:off x="2539894" y="892149"/>
            <a:ext cx="1420918" cy="534392"/>
          </a:xfrm>
          <a:prstGeom prst="cube">
            <a:avLst>
              <a:gd name="adj" fmla="val 28748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直方体 39">
            <a:extLst>
              <a:ext uri="{FF2B5EF4-FFF2-40B4-BE49-F238E27FC236}">
                <a16:creationId xmlns:a16="http://schemas.microsoft.com/office/drawing/2014/main" id="{7E650611-BCC4-47CC-9214-764654C07764}"/>
              </a:ext>
            </a:extLst>
          </p:cNvPr>
          <p:cNvSpPr/>
          <p:nvPr/>
        </p:nvSpPr>
        <p:spPr>
          <a:xfrm>
            <a:off x="4251563" y="872469"/>
            <a:ext cx="1420918" cy="534392"/>
          </a:xfrm>
          <a:prstGeom prst="cube">
            <a:avLst>
              <a:gd name="adj" fmla="val 2874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vCenter / VM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直方体 40">
            <a:extLst>
              <a:ext uri="{FF2B5EF4-FFF2-40B4-BE49-F238E27FC236}">
                <a16:creationId xmlns:a16="http://schemas.microsoft.com/office/drawing/2014/main" id="{1DD80DAB-65DA-4C67-AE3C-C7DF3F62EA15}"/>
              </a:ext>
            </a:extLst>
          </p:cNvPr>
          <p:cNvSpPr/>
          <p:nvPr/>
        </p:nvSpPr>
        <p:spPr>
          <a:xfrm>
            <a:off x="6807557" y="862674"/>
            <a:ext cx="1420918" cy="534392"/>
          </a:xfrm>
          <a:prstGeom prst="cube">
            <a:avLst>
              <a:gd name="adj" fmla="val 2874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Nest-ESXi</a:t>
            </a:r>
          </a:p>
        </p:txBody>
      </p:sp>
      <p:sp>
        <p:nvSpPr>
          <p:cNvPr id="42" name="直方体 41">
            <a:extLst>
              <a:ext uri="{FF2B5EF4-FFF2-40B4-BE49-F238E27FC236}">
                <a16:creationId xmlns:a16="http://schemas.microsoft.com/office/drawing/2014/main" id="{989C5525-9B3E-44B3-8347-C09521585533}"/>
              </a:ext>
            </a:extLst>
          </p:cNvPr>
          <p:cNvSpPr/>
          <p:nvPr/>
        </p:nvSpPr>
        <p:spPr>
          <a:xfrm>
            <a:off x="8755738" y="863370"/>
            <a:ext cx="1420918" cy="534392"/>
          </a:xfrm>
          <a:prstGeom prst="cube">
            <a:avLst>
              <a:gd name="adj" fmla="val 2874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Nest-VM</a:t>
            </a:r>
          </a:p>
        </p:txBody>
      </p:sp>
    </p:spTree>
    <p:extLst>
      <p:ext uri="{BB962C8B-B14F-4D97-AF65-F5344CB8AC3E}">
        <p14:creationId xmlns:p14="http://schemas.microsoft.com/office/powerpoint/2010/main" val="241310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FEE8EF7-30D2-4190-B7AF-B2BFC10B270A}"/>
              </a:ext>
            </a:extLst>
          </p:cNvPr>
          <p:cNvSpPr/>
          <p:nvPr/>
        </p:nvSpPr>
        <p:spPr>
          <a:xfrm>
            <a:off x="395088" y="5075613"/>
            <a:ext cx="9357559" cy="11400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dirty="0">
                <a:solidFill>
                  <a:schemeClr val="tx2"/>
                </a:solidFill>
              </a:rPr>
              <a:t>Physical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2BA75D2-6AFA-4815-9643-DB34710659B0}"/>
              </a:ext>
            </a:extLst>
          </p:cNvPr>
          <p:cNvSpPr/>
          <p:nvPr/>
        </p:nvSpPr>
        <p:spPr>
          <a:xfrm>
            <a:off x="395090" y="1371600"/>
            <a:ext cx="9357559" cy="37040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dirty="0">
                <a:solidFill>
                  <a:schemeClr val="tx2"/>
                </a:solidFill>
              </a:rPr>
              <a:t>Virtual</a:t>
            </a:r>
          </a:p>
          <a:p>
            <a:r>
              <a:rPr kumimoji="1" lang="en-US" altLang="ja-JP" dirty="0">
                <a:solidFill>
                  <a:schemeClr val="tx2"/>
                </a:solidFill>
              </a:rPr>
              <a:t>Storage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443E080-25F6-4C3D-91B1-C06D9BA87FA1}"/>
              </a:ext>
            </a:extLst>
          </p:cNvPr>
          <p:cNvSpPr/>
          <p:nvPr/>
        </p:nvSpPr>
        <p:spPr>
          <a:xfrm>
            <a:off x="5770307" y="1371599"/>
            <a:ext cx="3982339" cy="2716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dirty="0">
                <a:solidFill>
                  <a:schemeClr val="tx2"/>
                </a:solidFill>
              </a:rPr>
              <a:t>Nested</a:t>
            </a:r>
          </a:p>
          <a:p>
            <a:r>
              <a:rPr kumimoji="1" lang="en-US" altLang="ja-JP" dirty="0">
                <a:solidFill>
                  <a:schemeClr val="tx2"/>
                </a:solidFill>
              </a:rPr>
              <a:t>Virtual</a:t>
            </a:r>
          </a:p>
          <a:p>
            <a:r>
              <a:rPr kumimoji="1" lang="en-US" altLang="ja-JP" dirty="0">
                <a:solidFill>
                  <a:schemeClr val="tx2"/>
                </a:solidFill>
              </a:rPr>
              <a:t>Storage</a:t>
            </a:r>
          </a:p>
        </p:txBody>
      </p: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4B5F7B9C-339C-46D7-A639-2309DB5F6EDF}"/>
              </a:ext>
            </a:extLst>
          </p:cNvPr>
          <p:cNvCxnSpPr>
            <a:cxnSpLocks/>
          </p:cNvCxnSpPr>
          <p:nvPr/>
        </p:nvCxnSpPr>
        <p:spPr>
          <a:xfrm flipH="1">
            <a:off x="8555803" y="2609143"/>
            <a:ext cx="1577844" cy="0"/>
          </a:xfrm>
          <a:prstGeom prst="straightConnector1">
            <a:avLst/>
          </a:prstGeom>
          <a:ln w="57150">
            <a:solidFill>
              <a:schemeClr val="accent3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4F5452DB-540C-42C8-A874-A3178B46FDB1}"/>
              </a:ext>
            </a:extLst>
          </p:cNvPr>
          <p:cNvCxnSpPr>
            <a:cxnSpLocks/>
          </p:cNvCxnSpPr>
          <p:nvPr/>
        </p:nvCxnSpPr>
        <p:spPr>
          <a:xfrm flipH="1">
            <a:off x="8591269" y="4894939"/>
            <a:ext cx="1542378" cy="0"/>
          </a:xfrm>
          <a:prstGeom prst="straightConnector1">
            <a:avLst/>
          </a:prstGeom>
          <a:ln w="57150">
            <a:solidFill>
              <a:schemeClr val="accent3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D9A705DF-BDF2-48C7-ACF0-D795034A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2" y="152400"/>
            <a:ext cx="10969943" cy="609600"/>
          </a:xfrm>
        </p:spPr>
        <p:txBody>
          <a:bodyPr/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ネステッド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vSAN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ラボ構成例 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Datastore / VMDK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  <p:sp>
        <p:nvSpPr>
          <p:cNvPr id="17" name="直方体 16">
            <a:extLst>
              <a:ext uri="{FF2B5EF4-FFF2-40B4-BE49-F238E27FC236}">
                <a16:creationId xmlns:a16="http://schemas.microsoft.com/office/drawing/2014/main" id="{8D43377C-4B6B-4F9A-9645-DAC4ECDC7545}"/>
              </a:ext>
            </a:extLst>
          </p:cNvPr>
          <p:cNvSpPr/>
          <p:nvPr/>
        </p:nvSpPr>
        <p:spPr>
          <a:xfrm>
            <a:off x="9935593" y="1985823"/>
            <a:ext cx="1146225" cy="2058640"/>
          </a:xfrm>
          <a:prstGeom prst="cube">
            <a:avLst>
              <a:gd name="adj" fmla="val 781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Nest-ESXi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193209C-F9B4-4D50-97F9-303FB8700EE1}"/>
              </a:ext>
            </a:extLst>
          </p:cNvPr>
          <p:cNvCxnSpPr>
            <a:cxnSpLocks/>
          </p:cNvCxnSpPr>
          <p:nvPr/>
        </p:nvCxnSpPr>
        <p:spPr>
          <a:xfrm>
            <a:off x="4952047" y="4895424"/>
            <a:ext cx="0" cy="682611"/>
          </a:xfrm>
          <a:prstGeom prst="straightConnector1">
            <a:avLst/>
          </a:prstGeom>
          <a:ln w="57150">
            <a:solidFill>
              <a:schemeClr val="accent3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8DA65ED-EA4F-4975-B22F-4CC4E1A9989E}"/>
              </a:ext>
            </a:extLst>
          </p:cNvPr>
          <p:cNvCxnSpPr>
            <a:cxnSpLocks/>
          </p:cNvCxnSpPr>
          <p:nvPr/>
        </p:nvCxnSpPr>
        <p:spPr>
          <a:xfrm>
            <a:off x="7938626" y="2682436"/>
            <a:ext cx="0" cy="391045"/>
          </a:xfrm>
          <a:prstGeom prst="straightConnector1">
            <a:avLst/>
          </a:prstGeom>
          <a:ln w="57150">
            <a:solidFill>
              <a:schemeClr val="accent3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柱 3">
            <a:extLst>
              <a:ext uri="{FF2B5EF4-FFF2-40B4-BE49-F238E27FC236}">
                <a16:creationId xmlns:a16="http://schemas.microsoft.com/office/drawing/2014/main" id="{0E40E216-B15A-4836-8DDE-8A468F17CCF5}"/>
              </a:ext>
            </a:extLst>
          </p:cNvPr>
          <p:cNvSpPr/>
          <p:nvPr/>
        </p:nvSpPr>
        <p:spPr>
          <a:xfrm>
            <a:off x="1599248" y="4651037"/>
            <a:ext cx="7772399" cy="487805"/>
          </a:xfrm>
          <a:prstGeom prst="ca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Local VMFS Datastore: datastore1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円柱 27">
            <a:extLst>
              <a:ext uri="{FF2B5EF4-FFF2-40B4-BE49-F238E27FC236}">
                <a16:creationId xmlns:a16="http://schemas.microsoft.com/office/drawing/2014/main" id="{3EBEC437-A59A-427F-83B9-7144844775A4}"/>
              </a:ext>
            </a:extLst>
          </p:cNvPr>
          <p:cNvSpPr/>
          <p:nvPr/>
        </p:nvSpPr>
        <p:spPr>
          <a:xfrm>
            <a:off x="6518497" y="2396451"/>
            <a:ext cx="2776950" cy="425385"/>
          </a:xfrm>
          <a:prstGeom prst="ca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vSAN Datastore: </a:t>
            </a:r>
            <a:r>
              <a:rPr kumimoji="1" lang="en-US" altLang="ja-JP" sz="1200" dirty="0" err="1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vsanDatastore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フローチャート: 書類 35">
            <a:extLst>
              <a:ext uri="{FF2B5EF4-FFF2-40B4-BE49-F238E27FC236}">
                <a16:creationId xmlns:a16="http://schemas.microsoft.com/office/drawing/2014/main" id="{04FE1363-0FE4-4222-AAD1-4D93530CDADE}"/>
              </a:ext>
            </a:extLst>
          </p:cNvPr>
          <p:cNvSpPr/>
          <p:nvPr/>
        </p:nvSpPr>
        <p:spPr>
          <a:xfrm>
            <a:off x="1909851" y="4225137"/>
            <a:ext cx="948120" cy="477343"/>
          </a:xfrm>
          <a:prstGeom prst="flowChartDocumen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VMDK</a:t>
            </a:r>
          </a:p>
        </p:txBody>
      </p:sp>
      <p:sp>
        <p:nvSpPr>
          <p:cNvPr id="43" name="フローチャート: 書類 42">
            <a:extLst>
              <a:ext uri="{FF2B5EF4-FFF2-40B4-BE49-F238E27FC236}">
                <a16:creationId xmlns:a16="http://schemas.microsoft.com/office/drawing/2014/main" id="{012BE347-370D-43A4-B0CF-9F37538F90A1}"/>
              </a:ext>
            </a:extLst>
          </p:cNvPr>
          <p:cNvSpPr/>
          <p:nvPr/>
        </p:nvSpPr>
        <p:spPr>
          <a:xfrm>
            <a:off x="7066556" y="2034101"/>
            <a:ext cx="836723" cy="402004"/>
          </a:xfrm>
          <a:prstGeom prst="flowChartDocumen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VMDK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870DBD96-3E16-4E42-8FE8-9B86C81C4A81}"/>
              </a:ext>
            </a:extLst>
          </p:cNvPr>
          <p:cNvSpPr/>
          <p:nvPr/>
        </p:nvSpPr>
        <p:spPr>
          <a:xfrm>
            <a:off x="6888708" y="3104448"/>
            <a:ext cx="2281787" cy="872539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vSAN Disk Group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" name="フローチャート: 書類 62">
            <a:extLst>
              <a:ext uri="{FF2B5EF4-FFF2-40B4-BE49-F238E27FC236}">
                <a16:creationId xmlns:a16="http://schemas.microsoft.com/office/drawing/2014/main" id="{0CAC9B6E-E4CA-4F1D-A459-DD6C8B912C97}"/>
              </a:ext>
            </a:extLst>
          </p:cNvPr>
          <p:cNvSpPr/>
          <p:nvPr/>
        </p:nvSpPr>
        <p:spPr>
          <a:xfrm>
            <a:off x="6990595" y="4230676"/>
            <a:ext cx="933252" cy="477343"/>
          </a:xfrm>
          <a:prstGeom prst="flowChartDocumen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VMDK</a:t>
            </a:r>
          </a:p>
        </p:txBody>
      </p:sp>
      <p:sp>
        <p:nvSpPr>
          <p:cNvPr id="70" name="直方体 69">
            <a:extLst>
              <a:ext uri="{FF2B5EF4-FFF2-40B4-BE49-F238E27FC236}">
                <a16:creationId xmlns:a16="http://schemas.microsoft.com/office/drawing/2014/main" id="{5E208D87-E611-48E7-ACEE-ACE78578724E}"/>
              </a:ext>
            </a:extLst>
          </p:cNvPr>
          <p:cNvSpPr/>
          <p:nvPr/>
        </p:nvSpPr>
        <p:spPr>
          <a:xfrm>
            <a:off x="1599249" y="5578035"/>
            <a:ext cx="7772398" cy="425384"/>
          </a:xfrm>
          <a:prstGeom prst="cube">
            <a:avLst>
              <a:gd name="adj" fmla="val 17398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SSD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フローチャート: 書類 84">
            <a:extLst>
              <a:ext uri="{FF2B5EF4-FFF2-40B4-BE49-F238E27FC236}">
                <a16:creationId xmlns:a16="http://schemas.microsoft.com/office/drawing/2014/main" id="{6008D11C-DCC8-4AE8-BC6F-1C8AB666375F}"/>
              </a:ext>
            </a:extLst>
          </p:cNvPr>
          <p:cNvSpPr/>
          <p:nvPr/>
        </p:nvSpPr>
        <p:spPr>
          <a:xfrm>
            <a:off x="8102778" y="4230676"/>
            <a:ext cx="933252" cy="477343"/>
          </a:xfrm>
          <a:prstGeom prst="flowChartDocumen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VMDK</a:t>
            </a:r>
          </a:p>
        </p:txBody>
      </p: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3C865504-1615-4570-BBE0-AAA6431F8DF7}"/>
              </a:ext>
            </a:extLst>
          </p:cNvPr>
          <p:cNvCxnSpPr>
            <a:cxnSpLocks/>
            <a:stCxn id="16" idx="3"/>
            <a:endCxn id="36" idx="0"/>
          </p:cNvCxnSpPr>
          <p:nvPr/>
        </p:nvCxnSpPr>
        <p:spPr>
          <a:xfrm flipH="1">
            <a:off x="2383911" y="1767721"/>
            <a:ext cx="30415" cy="2457416"/>
          </a:xfrm>
          <a:prstGeom prst="straightConnector1">
            <a:avLst/>
          </a:prstGeom>
          <a:ln w="57150">
            <a:solidFill>
              <a:schemeClr val="tx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直方体 101">
            <a:extLst>
              <a:ext uri="{FF2B5EF4-FFF2-40B4-BE49-F238E27FC236}">
                <a16:creationId xmlns:a16="http://schemas.microsoft.com/office/drawing/2014/main" id="{2426C791-9A9D-4AD6-9903-0B62C8AB84E7}"/>
              </a:ext>
            </a:extLst>
          </p:cNvPr>
          <p:cNvSpPr/>
          <p:nvPr/>
        </p:nvSpPr>
        <p:spPr>
          <a:xfrm>
            <a:off x="9938818" y="4152482"/>
            <a:ext cx="1185429" cy="1850938"/>
          </a:xfrm>
          <a:prstGeom prst="cube">
            <a:avLst>
              <a:gd name="adj" fmla="val 781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フローチャート: 書類 31">
            <a:extLst>
              <a:ext uri="{FF2B5EF4-FFF2-40B4-BE49-F238E27FC236}">
                <a16:creationId xmlns:a16="http://schemas.microsoft.com/office/drawing/2014/main" id="{D3F1366B-1D70-4BBA-83C0-1F0011F258EC}"/>
              </a:ext>
            </a:extLst>
          </p:cNvPr>
          <p:cNvSpPr/>
          <p:nvPr/>
        </p:nvSpPr>
        <p:spPr>
          <a:xfrm>
            <a:off x="3433851" y="4211844"/>
            <a:ext cx="948120" cy="477343"/>
          </a:xfrm>
          <a:prstGeom prst="flowChartDocumen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VMDK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EFEC0C5-211E-4926-8F7D-915A2F02C01F}"/>
              </a:ext>
            </a:extLst>
          </p:cNvPr>
          <p:cNvCxnSpPr>
            <a:cxnSpLocks/>
            <a:stCxn id="51" idx="3"/>
            <a:endCxn id="32" idx="0"/>
          </p:cNvCxnSpPr>
          <p:nvPr/>
        </p:nvCxnSpPr>
        <p:spPr>
          <a:xfrm flipH="1">
            <a:off x="3907911" y="1767721"/>
            <a:ext cx="35121" cy="2444123"/>
          </a:xfrm>
          <a:prstGeom prst="straightConnector1">
            <a:avLst/>
          </a:prstGeom>
          <a:ln w="57150">
            <a:solidFill>
              <a:schemeClr val="tx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書類 36">
            <a:extLst>
              <a:ext uri="{FF2B5EF4-FFF2-40B4-BE49-F238E27FC236}">
                <a16:creationId xmlns:a16="http://schemas.microsoft.com/office/drawing/2014/main" id="{AC090270-7EDC-42F0-AED8-AF169885ED89}"/>
              </a:ext>
            </a:extLst>
          </p:cNvPr>
          <p:cNvSpPr/>
          <p:nvPr/>
        </p:nvSpPr>
        <p:spPr>
          <a:xfrm>
            <a:off x="4561138" y="4191113"/>
            <a:ext cx="1314418" cy="528210"/>
          </a:xfrm>
          <a:prstGeom prst="flowChartDocumen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ISO</a:t>
            </a:r>
          </a:p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ESXi Installer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0C6AF56A-6EFD-444E-A175-789313D50A07}"/>
              </a:ext>
            </a:extLst>
          </p:cNvPr>
          <p:cNvCxnSpPr>
            <a:cxnSpLocks/>
          </p:cNvCxnSpPr>
          <p:nvPr/>
        </p:nvCxnSpPr>
        <p:spPr>
          <a:xfrm flipH="1">
            <a:off x="7419027" y="3799222"/>
            <a:ext cx="12398" cy="439193"/>
          </a:xfrm>
          <a:prstGeom prst="straightConnector1">
            <a:avLst/>
          </a:prstGeom>
          <a:ln w="57150">
            <a:solidFill>
              <a:schemeClr val="tx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EDB9CE2C-E843-46BD-947A-7617BB4DD676}"/>
              </a:ext>
            </a:extLst>
          </p:cNvPr>
          <p:cNvCxnSpPr>
            <a:cxnSpLocks/>
          </p:cNvCxnSpPr>
          <p:nvPr/>
        </p:nvCxnSpPr>
        <p:spPr>
          <a:xfrm flipH="1">
            <a:off x="8551665" y="3770913"/>
            <a:ext cx="12398" cy="439193"/>
          </a:xfrm>
          <a:prstGeom prst="straightConnector1">
            <a:avLst/>
          </a:prstGeom>
          <a:ln w="57150">
            <a:solidFill>
              <a:schemeClr val="tx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直方体 39">
            <a:extLst>
              <a:ext uri="{FF2B5EF4-FFF2-40B4-BE49-F238E27FC236}">
                <a16:creationId xmlns:a16="http://schemas.microsoft.com/office/drawing/2014/main" id="{45169FCF-E373-46DB-AA50-D0BA7AD7D0C0}"/>
              </a:ext>
            </a:extLst>
          </p:cNvPr>
          <p:cNvSpPr/>
          <p:nvPr/>
        </p:nvSpPr>
        <p:spPr>
          <a:xfrm>
            <a:off x="6967925" y="3337971"/>
            <a:ext cx="943594" cy="529936"/>
          </a:xfrm>
          <a:prstGeom prst="cube">
            <a:avLst>
              <a:gd name="adj" fmla="val 15001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SSD</a:t>
            </a:r>
          </a:p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Cache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直方体 40">
            <a:extLst>
              <a:ext uri="{FF2B5EF4-FFF2-40B4-BE49-F238E27FC236}">
                <a16:creationId xmlns:a16="http://schemas.microsoft.com/office/drawing/2014/main" id="{C2A5B246-DEF1-479D-93A8-FAC73867AF18}"/>
              </a:ext>
            </a:extLst>
          </p:cNvPr>
          <p:cNvSpPr/>
          <p:nvPr/>
        </p:nvSpPr>
        <p:spPr>
          <a:xfrm>
            <a:off x="8123253" y="3337971"/>
            <a:ext cx="943594" cy="529936"/>
          </a:xfrm>
          <a:prstGeom prst="cube">
            <a:avLst>
              <a:gd name="adj" fmla="val 15001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SSD</a:t>
            </a:r>
          </a:p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Capacity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円柱 15">
            <a:extLst>
              <a:ext uri="{FF2B5EF4-FFF2-40B4-BE49-F238E27FC236}">
                <a16:creationId xmlns:a16="http://schemas.microsoft.com/office/drawing/2014/main" id="{4E286B9B-E598-4FA1-AE3F-0D57F506AF6F}"/>
              </a:ext>
            </a:extLst>
          </p:cNvPr>
          <p:cNvSpPr/>
          <p:nvPr/>
        </p:nvSpPr>
        <p:spPr>
          <a:xfrm>
            <a:off x="2018641" y="1488321"/>
            <a:ext cx="791370" cy="279400"/>
          </a:xfrm>
          <a:prstGeom prst="can">
            <a:avLst>
              <a:gd name="adj" fmla="val 23581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円柱 50">
            <a:extLst>
              <a:ext uri="{FF2B5EF4-FFF2-40B4-BE49-F238E27FC236}">
                <a16:creationId xmlns:a16="http://schemas.microsoft.com/office/drawing/2014/main" id="{BFD61349-B0BE-48AA-88FB-CB044273696F}"/>
              </a:ext>
            </a:extLst>
          </p:cNvPr>
          <p:cNvSpPr/>
          <p:nvPr/>
        </p:nvSpPr>
        <p:spPr>
          <a:xfrm>
            <a:off x="3547347" y="1488321"/>
            <a:ext cx="791370" cy="279400"/>
          </a:xfrm>
          <a:prstGeom prst="can">
            <a:avLst>
              <a:gd name="adj" fmla="val 23581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直方体 53">
            <a:extLst>
              <a:ext uri="{FF2B5EF4-FFF2-40B4-BE49-F238E27FC236}">
                <a16:creationId xmlns:a16="http://schemas.microsoft.com/office/drawing/2014/main" id="{9ECC41B0-00F3-40B6-B4B2-6669263C2D89}"/>
              </a:ext>
            </a:extLst>
          </p:cNvPr>
          <p:cNvSpPr/>
          <p:nvPr/>
        </p:nvSpPr>
        <p:spPr>
          <a:xfrm>
            <a:off x="1757451" y="943566"/>
            <a:ext cx="1441996" cy="512987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vCenter / VM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直方体 54">
            <a:extLst>
              <a:ext uri="{FF2B5EF4-FFF2-40B4-BE49-F238E27FC236}">
                <a16:creationId xmlns:a16="http://schemas.microsoft.com/office/drawing/2014/main" id="{A4D9A68E-61BC-4C29-BA21-A7E4A330ED6E}"/>
              </a:ext>
            </a:extLst>
          </p:cNvPr>
          <p:cNvSpPr/>
          <p:nvPr/>
        </p:nvSpPr>
        <p:spPr>
          <a:xfrm>
            <a:off x="3454112" y="949934"/>
            <a:ext cx="1100520" cy="512987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Template</a:t>
            </a:r>
          </a:p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" name="円柱 55">
            <a:extLst>
              <a:ext uri="{FF2B5EF4-FFF2-40B4-BE49-F238E27FC236}">
                <a16:creationId xmlns:a16="http://schemas.microsoft.com/office/drawing/2014/main" id="{C49DE2BB-6AF9-4CA7-91FA-62E6C90410CB}"/>
              </a:ext>
            </a:extLst>
          </p:cNvPr>
          <p:cNvSpPr/>
          <p:nvPr/>
        </p:nvSpPr>
        <p:spPr>
          <a:xfrm>
            <a:off x="7066556" y="1490472"/>
            <a:ext cx="836722" cy="260987"/>
          </a:xfrm>
          <a:prstGeom prst="can">
            <a:avLst>
              <a:gd name="adj" fmla="val 23581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直方体 56">
            <a:extLst>
              <a:ext uri="{FF2B5EF4-FFF2-40B4-BE49-F238E27FC236}">
                <a16:creationId xmlns:a16="http://schemas.microsoft.com/office/drawing/2014/main" id="{8A89954E-B5C3-4F3E-9826-6B57BBCB20CE}"/>
              </a:ext>
            </a:extLst>
          </p:cNvPr>
          <p:cNvSpPr/>
          <p:nvPr/>
        </p:nvSpPr>
        <p:spPr>
          <a:xfrm>
            <a:off x="6959041" y="957767"/>
            <a:ext cx="1135477" cy="494517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Nest-VM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1E021FB9-4F51-454D-9155-8B04E2500AA1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7479191" y="1751459"/>
            <a:ext cx="5726" cy="282612"/>
          </a:xfrm>
          <a:prstGeom prst="straightConnector1">
            <a:avLst/>
          </a:prstGeom>
          <a:ln w="57150">
            <a:solidFill>
              <a:schemeClr val="tx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2687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">
  <a:themeElements>
    <a:clrScheme name="NSX_colors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2"/>
            </a:solidFill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19050">
          <a:prstDash val="dash"/>
        </a:ln>
      </a:spPr>
      <a:bodyPr wrap="square" lIns="108000" tIns="108000" rIns="108000" bIns="108000" rtlCol="0" anchor="t" anchorCtr="0">
        <a:noAutofit/>
      </a:bodyPr>
      <a:lstStyle>
        <a:defPPr marL="342900" indent="-342900">
          <a:lnSpc>
            <a:spcPct val="90000"/>
          </a:lnSpc>
          <a:buFont typeface="Arial" panose="020B0604020202020204" pitchFamily="34" charset="0"/>
          <a:buChar char="•"/>
          <a:defRPr kumimoji="1" sz="2000" dirty="0" smtClean="0">
            <a:solidFill>
              <a:schemeClr val="accent3"/>
            </a:solidFill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  <a:extLst>
    <a:ext uri="{05A4C25C-085E-4340-85A3-A5531E510DB2}">
      <thm15:themeFamily xmlns:thm15="http://schemas.microsoft.com/office/thememl/2012/main" name="NSX_powerpoint_template" id="{B2B6329F-7F93-4C10-AC9B-E261DDA69FC5}" vid="{4FB17599-0E50-44FE-AFA7-47D7E6728DF7}"/>
    </a:ext>
  </a:ext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NSX_powerpoint_template 2</Template>
  <TotalTime>0</TotalTime>
  <Words>310</Words>
  <Application>Microsoft Office PowerPoint</Application>
  <PresentationFormat>ユーザー設定</PresentationFormat>
  <Paragraphs>125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メイリオ</vt:lpstr>
      <vt:lpstr>Arial</vt:lpstr>
      <vt:lpstr>Calibri</vt:lpstr>
      <vt:lpstr>VMware_white_16x9</vt:lpstr>
      <vt:lpstr>1-Box Nested vSANラボのイメージ</vt:lpstr>
      <vt:lpstr>ネステッドvSANラボ構成例 （vCenter Inventory）</vt:lpstr>
      <vt:lpstr>ネステッドvSANラボ構成例 （vSwitch / PG / vNIC）</vt:lpstr>
      <vt:lpstr>ネステッドvSANラボ構成例 （Datastore / VMDK）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2016-01-12T21:27:42Z</dcterms:created>
  <dcterms:modified xsi:type="dcterms:W3CDTF">2021-01-21T23:59:21Z</dcterms:modified>
</cp:coreProperties>
</file>