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1" r:id="rId2"/>
    <p:sldId id="435" r:id="rId3"/>
    <p:sldId id="1226" r:id="rId4"/>
    <p:sldId id="1227" r:id="rId5"/>
    <p:sldId id="1231" r:id="rId6"/>
    <p:sldId id="1249" r:id="rId7"/>
    <p:sldId id="1248" r:id="rId8"/>
    <p:sldId id="1239" r:id="rId9"/>
    <p:sldId id="1232" r:id="rId10"/>
    <p:sldId id="1244" r:id="rId11"/>
    <p:sldId id="1245" r:id="rId12"/>
    <p:sldId id="1257" r:id="rId13"/>
    <p:sldId id="1250" r:id="rId14"/>
    <p:sldId id="1222" r:id="rId15"/>
    <p:sldId id="1229" r:id="rId16"/>
    <p:sldId id="1256" r:id="rId17"/>
    <p:sldId id="1258" r:id="rId18"/>
    <p:sldId id="754" r:id="rId19"/>
    <p:sldId id="1240" r:id="rId20"/>
    <p:sldId id="1241" r:id="rId21"/>
    <p:sldId id="1242" r:id="rId22"/>
    <p:sldId id="1259" r:id="rId23"/>
    <p:sldId id="1235" r:id="rId24"/>
    <p:sldId id="1260" r:id="rId25"/>
    <p:sldId id="1236" r:id="rId26"/>
    <p:sldId id="1254" r:id="rId27"/>
    <p:sldId id="1237" r:id="rId28"/>
    <p:sldId id="1255" r:id="rId29"/>
    <p:sldId id="1261" r:id="rId30"/>
    <p:sldId id="1251" r:id="rId31"/>
    <p:sldId id="1262" r:id="rId32"/>
    <p:sldId id="1264" r:id="rId33"/>
    <p:sldId id="1253" r:id="rId34"/>
    <p:sldId id="1247" r:id="rId35"/>
    <p:sldId id="1263" r:id="rId36"/>
    <p:sldId id="1266" r:id="rId37"/>
    <p:sldId id="1265" r:id="rId38"/>
    <p:sldId id="578" r:id="rId3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はじめに" id="{55C0C3B0-26DF-4D17-863B-5D9D1C9B4442}">
          <p14:sldIdLst>
            <p14:sldId id="401"/>
            <p14:sldId id="435"/>
            <p14:sldId id="1226"/>
          </p14:sldIdLst>
        </p14:section>
        <p14:section name="NKP の仕組み入門" id="{C3B85ED2-8478-418C-85D1-44E6BE040BD5}">
          <p14:sldIdLst>
            <p14:sldId id="1227"/>
            <p14:sldId id="1231"/>
            <p14:sldId id="1249"/>
            <p14:sldId id="1248"/>
            <p14:sldId id="1239"/>
            <p14:sldId id="1232"/>
            <p14:sldId id="1244"/>
            <p14:sldId id="1245"/>
            <p14:sldId id="1257"/>
            <p14:sldId id="1250"/>
            <p14:sldId id="1222"/>
            <p14:sldId id="1229"/>
            <p14:sldId id="1256"/>
          </p14:sldIdLst>
        </p14:section>
        <p14:section name="NKP Starter のはじめかた" id="{059E3F62-1872-4298-87CE-2DDDDFEA92E9}">
          <p14:sldIdLst>
            <p14:sldId id="1258"/>
            <p14:sldId id="754"/>
            <p14:sldId id="1240"/>
            <p14:sldId id="1241"/>
            <p14:sldId id="1242"/>
            <p14:sldId id="1259"/>
            <p14:sldId id="1235"/>
            <p14:sldId id="1260"/>
          </p14:sldIdLst>
        </p14:section>
        <p14:section name="NAI の例" id="{14167612-5100-4880-9909-6783860ADAC8}">
          <p14:sldIdLst>
            <p14:sldId id="1236"/>
            <p14:sldId id="1254"/>
            <p14:sldId id="1237"/>
            <p14:sldId id="1255"/>
            <p14:sldId id="1261"/>
            <p14:sldId id="1251"/>
            <p14:sldId id="1262"/>
            <p14:sldId id="1264"/>
            <p14:sldId id="1253"/>
            <p14:sldId id="1247"/>
            <p14:sldId id="1263"/>
            <p14:sldId id="1266"/>
            <p14:sldId id="1265"/>
            <p14:sldId id="5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2FA2F-58AB-486C-BC2F-8D693A0B39CB}" v="1" dt="2024-11-27T10:28:16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0" autoAdjust="0"/>
    <p:restoredTop sz="94262" autoAdjust="0"/>
  </p:normalViewPr>
  <p:slideViewPr>
    <p:cSldViewPr snapToGrid="0">
      <p:cViewPr varScale="1">
        <p:scale>
          <a:sx n="89" d="100"/>
          <a:sy n="89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4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9732FA2F-58AB-486C-BC2F-8D693A0B39CB}"/>
    <pc:docChg chg="modSld">
      <pc:chgData name="Go Watanabe" userId="eca159047afb4479" providerId="LiveId" clId="{9732FA2F-58AB-486C-BC2F-8D693A0B39CB}" dt="2024-11-27T12:27:09.883" v="0" actId="20577"/>
      <pc:docMkLst>
        <pc:docMk/>
      </pc:docMkLst>
      <pc:sldChg chg="modSp mod">
        <pc:chgData name="Go Watanabe" userId="eca159047afb4479" providerId="LiveId" clId="{9732FA2F-58AB-486C-BC2F-8D693A0B39CB}" dt="2024-11-27T12:27:09.883" v="0" actId="20577"/>
        <pc:sldMkLst>
          <pc:docMk/>
          <pc:sldMk cId="2350600700" sldId="1241"/>
        </pc:sldMkLst>
        <pc:spChg chg="mod">
          <ac:chgData name="Go Watanabe" userId="eca159047afb4479" providerId="LiveId" clId="{9732FA2F-58AB-486C-BC2F-8D693A0B39CB}" dt="2024-11-27T12:27:09.883" v="0" actId="20577"/>
          <ac:spMkLst>
            <pc:docMk/>
            <pc:sldMk cId="2350600700" sldId="1241"/>
            <ac:spMk id="4" creationId="{B8ACEA59-AC11-D084-ACA6-1D366B29E7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509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7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53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2024/11/27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utanix.connpass.com/event/336378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entry/2024/09/16/23580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log.ntnx.jp/entry/2024/09/18/214517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tnx.jp/entry/2024/09/17/030359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6547818-6346-49E9-B400-4105B858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574" y="1122363"/>
            <a:ext cx="11930853" cy="2387600"/>
          </a:xfrm>
        </p:spPr>
        <p:txBody>
          <a:bodyPr>
            <a:normAutofit/>
          </a:bodyPr>
          <a:lstStyle/>
          <a:p>
            <a:r>
              <a:rPr lang="en-US" altLang="ja-JP" dirty="0"/>
              <a:t>Nutanix Kubernetes Platform</a:t>
            </a:r>
            <a:r>
              <a:rPr lang="ja-JP" altLang="en-US" dirty="0"/>
              <a:t> の仕組み入門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C50C981-6E9C-4281-A0BA-1C7F2338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2729"/>
            <a:ext cx="9144000" cy="2524715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(@gowatana)</a:t>
            </a:r>
          </a:p>
          <a:p>
            <a:endParaRPr lang="en-US" altLang="ja-JP" dirty="0"/>
          </a:p>
          <a:p>
            <a:r>
              <a:rPr lang="en-US" altLang="ja-JP" b="0" i="0" u="none" strike="noStrike" dirty="0">
                <a:solidFill>
                  <a:srgbClr val="444444"/>
                </a:solidFill>
                <a:effectLst/>
                <a:latin typeface="Lucida Grande"/>
              </a:rPr>
              <a:t>Nutanix Meetup Hybrid 24.11</a:t>
            </a:r>
          </a:p>
          <a:p>
            <a:r>
              <a:rPr lang="en-US" altLang="ja-JP" b="0" i="0" u="none" strike="noStrike" dirty="0">
                <a:solidFill>
                  <a:srgbClr val="444444"/>
                </a:solidFill>
                <a:effectLst/>
                <a:latin typeface="Lucida Grande"/>
                <a:hlinkClick r:id="rId3"/>
              </a:rPr>
              <a:t>https://nutanix.connpass.com/event/336378/</a:t>
            </a:r>
            <a:endParaRPr lang="en-US" altLang="ja-JP" dirty="0">
              <a:solidFill>
                <a:srgbClr val="444444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13109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3F2A-2C7F-53B6-1262-2B4ABFBDB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327-3DC1-600C-B06C-0B6958F0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F78C70-9160-0322-786A-600B6F5EE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2BD62B-D344-A927-D25F-168F05050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lang="en-US" altLang="ja-JP" dirty="0"/>
              <a:t>NKP</a:t>
            </a:r>
            <a:r>
              <a:rPr lang="ja-JP" altLang="en-US" dirty="0"/>
              <a:t> の </a:t>
            </a:r>
            <a:r>
              <a:rPr lang="en-US" altLang="ja-JP" dirty="0"/>
              <a:t>Kubernetes</a:t>
            </a:r>
            <a:r>
              <a:rPr lang="ja-JP" altLang="en-US" dirty="0"/>
              <a:t> は、普通に使える </a:t>
            </a:r>
            <a:r>
              <a:rPr lang="en-US" altLang="ja-JP" dirty="0"/>
              <a:t>Kubernetes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89DB14-B233-70B6-A53D-0E716B23C0B8}"/>
              </a:ext>
            </a:extLst>
          </p:cNvPr>
          <p:cNvSpPr txBox="1"/>
          <p:nvPr/>
        </p:nvSpPr>
        <p:spPr>
          <a:xfrm>
            <a:off x="325437" y="1415756"/>
            <a:ext cx="8053019" cy="230346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nodes --kubeconfig=nkpm01.conf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                            STATUS   ROLES           AGE   VERSION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nkpm01-dprzl-5g7s2              Ready    control-plane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nkpm01-dprzl-gvgkf              Ready    control-plane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nkpm01-dprzl-t2gwc              Ready    control-plane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nkpm01-md-0-rxxc4-96wnt-5gf55   Ready    &lt;none&gt;       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nkpm01-md-0-rxxc4-96wnt-chsrh   Ready    &lt;none&gt;       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nkpm01-md-0-rxxc4-96wnt-h2lqv   Ready    &lt;none&gt;          61d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nkpm01-md-0-rxxc4-96wnt-rm5qr   Ready    &lt;none&gt;          61d   v1.29.6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A5C1E6-07D2-4E7F-AE3D-FCD8FCCAD239}"/>
              </a:ext>
            </a:extLst>
          </p:cNvPr>
          <p:cNvSpPr txBox="1"/>
          <p:nvPr/>
        </p:nvSpPr>
        <p:spPr>
          <a:xfrm>
            <a:off x="325437" y="3827720"/>
            <a:ext cx="8053019" cy="280699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nodes --kubeconfig=</a:t>
            </a:r>
            <a:r>
              <a:rPr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6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.conf</a:t>
            </a:r>
            <a:endParaRPr kumimoji="1" lang="en-US" altLang="ja-JP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                              STATUS   ROLES           AGE     VERSION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nai-5ngrz-68hq8                   Ready    control-plane   36d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nai-5ngrz-sdsgs                   Ready    control-plane   36d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nai-5ngrz-wdswk                   Ready    control-plane   36d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nai-gpupool-1-splvb-kll8p-c2wpw   Ready    &lt;none&gt;          7d22h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nai-gpupool-1-splvb-kll8p-snh9w   Ready    &lt;none&gt;          7d22h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nai-gpupool-1-splvb-kll8p-zcfzg   Ready    &lt;none&gt;          36d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nai-md-0-gg4fx-grr4l-4ft7s        Ready    &lt;none&gt;          29d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nai-md-0-gg4fx-grr4l-72n6s        Ready    &lt;none&gt;          36d     v1.29.6</a:t>
            </a:r>
          </a:p>
          <a:p>
            <a:pPr algn="l"/>
            <a:r>
              <a:rPr kumimoji="1" lang="en-US" altLang="ja-JP" sz="16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nai-md-0-gg4fx-grr4l-nnmfn        Ready    &lt;none&gt;          36d     v1.29.6</a:t>
            </a:r>
            <a:endParaRPr kumimoji="1" lang="ja-JP" altLang="en-US" sz="16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0E37E8F-7671-23D3-C1D4-5201CECE806C}"/>
              </a:ext>
            </a:extLst>
          </p:cNvPr>
          <p:cNvSpPr/>
          <p:nvPr/>
        </p:nvSpPr>
        <p:spPr>
          <a:xfrm>
            <a:off x="8823064" y="1516324"/>
            <a:ext cx="2898205" cy="719725"/>
          </a:xfrm>
          <a:prstGeom prst="wedgeRectCallout">
            <a:avLst>
              <a:gd name="adj1" fmla="val -65771"/>
              <a:gd name="adj2" fmla="val -4058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管理クラスタ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B24C0DB-3EF3-5321-2A9B-80E817EFBE36}"/>
              </a:ext>
            </a:extLst>
          </p:cNvPr>
          <p:cNvSpPr/>
          <p:nvPr/>
        </p:nvSpPr>
        <p:spPr>
          <a:xfrm>
            <a:off x="8823064" y="4001574"/>
            <a:ext cx="2898205" cy="719725"/>
          </a:xfrm>
          <a:prstGeom prst="wedgeRectCallout">
            <a:avLst>
              <a:gd name="adj1" fmla="val -67772"/>
              <a:gd name="adj2" fmla="val -4353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 クラスタ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</p:txBody>
      </p:sp>
    </p:spTree>
    <p:extLst>
      <p:ext uri="{BB962C8B-B14F-4D97-AF65-F5344CB8AC3E}">
        <p14:creationId xmlns:p14="http://schemas.microsoft.com/office/powerpoint/2010/main" val="127057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C7106-7F8D-3840-9CBF-A665C5842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33AF4E-C612-6D12-E43E-A99C738B3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Cluster API </a:t>
            </a:r>
            <a:r>
              <a:rPr lang="ja-JP" altLang="en-US" dirty="0"/>
              <a:t>→ </a:t>
            </a:r>
            <a:r>
              <a:rPr lang="en-US" altLang="ja-JP" dirty="0"/>
              <a:t>Infrastructure</a:t>
            </a:r>
            <a:r>
              <a:rPr lang="ja-JP" altLang="en-US" dirty="0"/>
              <a:t> </a:t>
            </a:r>
            <a:r>
              <a:rPr lang="en-US" altLang="ja-JP" dirty="0"/>
              <a:t>Provider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4D5D0F-A74A-A644-F264-33AD1B8DB6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0C87AAF-FA0E-4316-D1FC-A64ACB5188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lang="en-US" altLang="ja-JP" dirty="0"/>
              <a:t>NKP</a:t>
            </a:r>
            <a:r>
              <a:rPr lang="ja-JP" altLang="en-US" dirty="0"/>
              <a:t> </a:t>
            </a:r>
            <a:r>
              <a:rPr lang="en-US" altLang="ja-JP" dirty="0"/>
              <a:t>Starter</a:t>
            </a:r>
            <a:r>
              <a:rPr lang="ja-JP" altLang="en-US" dirty="0"/>
              <a:t> では、</a:t>
            </a:r>
            <a:r>
              <a:rPr lang="en-US" altLang="ja-JP" dirty="0"/>
              <a:t>Nutanix</a:t>
            </a:r>
            <a:r>
              <a:rPr lang="ja-JP" altLang="en-US" dirty="0"/>
              <a:t> のみ。上位ライセンスだと他も追加可能</a:t>
            </a:r>
            <a:endParaRPr kumimoji="1"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0A9959BB-C6EA-3820-EECF-9BDE9DC8A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591831"/>
            <a:ext cx="11582400" cy="3172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6388ED0-133D-D666-37BE-DBE6C206C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400" y="3917150"/>
            <a:ext cx="9183382" cy="23720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9843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98AA0-A247-BE0C-B869-9A9BFC8F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82890F5-E347-326B-7895-27F694B04C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3736BB-6327-3654-CB95-C3D2BD1F2E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Cluster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API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Kubernetes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kumimoji="1" lang="en-US" altLang="ja-JP" dirty="0" err="1"/>
              <a:t>nkp</a:t>
            </a:r>
            <a:r>
              <a:rPr kumimoji="1" lang="en-US" altLang="ja-JP" dirty="0"/>
              <a:t> CLI</a:t>
            </a:r>
            <a:r>
              <a:rPr kumimoji="1" lang="ja-JP" altLang="en-US" dirty="0"/>
              <a:t> から見た </a:t>
            </a:r>
            <a:r>
              <a:rPr kumimoji="1" lang="en-US" altLang="ja-JP" dirty="0"/>
              <a:t>Kubernetes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 err="1"/>
              <a:t>Wrokspace</a:t>
            </a:r>
            <a:r>
              <a:rPr lang="ja-JP" altLang="en-US" dirty="0"/>
              <a:t> → </a:t>
            </a:r>
            <a:r>
              <a:rPr lang="en-US" altLang="ja-JP" dirty="0"/>
              <a:t>Namespace</a:t>
            </a:r>
            <a:r>
              <a:rPr lang="ja-JP" altLang="en-US" dirty="0"/>
              <a:t> 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7E7451-DEA0-E001-AA18-A61EA544CF84}"/>
              </a:ext>
            </a:extLst>
          </p:cNvPr>
          <p:cNvSpPr txBox="1"/>
          <p:nvPr/>
        </p:nvSpPr>
        <p:spPr>
          <a:xfrm>
            <a:off x="283779" y="3154969"/>
            <a:ext cx="11582400" cy="121791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get clusters -A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WORKSPACE               NAME            KUBECONFIG                              STATUS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default-workspace  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-kubeconfig                          Joined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-workspace     host-cluster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-self-attach-kubeconfig        Joined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E4F9C6-5577-3D9D-7224-DED11DA214A1}"/>
              </a:ext>
            </a:extLst>
          </p:cNvPr>
          <p:cNvSpPr txBox="1"/>
          <p:nvPr/>
        </p:nvSpPr>
        <p:spPr>
          <a:xfrm>
            <a:off x="283779" y="1342871"/>
            <a:ext cx="11582400" cy="124084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cluster -A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                     NAME     CLUSTERCLASS   PHASE         AGE   VERSION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default                       nkpm01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-nutanix    Provisioned   62d   v1.29.6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-nutanix    Provisioned   36d   v1.29.6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5F30D6-420C-87D9-BA5D-17FB8C3A7569}"/>
              </a:ext>
            </a:extLst>
          </p:cNvPr>
          <p:cNvSpPr txBox="1"/>
          <p:nvPr/>
        </p:nvSpPr>
        <p:spPr>
          <a:xfrm>
            <a:off x="283779" y="5023812"/>
            <a:ext cx="11582400" cy="133970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get workspaces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                    NAMESPACE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default-workspace  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2632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A00C-CA97-B85E-FCC4-0CF6A7D58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1C5D0D-7DFA-EF75-6B34-D23864384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Kubernetes Platform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NKP</a:t>
            </a:r>
            <a:r>
              <a:rPr kumimoji="1" lang="ja-JP" altLang="en-US" dirty="0"/>
              <a:t>）とは？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4F5A741-E1B3-8E81-AC12-FD6CDF9967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ABB6DA-7CFC-F38D-0786-23AED5924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657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75E383B-F2B8-40AE-53E9-BEE7824836C7}"/>
              </a:ext>
            </a:extLst>
          </p:cNvPr>
          <p:cNvSpPr txBox="1"/>
          <p:nvPr/>
        </p:nvSpPr>
        <p:spPr>
          <a:xfrm>
            <a:off x="1446245" y="3503750"/>
            <a:ext cx="8854751" cy="169619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23C282D-1379-D2F5-9902-0AB82CFEE695}"/>
              </a:ext>
            </a:extLst>
          </p:cNvPr>
          <p:cNvSpPr txBox="1"/>
          <p:nvPr/>
        </p:nvSpPr>
        <p:spPr>
          <a:xfrm>
            <a:off x="1446244" y="1580401"/>
            <a:ext cx="8854751" cy="169619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Kubernetes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（アプリ）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516513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C024FB-D8EF-6EA8-76E9-71ABBEE8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</a:t>
            </a:r>
            <a:r>
              <a:rPr kumimoji="1" lang="en-US" altLang="ja-JP" dirty="0"/>
              <a:t>Ultimate</a:t>
            </a:r>
            <a:r>
              <a:rPr kumimoji="1" lang="ja-JP" altLang="en-US" dirty="0"/>
              <a:t>（真の姿）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BF496C-327F-0373-80FB-C00925B33E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37AA40-9D17-F75A-5594-A9D4A76F18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AC7982C-B399-249B-BE83-7FA24C60B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938900"/>
            <a:ext cx="11113213" cy="54888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6CDE534-C049-5764-3EB4-A8A82BA3ED40}"/>
              </a:ext>
            </a:extLst>
          </p:cNvPr>
          <p:cNvSpPr/>
          <p:nvPr/>
        </p:nvSpPr>
        <p:spPr>
          <a:xfrm>
            <a:off x="6525906" y="725557"/>
            <a:ext cx="3188026" cy="719725"/>
          </a:xfrm>
          <a:prstGeom prst="wedgeRectCallout">
            <a:avLst>
              <a:gd name="adj1" fmla="val -74442"/>
              <a:gd name="adj2" fmla="val 26522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アプリケーション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9516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E7CA5-F911-878C-783D-4CFE74A90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アプリケーションの例：</a:t>
            </a:r>
            <a:r>
              <a:rPr lang="en-US" altLang="ja-JP" dirty="0"/>
              <a:t>NVIDIA</a:t>
            </a:r>
            <a:r>
              <a:rPr lang="ja-JP" altLang="en-US" dirty="0"/>
              <a:t> </a:t>
            </a:r>
            <a:r>
              <a:rPr lang="en-US" altLang="ja-JP" dirty="0"/>
              <a:t>GPU</a:t>
            </a:r>
            <a:r>
              <a:rPr lang="ja-JP" altLang="en-US" dirty="0"/>
              <a:t> </a:t>
            </a:r>
            <a:r>
              <a:rPr lang="en-US" altLang="ja-JP" dirty="0"/>
              <a:t>Operator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2C6420-F907-51E1-5418-F5C5C364C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984E58-29F7-710F-550D-72821CBE8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D7991B1-22CC-283E-2256-170C5751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56" y="880067"/>
            <a:ext cx="11316845" cy="575721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61E7A0D-7A4F-EEEA-E7D1-EE9783E28E09}"/>
              </a:ext>
            </a:extLst>
          </p:cNvPr>
          <p:cNvSpPr/>
          <p:nvPr/>
        </p:nvSpPr>
        <p:spPr>
          <a:xfrm>
            <a:off x="5324426" y="5012060"/>
            <a:ext cx="4829666" cy="719725"/>
          </a:xfrm>
          <a:prstGeom prst="wedgeRectCallout">
            <a:avLst>
              <a:gd name="adj1" fmla="val -75814"/>
              <a:gd name="adj2" fmla="val -435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NVIDIA GPU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Operator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Deployed</a:t>
            </a:r>
          </a:p>
        </p:txBody>
      </p:sp>
    </p:spTree>
    <p:extLst>
      <p:ext uri="{BB962C8B-B14F-4D97-AF65-F5344CB8AC3E}">
        <p14:creationId xmlns:p14="http://schemas.microsoft.com/office/powerpoint/2010/main" val="121094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A245-24ED-B4E0-FEB9-8B44D3A5F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93EE7-DD6B-2079-55F8-4FBBFBF1C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のアプリケーション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E27D44-6404-F5E2-AEBD-FC1CFA649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00140-8876-3552-6FD9-FFF4738BFA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lang="ja-JP" altLang="en-US" dirty="0"/>
              <a:t>内部では </a:t>
            </a:r>
            <a:r>
              <a:rPr lang="en-US" altLang="ja-JP" dirty="0"/>
              <a:t>Flux</a:t>
            </a:r>
            <a:r>
              <a:rPr lang="ja-JP" altLang="en-US" dirty="0"/>
              <a:t> </a:t>
            </a:r>
            <a:r>
              <a:rPr lang="en-US" altLang="ja-JP" dirty="0"/>
              <a:t>&amp; Helm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C6CD7F-A96C-9182-3CB4-E444893DA5B3}"/>
              </a:ext>
            </a:extLst>
          </p:cNvPr>
          <p:cNvSpPr txBox="1"/>
          <p:nvPr/>
        </p:nvSpPr>
        <p:spPr>
          <a:xfrm>
            <a:off x="325437" y="1437022"/>
            <a:ext cx="11582400" cy="491061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</a:t>
            </a:r>
            <a:r>
              <a:rPr kumimoji="1" lang="en-US" altLang="ja-JP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helmreleases.helm.toolkit.fluxcd.io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-A | awk '{print $1"\t"$2}'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       NAME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cert-manager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cert-manager-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crds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gatekeeper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gatekeeper-proxy-mutations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istio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karma-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traefik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oidc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-proxy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prometheus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-stack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kubecost-thanos-traefik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-dashboard</a:t>
            </a:r>
          </a:p>
          <a:p>
            <a:pPr algn="l"/>
            <a:r>
              <a:rPr kumimoji="1" lang="en-US" altLang="ja-JP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nvidia-gpu-operator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prometheus-thanos-traefik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reloader</a:t>
            </a: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traefik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-default-workspace    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traefik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-forward-auth-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</a:t>
            </a:r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8668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F6EE5-581C-C17A-E64C-D201B899B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2695A-8E48-5479-C6BA-89247BB0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</a:t>
            </a:r>
            <a:r>
              <a:rPr kumimoji="1" lang="en-US" altLang="ja-JP" dirty="0"/>
              <a:t>Starter</a:t>
            </a:r>
            <a:r>
              <a:rPr kumimoji="1" lang="ja-JP" altLang="en-US" dirty="0"/>
              <a:t> のはじめかた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BB6CF8-5A06-8455-844C-119DD0D22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73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6DE816A-1FA8-D958-F69C-ADDB509D228B}"/>
              </a:ext>
            </a:extLst>
          </p:cNvPr>
          <p:cNvSpPr/>
          <p:nvPr/>
        </p:nvSpPr>
        <p:spPr>
          <a:xfrm>
            <a:off x="3087589" y="4846319"/>
            <a:ext cx="8569598" cy="15976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B998FC79-8F84-6AB6-59B6-FBD32760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NKP</a:t>
            </a:r>
            <a:r>
              <a:rPr lang="ja-JP" altLang="en-US" dirty="0"/>
              <a:t> 環境構築の流れ（</a:t>
            </a:r>
            <a:r>
              <a:rPr lang="en-US" altLang="ja-JP" dirty="0"/>
              <a:t>Nutanix Cloud Platform / CAPX</a:t>
            </a:r>
            <a:r>
              <a:rPr lang="ja-JP" altLang="en-US" dirty="0"/>
              <a:t> の場合）</a:t>
            </a:r>
            <a:endParaRPr kumimoji="1"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DE7E72E-8E63-98A2-B06F-C21A83D1E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19ABC979-1437-35FD-3FCD-655A4A55C4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8155"/>
          </a:xfrm>
        </p:spPr>
        <p:txBody>
          <a:bodyPr/>
          <a:lstStyle/>
          <a:p>
            <a:r>
              <a:rPr lang="ja-JP" altLang="en-US" dirty="0"/>
              <a:t>具体的な手順はこちら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200" dirty="0">
                <a:hlinkClick r:id="rId3"/>
              </a:rPr>
              <a:t>https://blog.ntnx.jp/entry/2024/09/16/235808</a:t>
            </a:r>
            <a:endParaRPr lang="en-US" altLang="ja-JP" sz="1200" dirty="0"/>
          </a:p>
          <a:p>
            <a:pPr marL="0" indent="0">
              <a:buNone/>
            </a:pPr>
            <a:endParaRPr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5D7FED-9730-72E2-7632-5B738400DF76}"/>
              </a:ext>
            </a:extLst>
          </p:cNvPr>
          <p:cNvSpPr txBox="1"/>
          <p:nvPr/>
        </p:nvSpPr>
        <p:spPr>
          <a:xfrm>
            <a:off x="3420244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CCAA02A5-C4CF-0D31-C2A7-F379FD8CB0A7}"/>
              </a:ext>
            </a:extLst>
          </p:cNvPr>
          <p:cNvSpPr/>
          <p:nvPr/>
        </p:nvSpPr>
        <p:spPr>
          <a:xfrm>
            <a:off x="3241964" y="5996043"/>
            <a:ext cx="8098972" cy="375330"/>
          </a:xfrm>
          <a:prstGeom prst="cube">
            <a:avLst>
              <a:gd name="adj" fmla="val 2493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EDD1AF7-6FCB-DC78-21E6-C68633DA6835}"/>
              </a:ext>
            </a:extLst>
          </p:cNvPr>
          <p:cNvSpPr txBox="1"/>
          <p:nvPr/>
        </p:nvSpPr>
        <p:spPr>
          <a:xfrm>
            <a:off x="4796598" y="5468334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AEBC60E-00AC-DC1F-0BB7-EF56854140F2}"/>
              </a:ext>
            </a:extLst>
          </p:cNvPr>
          <p:cNvSpPr txBox="1"/>
          <p:nvPr/>
        </p:nvSpPr>
        <p:spPr>
          <a:xfrm>
            <a:off x="6258929" y="5010037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A56B74-59DD-9FAE-A66A-5A64C82D3C41}"/>
              </a:ext>
            </a:extLst>
          </p:cNvPr>
          <p:cNvSpPr txBox="1"/>
          <p:nvPr/>
        </p:nvSpPr>
        <p:spPr>
          <a:xfrm>
            <a:off x="6258930" y="5477418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53ED05-1565-5700-A458-D9A3B1170531}"/>
              </a:ext>
            </a:extLst>
          </p:cNvPr>
          <p:cNvSpPr txBox="1"/>
          <p:nvPr/>
        </p:nvSpPr>
        <p:spPr>
          <a:xfrm>
            <a:off x="8034955" y="5013023"/>
            <a:ext cx="1247666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754BA0B-C1F9-3516-71A5-EB11B4A25D6C}"/>
              </a:ext>
            </a:extLst>
          </p:cNvPr>
          <p:cNvSpPr txBox="1"/>
          <p:nvPr/>
        </p:nvSpPr>
        <p:spPr>
          <a:xfrm>
            <a:off x="8034955" y="5480404"/>
            <a:ext cx="1442231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7A27A3E-F52F-F9DF-ABC3-81002FD0F1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468" y="1328518"/>
            <a:ext cx="3756952" cy="16283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168FEF80-D060-FBDA-F06F-ACC828E15BF5}"/>
              </a:ext>
            </a:extLst>
          </p:cNvPr>
          <p:cNvSpPr/>
          <p:nvPr/>
        </p:nvSpPr>
        <p:spPr>
          <a:xfrm>
            <a:off x="6205037" y="4932926"/>
            <a:ext cx="1352581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9BBADC3-235E-AE5D-4328-226457328BD7}"/>
              </a:ext>
            </a:extLst>
          </p:cNvPr>
          <p:cNvSpPr/>
          <p:nvPr/>
        </p:nvSpPr>
        <p:spPr>
          <a:xfrm>
            <a:off x="7974982" y="4937452"/>
            <a:ext cx="3187824" cy="99927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E518769-760A-FE15-85C5-CFB6B3C0321A}"/>
              </a:ext>
            </a:extLst>
          </p:cNvPr>
          <p:cNvCxnSpPr>
            <a:cxnSpLocks/>
          </p:cNvCxnSpPr>
          <p:nvPr/>
        </p:nvCxnSpPr>
        <p:spPr>
          <a:xfrm flipV="1">
            <a:off x="6531875" y="2956904"/>
            <a:ext cx="0" cy="1969198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64AC85C-A79A-7D06-6478-23A31269193D}"/>
              </a:ext>
            </a:extLst>
          </p:cNvPr>
          <p:cNvSpPr txBox="1"/>
          <p:nvPr/>
        </p:nvSpPr>
        <p:spPr>
          <a:xfrm>
            <a:off x="245329" y="5475220"/>
            <a:ext cx="2713571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Bootstrap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18B11A0-C6EF-281D-CAEF-916DFA4983D1}"/>
              </a:ext>
            </a:extLst>
          </p:cNvPr>
          <p:cNvSpPr txBox="1"/>
          <p:nvPr/>
        </p:nvSpPr>
        <p:spPr>
          <a:xfrm>
            <a:off x="1112849" y="5153331"/>
            <a:ext cx="1826708" cy="2504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B3AD2C0-AB72-24EE-F5B4-858E0908E1D9}"/>
              </a:ext>
            </a:extLst>
          </p:cNvPr>
          <p:cNvSpPr txBox="1"/>
          <p:nvPr/>
        </p:nvSpPr>
        <p:spPr>
          <a:xfrm>
            <a:off x="10242129" y="1777515"/>
            <a:ext cx="1419030" cy="4616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Active Directory</a:t>
            </a:r>
          </a:p>
          <a:p>
            <a:pPr algn="ctr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など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E33DFA18-F98A-DE65-B728-E71AC30DE9FB}"/>
              </a:ext>
            </a:extLst>
          </p:cNvPr>
          <p:cNvSpPr/>
          <p:nvPr/>
        </p:nvSpPr>
        <p:spPr>
          <a:xfrm>
            <a:off x="2254664" y="4655098"/>
            <a:ext cx="766488" cy="27100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31458811-FA81-6ACF-E311-B60CF22C13BA}"/>
              </a:ext>
            </a:extLst>
          </p:cNvPr>
          <p:cNvCxnSpPr>
            <a:cxnSpLocks/>
          </p:cNvCxnSpPr>
          <p:nvPr/>
        </p:nvCxnSpPr>
        <p:spPr>
          <a:xfrm>
            <a:off x="5432357" y="4231341"/>
            <a:ext cx="189069" cy="124387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268E6A9-7DEE-26D6-A0CC-0F09AB7939F6}"/>
              </a:ext>
            </a:extLst>
          </p:cNvPr>
          <p:cNvCxnSpPr>
            <a:cxnSpLocks/>
          </p:cNvCxnSpPr>
          <p:nvPr/>
        </p:nvCxnSpPr>
        <p:spPr>
          <a:xfrm>
            <a:off x="2799755" y="4236720"/>
            <a:ext cx="2632602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3C2D166-4069-C8C4-90EB-EFAA14946E31}"/>
              </a:ext>
            </a:extLst>
          </p:cNvPr>
          <p:cNvCxnSpPr>
            <a:cxnSpLocks/>
          </p:cNvCxnSpPr>
          <p:nvPr/>
        </p:nvCxnSpPr>
        <p:spPr>
          <a:xfrm flipV="1">
            <a:off x="2790773" y="4231341"/>
            <a:ext cx="11946" cy="423757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4DDB18F3-5E7B-768B-12D0-1A7D1856661A}"/>
              </a:ext>
            </a:extLst>
          </p:cNvPr>
          <p:cNvSpPr txBox="1"/>
          <p:nvPr/>
        </p:nvSpPr>
        <p:spPr>
          <a:xfrm>
            <a:off x="10075007" y="1570512"/>
            <a:ext cx="1545744" cy="27820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Identity Provider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6493403F-9A42-82BB-D9D3-968F8E2C8B9F}"/>
              </a:ext>
            </a:extLst>
          </p:cNvPr>
          <p:cNvCxnSpPr>
            <a:cxnSpLocks/>
          </p:cNvCxnSpPr>
          <p:nvPr/>
        </p:nvCxnSpPr>
        <p:spPr>
          <a:xfrm>
            <a:off x="6353862" y="4238596"/>
            <a:ext cx="0" cy="69433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D4D0714-8FC4-3797-2B44-77F208150391}"/>
              </a:ext>
            </a:extLst>
          </p:cNvPr>
          <p:cNvCxnSpPr>
            <a:cxnSpLocks/>
          </p:cNvCxnSpPr>
          <p:nvPr/>
        </p:nvCxnSpPr>
        <p:spPr>
          <a:xfrm>
            <a:off x="5660250" y="4243975"/>
            <a:ext cx="693612" cy="0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211C6F-2265-85FC-F9EB-887570E31D69}"/>
              </a:ext>
            </a:extLst>
          </p:cNvPr>
          <p:cNvCxnSpPr>
            <a:cxnSpLocks/>
          </p:cNvCxnSpPr>
          <p:nvPr/>
        </p:nvCxnSpPr>
        <p:spPr>
          <a:xfrm flipV="1">
            <a:off x="5660250" y="4238596"/>
            <a:ext cx="0" cy="1229369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B4CAC056-9D97-697E-BFB5-2ADADD25675F}"/>
              </a:ext>
            </a:extLst>
          </p:cNvPr>
          <p:cNvSpPr/>
          <p:nvPr/>
        </p:nvSpPr>
        <p:spPr>
          <a:xfrm>
            <a:off x="1091784" y="4082959"/>
            <a:ext cx="1115378" cy="508552"/>
          </a:xfrm>
          <a:prstGeom prst="wedgeRectCallout">
            <a:avLst>
              <a:gd name="adj1" fmla="val -6358"/>
              <a:gd name="adj2" fmla="val 15955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CLI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配置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26747B3-E727-839F-AAFC-2F14D73AEF65}"/>
              </a:ext>
            </a:extLst>
          </p:cNvPr>
          <p:cNvSpPr/>
          <p:nvPr/>
        </p:nvSpPr>
        <p:spPr>
          <a:xfrm>
            <a:off x="8134598" y="3648200"/>
            <a:ext cx="1603436" cy="536419"/>
          </a:xfrm>
          <a:prstGeom prst="wedgeRectCallout">
            <a:avLst>
              <a:gd name="adj1" fmla="val 8566"/>
              <a:gd name="adj2" fmla="val 1729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4)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吹き出し: 四角形 91">
            <a:extLst>
              <a:ext uri="{FF2B5EF4-FFF2-40B4-BE49-F238E27FC236}">
                <a16:creationId xmlns:a16="http://schemas.microsoft.com/office/drawing/2014/main" id="{0D023899-CD25-3F11-AF9F-A55D6FC54AAE}"/>
              </a:ext>
            </a:extLst>
          </p:cNvPr>
          <p:cNvSpPr/>
          <p:nvPr/>
        </p:nvSpPr>
        <p:spPr>
          <a:xfrm>
            <a:off x="8998174" y="1050026"/>
            <a:ext cx="1816563" cy="403020"/>
          </a:xfrm>
          <a:prstGeom prst="wedgeRectCallout">
            <a:avLst>
              <a:gd name="adj1" fmla="val -31945"/>
              <a:gd name="adj2" fmla="val 19112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6)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RBAC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526E7103-3676-D01B-5DFB-AA8062029998}"/>
              </a:ext>
            </a:extLst>
          </p:cNvPr>
          <p:cNvSpPr/>
          <p:nvPr/>
        </p:nvSpPr>
        <p:spPr>
          <a:xfrm>
            <a:off x="272119" y="3029002"/>
            <a:ext cx="1521047" cy="504839"/>
          </a:xfrm>
          <a:prstGeom prst="wedgeRectCallout">
            <a:avLst>
              <a:gd name="adj1" fmla="val -6237"/>
              <a:gd name="adj2" fmla="val 42715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コンテナ ホスト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1CD2D803-C8FF-DACD-BFF1-6071256A108C}"/>
              </a:ext>
            </a:extLst>
          </p:cNvPr>
          <p:cNvSpPr/>
          <p:nvPr/>
        </p:nvSpPr>
        <p:spPr>
          <a:xfrm>
            <a:off x="283779" y="6109120"/>
            <a:ext cx="2594434" cy="436471"/>
          </a:xfrm>
          <a:prstGeom prst="wedgeRectCallout">
            <a:avLst>
              <a:gd name="adj1" fmla="val 56146"/>
              <a:gd name="adj2" fmla="val -3124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0) Nutanix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(PE&amp;PC)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構築、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イメージ登録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166129BA-839B-9D37-F478-131D15265178}"/>
              </a:ext>
            </a:extLst>
          </p:cNvPr>
          <p:cNvSpPr/>
          <p:nvPr/>
        </p:nvSpPr>
        <p:spPr>
          <a:xfrm>
            <a:off x="3554344" y="3473710"/>
            <a:ext cx="1878013" cy="440546"/>
          </a:xfrm>
          <a:prstGeom prst="wedgeRectCallout">
            <a:avLst>
              <a:gd name="adj1" fmla="val 33479"/>
              <a:gd name="adj2" fmla="val 11489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管理クラスタ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EA99BFD-587D-31EF-2161-BCF87A9C4FB5}"/>
              </a:ext>
            </a:extLst>
          </p:cNvPr>
          <p:cNvCxnSpPr>
            <a:cxnSpLocks/>
            <a:stCxn id="51" idx="1"/>
            <a:endCxn id="22" idx="3"/>
          </p:cNvCxnSpPr>
          <p:nvPr/>
        </p:nvCxnSpPr>
        <p:spPr>
          <a:xfrm flipH="1">
            <a:off x="8415420" y="2008320"/>
            <a:ext cx="1826709" cy="134391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7F2CB16-42CF-EBA2-F2E8-FC93DF5F83F0}"/>
              </a:ext>
            </a:extLst>
          </p:cNvPr>
          <p:cNvSpPr txBox="1"/>
          <p:nvPr/>
        </p:nvSpPr>
        <p:spPr>
          <a:xfrm>
            <a:off x="9613695" y="5468334"/>
            <a:ext cx="1442231" cy="3967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(GPU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とか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D2416FE2-7DAC-E939-77E6-4BEBA8F579EA}"/>
              </a:ext>
            </a:extLst>
          </p:cNvPr>
          <p:cNvSpPr/>
          <p:nvPr/>
        </p:nvSpPr>
        <p:spPr>
          <a:xfrm>
            <a:off x="9906456" y="3648200"/>
            <a:ext cx="1603436" cy="536419"/>
          </a:xfrm>
          <a:prstGeom prst="wedgeRectCallout">
            <a:avLst>
              <a:gd name="adj1" fmla="val -33986"/>
              <a:gd name="adj2" fmla="val 1729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5)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ノードプール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865D5AF-C029-FB6A-9359-1718EE214653}"/>
              </a:ext>
            </a:extLst>
          </p:cNvPr>
          <p:cNvSpPr txBox="1"/>
          <p:nvPr/>
        </p:nvSpPr>
        <p:spPr>
          <a:xfrm>
            <a:off x="9935002" y="4917081"/>
            <a:ext cx="1275048" cy="46092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</a:t>
            </a:r>
            <a:endParaRPr kumimoji="1" lang="en-US" altLang="ja-JP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282A830-8F8A-A360-54ED-BE4CC6D5BB8F}"/>
              </a:ext>
            </a:extLst>
          </p:cNvPr>
          <p:cNvSpPr txBox="1"/>
          <p:nvPr/>
        </p:nvSpPr>
        <p:spPr>
          <a:xfrm>
            <a:off x="6570700" y="4438767"/>
            <a:ext cx="867276" cy="460923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kumimoji="1" lang="en-US" altLang="ja-JP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endParaRPr kumimoji="1" lang="ja-JP" altLang="en-US" sz="12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5468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0100C-200D-25C4-A46E-4BB409EE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F84F28-B945-C629-ACA0-A203EFA6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nkp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の実行準備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B3A963C-3690-EFAF-B7B3-420C8F6FE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F24B33-42D9-9093-1A06-7DB060EBEF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38286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Docker / </a:t>
            </a:r>
            <a:r>
              <a:rPr kumimoji="1" lang="en-US" altLang="ja-JP" dirty="0" err="1"/>
              <a:t>Podman</a:t>
            </a:r>
            <a:r>
              <a:rPr kumimoji="1" lang="ja-JP" altLang="en-US" dirty="0"/>
              <a:t> のコンテナ ホストが必要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インストールは </a:t>
            </a:r>
            <a:r>
              <a:rPr kumimoji="1" lang="en-US" altLang="ja-JP" dirty="0"/>
              <a:t>tar.gz </a:t>
            </a:r>
            <a:r>
              <a:rPr lang="ja-JP" altLang="en-US" dirty="0"/>
              <a:t>を</a:t>
            </a:r>
            <a:r>
              <a:rPr kumimoji="1" lang="ja-JP" altLang="en-US" dirty="0"/>
              <a:t>展開するだけ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688493-EC65-45E2-8AC6-E6D4502651D2}"/>
              </a:ext>
            </a:extLst>
          </p:cNvPr>
          <p:cNvSpPr txBox="1"/>
          <p:nvPr/>
        </p:nvSpPr>
        <p:spPr>
          <a:xfrm>
            <a:off x="325437" y="2232728"/>
            <a:ext cx="11582400" cy="1028425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tar </a:t>
            </a:r>
            <a:r>
              <a:rPr kumimoji="1" lang="en-US" altLang="ja-JP" sz="20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zxvf</a:t>
            </a:r>
            <a:r>
              <a:rPr kumimoji="1" lang="en-US" altLang="ja-JP" sz="20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nkp_v2.12.0_linux_amd64.tar.gz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-C $HOME/bin 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ls -l $HOME/bin/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rwxr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xr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-x. 1 1000 1000 93982872  8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月 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28 02:57 /root/bin/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A6684F-4A81-D372-D626-5B1193BB6DBC}"/>
              </a:ext>
            </a:extLst>
          </p:cNvPr>
          <p:cNvSpPr txBox="1"/>
          <p:nvPr/>
        </p:nvSpPr>
        <p:spPr>
          <a:xfrm>
            <a:off x="325437" y="3921017"/>
            <a:ext cx="11582400" cy="238477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nkp version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diagnose: v0.10.1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imagebuilder: v0.13.1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kommander: v2.12.0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konvoy: v2.12.0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mindthegap: v1.13.1</a:t>
            </a:r>
          </a:p>
          <a:p>
            <a:pPr algn="l"/>
            <a:r>
              <a:rPr kumimoji="1" lang="en-US" altLang="ja-JP" sz="20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nkp: v2.12.0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プレースホルダー 3">
            <a:extLst>
              <a:ext uri="{FF2B5EF4-FFF2-40B4-BE49-F238E27FC236}">
                <a16:creationId xmlns:a16="http://schemas.microsoft.com/office/drawing/2014/main" id="{0FA7DB4D-E666-F7A1-1837-ECFC55CDCF82}"/>
              </a:ext>
            </a:extLst>
          </p:cNvPr>
          <p:cNvSpPr txBox="1">
            <a:spLocks/>
          </p:cNvSpPr>
          <p:nvPr/>
        </p:nvSpPr>
        <p:spPr>
          <a:xfrm>
            <a:off x="283779" y="3510375"/>
            <a:ext cx="11582400" cy="504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0962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0715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344613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実行権限を付与して、サーチ </a:t>
            </a:r>
            <a:r>
              <a:rPr lang="en-US" altLang="ja-JP" dirty="0"/>
              <a:t>PATH</a:t>
            </a:r>
            <a:r>
              <a:rPr lang="ja-JP" altLang="en-US" dirty="0"/>
              <a:t> の通してあるディレクトリに配置しておく</a:t>
            </a:r>
          </a:p>
        </p:txBody>
      </p:sp>
    </p:spTree>
    <p:extLst>
      <p:ext uri="{BB962C8B-B14F-4D97-AF65-F5344CB8AC3E}">
        <p14:creationId xmlns:p14="http://schemas.microsoft.com/office/powerpoint/2010/main" val="1609103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84BBAB9-099C-4CD9-A4BB-056835BA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EF939E-340B-4AC5-AB7D-85FF15F7A4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ja-JP" altLang="en-US" dirty="0"/>
              <a:t>インフラ系</a:t>
            </a:r>
            <a:r>
              <a:rPr kumimoji="1" lang="en-US" altLang="ja-JP" dirty="0"/>
              <a:t>IT</a:t>
            </a:r>
            <a:r>
              <a:rPr kumimoji="1" lang="ja-JP" altLang="en-US" dirty="0"/>
              <a:t>エンジニアです。仕事はプリセールス エンジニア（インビジブル）</a:t>
            </a:r>
            <a:endParaRPr kumimoji="1" lang="en-US" altLang="ja-JP" dirty="0"/>
          </a:p>
          <a:p>
            <a:r>
              <a:rPr kumimoji="1" lang="en-US" altLang="ja-JP" dirty="0"/>
              <a:t>Nutanix Technology Champion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NTC</a:t>
            </a:r>
            <a:r>
              <a:rPr kumimoji="1" lang="ja-JP" altLang="en-US" dirty="0"/>
              <a:t>）</a:t>
            </a:r>
            <a:r>
              <a:rPr kumimoji="1" lang="en-US" altLang="ja-JP" dirty="0"/>
              <a:t>2017-2024</a:t>
            </a:r>
          </a:p>
          <a:p>
            <a:r>
              <a:rPr lang="en-US" altLang="ja-JP" dirty="0"/>
              <a:t>vExpert 2014-2024</a:t>
            </a:r>
          </a:p>
          <a:p>
            <a:r>
              <a:rPr kumimoji="1" lang="en-US" altLang="ja-JP" dirty="0"/>
              <a:t>Nutanix CE</a:t>
            </a:r>
            <a:r>
              <a:rPr kumimoji="1" lang="ja-JP" altLang="en-US" dirty="0"/>
              <a:t> ブログ</a:t>
            </a:r>
            <a:r>
              <a:rPr lang="ja-JP" altLang="en-US" dirty="0"/>
              <a:t> </a:t>
            </a:r>
            <a:r>
              <a:rPr lang="en-US" altLang="ja-JP" dirty="0">
                <a:hlinkClick r:id="rId3"/>
              </a:rPr>
              <a:t>https://</a:t>
            </a:r>
            <a:r>
              <a:rPr kumimoji="1" lang="en-US" altLang="ja-JP" dirty="0">
                <a:hlinkClick r:id="rId3"/>
              </a:rPr>
              <a:t>blog.ntnx.jp</a:t>
            </a:r>
            <a:endParaRPr kumimoji="1" lang="en-US" altLang="ja-JP" dirty="0"/>
          </a:p>
          <a:p>
            <a:endParaRPr lang="ja-JP" altLang="en-US" dirty="0"/>
          </a:p>
        </p:txBody>
      </p:sp>
      <p:pic>
        <p:nvPicPr>
          <p:cNvPr id="6" name="図 5" descr="屋内, 食品, テーブル, 座る が含まれている画像&#10;&#10;自動的に生成された説明">
            <a:extLst>
              <a:ext uri="{FF2B5EF4-FFF2-40B4-BE49-F238E27FC236}">
                <a16:creationId xmlns:a16="http://schemas.microsoft.com/office/drawing/2014/main" id="{B3BA6948-D582-475A-B938-8F206961C23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3864" y="4980789"/>
            <a:ext cx="1289125" cy="1289125"/>
          </a:xfrm>
          <a:prstGeom prst="rect">
            <a:avLst/>
          </a:prstGeom>
        </p:spPr>
      </p:pic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964592BF-02DF-4542-BE60-DD7360568BA2}"/>
              </a:ext>
            </a:extLst>
          </p:cNvPr>
          <p:cNvSpPr/>
          <p:nvPr/>
        </p:nvSpPr>
        <p:spPr>
          <a:xfrm>
            <a:off x="9065342" y="3883231"/>
            <a:ext cx="2542160" cy="903922"/>
          </a:xfrm>
          <a:prstGeom prst="wedgeRoundRectCallout">
            <a:avLst>
              <a:gd name="adj1" fmla="val 8566"/>
              <a:gd name="adj2" fmla="val 684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プリズム フライデー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（自作）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6840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A0C75-7799-AC7D-5459-1C433B80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Kubernetes</a:t>
            </a:r>
            <a:r>
              <a:rPr kumimoji="1" lang="ja-JP" altLang="en-US" dirty="0"/>
              <a:t> ノードになる </a:t>
            </a:r>
            <a:r>
              <a:rPr kumimoji="1" lang="en-US" altLang="ja-JP" dirty="0"/>
              <a:t>OS </a:t>
            </a:r>
            <a:r>
              <a:rPr kumimoji="1" lang="ja-JP" altLang="en-US" dirty="0"/>
              <a:t>イメージは、イメージ サービスに登録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AB7E3C-F78F-A9EE-CD65-09FE29E88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ACEA59-AC11-D084-ACA6-1D366B29E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Support </a:t>
            </a:r>
            <a:r>
              <a:rPr kumimoji="1" lang="en-US" altLang="ja-JP"/>
              <a:t>&amp; Insights </a:t>
            </a:r>
            <a:r>
              <a:rPr kumimoji="1" lang="en-US" altLang="ja-JP" dirty="0"/>
              <a:t>Portal </a:t>
            </a:r>
            <a:r>
              <a:rPr kumimoji="1" lang="ja-JP" altLang="en-US" dirty="0"/>
              <a:t>にあるのは </a:t>
            </a:r>
            <a:r>
              <a:rPr kumimoji="1" lang="en-US" altLang="ja-JP" dirty="0"/>
              <a:t>Rocky Linux</a:t>
            </a:r>
            <a:r>
              <a:rPr kumimoji="1" lang="ja-JP" altLang="en-US" dirty="0"/>
              <a:t> </a:t>
            </a:r>
            <a:r>
              <a:rPr kumimoji="1" lang="en-US" altLang="ja-JP" dirty="0"/>
              <a:t>9.4 </a:t>
            </a:r>
            <a:r>
              <a:rPr kumimoji="1" lang="ja-JP" altLang="en-US" dirty="0"/>
              <a:t>のみ</a:t>
            </a:r>
            <a:endParaRPr kumimoji="1" lang="en-US" altLang="ja-JP" dirty="0"/>
          </a:p>
          <a:p>
            <a:r>
              <a:rPr kumimoji="1" lang="ja-JP" altLang="en-US" dirty="0"/>
              <a:t>これ以外の </a:t>
            </a:r>
            <a:r>
              <a:rPr kumimoji="1" lang="en-US" altLang="ja-JP" dirty="0"/>
              <a:t>OS</a:t>
            </a:r>
            <a:r>
              <a:rPr kumimoji="1" lang="ja-JP" altLang="en-US" dirty="0"/>
              <a:t> は、</a:t>
            </a:r>
            <a:r>
              <a:rPr kumimoji="1" lang="en-US" altLang="ja-JP" dirty="0"/>
              <a:t>Image Builder</a:t>
            </a:r>
            <a:r>
              <a:rPr lang="ja-JP" altLang="en-US" dirty="0"/>
              <a:t>（</a:t>
            </a:r>
            <a:r>
              <a:rPr lang="en-US" altLang="ja-JP" dirty="0"/>
              <a:t>Packer</a:t>
            </a:r>
            <a:r>
              <a:rPr lang="ja-JP" altLang="en-US" dirty="0"/>
              <a:t> ベース）で作成できる</a:t>
            </a:r>
            <a:endParaRPr kumimoji="1"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2076E5-A558-57F5-2E7A-8A1F4585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77" y="2179649"/>
            <a:ext cx="11497819" cy="404039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060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5EB60-F32B-12F8-F2EA-F19D22D9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0694A6-3232-0B55-8A2C-765A5476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管理クラスタの作成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2740F06-B0BB-AFC6-20B9-3974552CBD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8463F7-2F05-0097-B1D3-0E3753FC00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kumimoji="1" lang="en-US" altLang="ja-JP" dirty="0" err="1"/>
              <a:t>nkp</a:t>
            </a:r>
            <a:r>
              <a:rPr kumimoji="1" lang="en-US" altLang="ja-JP" dirty="0"/>
              <a:t> create cluster nutanix</a:t>
            </a:r>
            <a:r>
              <a:rPr kumimoji="1" lang="ja-JP" altLang="en-US" dirty="0"/>
              <a:t> 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C37A025-81CB-BC27-D364-8A8C6CDE02ED}"/>
              </a:ext>
            </a:extLst>
          </p:cNvPr>
          <p:cNvSpPr txBox="1"/>
          <p:nvPr/>
        </p:nvSpPr>
        <p:spPr>
          <a:xfrm>
            <a:off x="325437" y="1365771"/>
            <a:ext cx="11582400" cy="510628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 cluster nutanix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--endpoint=https://lab-nxpc-01.go-lab.jp:9440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--insecure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--control-plane-prism-element-cluster=lab-nxce-02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--worker-prism-element-cluster=lab-nxce-02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--control-plane-subnets=nw-vlan-12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--worker-subnets=nw-vlan-12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--cluster-name=nkpm01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--control-plane-endpoint-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=192.168.12.200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-image=</a:t>
            </a:r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nkp-rocky-9.4-release-1.29.6-20240816215147.qcow2 \</a:t>
            </a:r>
          </a:p>
          <a:p>
            <a:pPr algn="l"/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</a:t>
            </a:r>
            <a:r>
              <a:rPr kumimoji="1" lang="en-US" altLang="ja-JP" dirty="0" err="1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</a:t>
            </a:r>
            <a:r>
              <a:rPr kumimoji="1" lang="en-US" altLang="ja-JP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-image=nkp-rocky-9.4-release-1.29.6-20240816215147.qcow2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-service-load-balancer-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ip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-range=192.168.12.201-192.168.12.204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-pod-network-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cidr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=172.16.0.0/16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-service-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cidr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=10.96.0.0/12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-hypervisor-attached-volumes=true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-storage-container=default-container-88443613598780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--ssh-public-key-file=/root/.ssh/id_rsa.pub \</a:t>
            </a:r>
          </a:p>
          <a:p>
            <a:pPr algn="l"/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--self-managed</a:t>
            </a:r>
          </a:p>
        </p:txBody>
      </p:sp>
    </p:spTree>
    <p:extLst>
      <p:ext uri="{BB962C8B-B14F-4D97-AF65-F5344CB8AC3E}">
        <p14:creationId xmlns:p14="http://schemas.microsoft.com/office/powerpoint/2010/main" val="466293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3F4BB-DC2F-7458-6D61-9118CF9E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B4EE8-8DA4-8F7A-2642-E25A5607B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管理クラスタの作成（リソースが足りない場合）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8B3CD4-DA03-5B93-30EE-5A67767443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06D54B-B2E0-92DE-EA98-3C8347778E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lang="ja-JP" altLang="en-US" dirty="0"/>
              <a:t>ノード数、</a:t>
            </a:r>
            <a:r>
              <a:rPr lang="en-US" altLang="ja-JP" dirty="0"/>
              <a:t>CPU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メモリ 割り当てを少なくした例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DE9E56-B456-50F2-C0FB-D80B09F5418F}"/>
              </a:ext>
            </a:extLst>
          </p:cNvPr>
          <p:cNvSpPr txBox="1"/>
          <p:nvPr/>
        </p:nvSpPr>
        <p:spPr>
          <a:xfrm>
            <a:off x="325437" y="1365771"/>
            <a:ext cx="11582400" cy="4557191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create cluster nutanix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--endpoint=https://lab-nxpc-01.go-lab.jp:9440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--insecure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--control-plane-prism-element-cluster=lab-nxce-02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--worker-prism-element-cluster=lab-nxce-02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--control-plane-subnets=nw-vlan-12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--worker-subnets=nw-vlan-12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--cluster-name=nkpm01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--control-plane-endpoint-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ip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=192.168.12.200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-image=nkp-rocky-9.4-release-1.29.6-20240816215147.qcow2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vm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-image=nkp-rocky-9.4-release-1.29.6-20240816215147.qcow2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-service-load-balancer-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ip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-range=192.168.12.201-192.168.12.204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-pod-network-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cidr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=172.16.0.0/16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kubernetes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-service-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cidr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=10.96.0.0/12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-hypervisor-attached-volumes=true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csi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-storage-container=default-container-88443613598780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--ssh-public-key-file=/root/.ssh/id_rsa.pub \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--self-managed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--control-plane-replicas=1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</a:t>
            </a:r>
            <a:r>
              <a:rPr kumimoji="1"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vcpus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--control-plane-memory=8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--worker-replicas=2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</a:t>
            </a:r>
            <a:r>
              <a:rPr kumimoji="1" lang="en-US" altLang="ja-JP" sz="12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vcpus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=4 \</a:t>
            </a:r>
          </a:p>
          <a:p>
            <a:pPr algn="l"/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--worker-memory=6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20755F6-A00D-6364-DCB5-836C712B73B3}"/>
              </a:ext>
            </a:extLst>
          </p:cNvPr>
          <p:cNvSpPr/>
          <p:nvPr/>
        </p:nvSpPr>
        <p:spPr>
          <a:xfrm>
            <a:off x="5273749" y="5742897"/>
            <a:ext cx="5486399" cy="487781"/>
          </a:xfrm>
          <a:prstGeom prst="wedgeRectCallout">
            <a:avLst>
              <a:gd name="adj1" fmla="val -96435"/>
              <a:gd name="adj2" fmla="val -19208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いまのところ成功した最小構成（最小要件以下の）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88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C85751-1F9E-DDDE-F531-DEA26356B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 / nutanix/4u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7EE8D1-CDFF-F777-F097-EF72B5CA8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7A32D9C-71D0-82CB-8AC2-7FF11BE596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1131268"/>
          </a:xfrm>
        </p:spPr>
        <p:txBody>
          <a:bodyPr/>
          <a:lstStyle/>
          <a:p>
            <a:r>
              <a:rPr kumimoji="1" lang="ja-JP" altLang="en-US" dirty="0"/>
              <a:t>デフォルトの </a:t>
            </a:r>
            <a:r>
              <a:rPr kumimoji="1" lang="en-US" altLang="ja-JP" dirty="0"/>
              <a:t>UI</a:t>
            </a:r>
            <a:r>
              <a:rPr kumimoji="1" lang="ja-JP" altLang="en-US" dirty="0"/>
              <a:t> ログイン ユーザーは、ランダム生成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BCCEDA-3B6D-9FCE-C6BC-D6FFB62E9CF7}"/>
              </a:ext>
            </a:extLst>
          </p:cNvPr>
          <p:cNvSpPr txBox="1"/>
          <p:nvPr/>
        </p:nvSpPr>
        <p:spPr>
          <a:xfrm>
            <a:off x="325437" y="1295545"/>
            <a:ext cx="11582400" cy="143140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# </a:t>
            </a:r>
            <a:r>
              <a:rPr kumimoji="1" lang="en-US" altLang="ja-JP" sz="20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nkp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get dashboard --kubeconfig="/root/nkpm01.conf"</a:t>
            </a:r>
          </a:p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Username: </a:t>
            </a:r>
            <a:r>
              <a:rPr kumimoji="1" lang="en-US" altLang="ja-JP" sz="200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intelligent_leakey</a:t>
            </a:r>
            <a:endParaRPr kumimoji="1" lang="en-US" altLang="ja-JP" sz="2000" dirty="0">
              <a:solidFill>
                <a:srgbClr val="FF0000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Password: 1DSlLSOyl5kpNW3Ky4yfSoJKsjWsYbP4HCVyghcCsZU2KD5HeHh2xWa4Rum2LdhE</a:t>
            </a:r>
          </a:p>
          <a:p>
            <a:pPr algn="l"/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URL: https://192.168.12.201/dkp/kommander/dashboard</a:t>
            </a:r>
            <a:endParaRPr kumimoji="1" lang="ja-JP" altLang="en-US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プレースホルダー 3">
            <a:extLst>
              <a:ext uri="{FF2B5EF4-FFF2-40B4-BE49-F238E27FC236}">
                <a16:creationId xmlns:a16="http://schemas.microsoft.com/office/drawing/2014/main" id="{0E811831-A136-3852-C7B0-9604CA087C21}"/>
              </a:ext>
            </a:extLst>
          </p:cNvPr>
          <p:cNvSpPr txBox="1">
            <a:spLocks/>
          </p:cNvSpPr>
          <p:nvPr/>
        </p:nvSpPr>
        <p:spPr>
          <a:xfrm>
            <a:off x="283779" y="4595729"/>
            <a:ext cx="11582400" cy="1131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0962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0715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344613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ローカル ユーザーも作成可能</a:t>
            </a:r>
            <a:br>
              <a:rPr lang="en-US" altLang="ja-JP" dirty="0"/>
            </a:br>
            <a:r>
              <a:rPr lang="ja-JP" altLang="en-US" dirty="0"/>
              <a:t>（ただし非推奨）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EB15EE9-6463-8CFA-1764-41961E82DFEE}"/>
              </a:ext>
            </a:extLst>
          </p:cNvPr>
          <p:cNvSpPr txBox="1"/>
          <p:nvPr/>
        </p:nvSpPr>
        <p:spPr>
          <a:xfrm>
            <a:off x="325437" y="5433339"/>
            <a:ext cx="4954379" cy="776075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/ nutanix/4u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でログインする方法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  <a:hlinkClick r:id="rId2"/>
              </a:rPr>
              <a:t>https://blog.ntnx.jp/entry/2024/09/18/214517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EE4C8B7-AF94-C633-1470-5D236B70F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38" y="2972222"/>
            <a:ext cx="4906060" cy="361047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960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4E246-0577-4029-3C96-971D8B5A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ワークロード クラスタの作成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7207DD0-1768-C952-1F3F-B3BEDB16FF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BF64FF-02ED-16D9-6819-75658BD452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Web UI</a:t>
            </a:r>
            <a:r>
              <a:rPr kumimoji="1" lang="ja-JP" altLang="en-US" dirty="0"/>
              <a:t> </a:t>
            </a:r>
            <a:r>
              <a:rPr kumimoji="1" lang="en-US" altLang="ja-JP" dirty="0"/>
              <a:t>/ </a:t>
            </a:r>
            <a:r>
              <a:rPr kumimoji="1" lang="en-US" altLang="ja-JP" dirty="0" err="1"/>
              <a:t>nkp</a:t>
            </a:r>
            <a:r>
              <a:rPr kumimoji="1" lang="en-US" altLang="ja-JP" dirty="0"/>
              <a:t> CLI / kubectl </a:t>
            </a:r>
            <a:r>
              <a:rPr kumimoji="1" lang="ja-JP" altLang="en-US" dirty="0"/>
              <a:t>で作成可能。</a:t>
            </a:r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F7664EE0-050C-4D3A-4660-CF48F9C0B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1378322"/>
            <a:ext cx="10328563" cy="52589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1DE1C94-0293-4C32-1434-37B04F5AC69D}"/>
              </a:ext>
            </a:extLst>
          </p:cNvPr>
          <p:cNvSpPr txBox="1"/>
          <p:nvPr/>
        </p:nvSpPr>
        <p:spPr>
          <a:xfrm>
            <a:off x="6801206" y="5401340"/>
            <a:ext cx="4954379" cy="859943"/>
          </a:xfrm>
          <a:prstGeom prst="rect">
            <a:avLst/>
          </a:prstGeom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Kubernetes Platform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）で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Cluster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を作成してみる。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hlinkClick r:id="rId3"/>
              </a:rPr>
              <a:t>https://blog.ntnx.jp/entry/2024/09/17/030359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7931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F4715-093C-DD89-31E9-A0944C6F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F6E9E-B029-C1AD-2361-8CA3827E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おまけ：</a:t>
            </a:r>
            <a:r>
              <a:rPr kumimoji="1" lang="en-US" altLang="ja-JP" dirty="0"/>
              <a:t>NKP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NAI</a:t>
            </a:r>
            <a:r>
              <a:rPr kumimoji="1" lang="ja-JP" altLang="en-US" dirty="0"/>
              <a:t> </a:t>
            </a:r>
            <a:r>
              <a:rPr kumimoji="1" lang="en-US" altLang="ja-JP" dirty="0"/>
              <a:t>2.0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1E3AD5-2D63-CD28-84CE-1C8ABE201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※</a:t>
            </a:r>
            <a:r>
              <a:rPr lang="en-US" altLang="ja-JP" dirty="0"/>
              <a:t>NKP</a:t>
            </a:r>
            <a:r>
              <a:rPr lang="ja-JP" altLang="en-US" dirty="0"/>
              <a:t> へのユーザー アプリ展開例として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5168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9EEC0-2FDA-2D4D-92DC-1849E060F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053682-D287-9D01-9F9A-8218A88E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NAI on NKP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5046A3D-D6FD-C7E6-1B2B-A1C515501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DA14AC-99D5-E128-E581-28964A8FD3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4D8BB73-1340-E5DE-75B5-7F9BA8945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423735"/>
            <a:ext cx="11582400" cy="5020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154E56A-29E1-CED6-E565-C318194EE128}"/>
              </a:ext>
            </a:extLst>
          </p:cNvPr>
          <p:cNvSpPr/>
          <p:nvPr/>
        </p:nvSpPr>
        <p:spPr>
          <a:xfrm>
            <a:off x="7105502" y="3892911"/>
            <a:ext cx="4639173" cy="238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2825E17C-A13D-3FF6-862B-D8026CADB5C2}"/>
              </a:ext>
            </a:extLst>
          </p:cNvPr>
          <p:cNvSpPr/>
          <p:nvPr/>
        </p:nvSpPr>
        <p:spPr>
          <a:xfrm>
            <a:off x="3785191" y="1063872"/>
            <a:ext cx="3904822" cy="719725"/>
          </a:xfrm>
          <a:prstGeom prst="wedgeRectCallout">
            <a:avLst>
              <a:gd name="adj1" fmla="val 74116"/>
              <a:gd name="adj2" fmla="val 333179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 クラスタ</a:t>
            </a:r>
            <a:r>
              <a:rPr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に展開</a:t>
            </a:r>
            <a:endParaRPr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実際にはクラスタ名</a:t>
            </a:r>
            <a:r>
              <a:rPr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を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nai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にした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375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48B0923-7DB5-6291-C872-F77622E84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NAI 2.0 on NKP</a:t>
            </a:r>
            <a:r>
              <a:rPr lang="ja-JP" altLang="en-US" dirty="0"/>
              <a:t> への道・・・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869FE12-93EA-4388-1E09-5477E8C151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27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677F2D-6CD0-4561-2703-8D14E7DBF3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987658"/>
          </a:xfrm>
        </p:spPr>
        <p:txBody>
          <a:bodyPr/>
          <a:lstStyle/>
          <a:p>
            <a:r>
              <a:rPr lang="en-US" altLang="ja-JP" dirty="0"/>
              <a:t>NKP </a:t>
            </a:r>
            <a:r>
              <a:rPr lang="ja-JP" altLang="en-US" dirty="0"/>
              <a:t>クラスタ ノードの </a:t>
            </a:r>
            <a:r>
              <a:rPr lang="en-US" altLang="ja-JP" dirty="0"/>
              <a:t>OS</a:t>
            </a:r>
            <a:r>
              <a:rPr lang="ja-JP" altLang="en-US" dirty="0"/>
              <a:t> イメージは、カスタム作成（</a:t>
            </a:r>
            <a:r>
              <a:rPr lang="en-US" altLang="ja-JP" dirty="0"/>
              <a:t>Ubuntu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前提パッケージのインストールは、一部 </a:t>
            </a:r>
            <a:r>
              <a:rPr lang="en-US" altLang="ja-JP" dirty="0"/>
              <a:t>helm</a:t>
            </a:r>
            <a:r>
              <a:rPr lang="ja-JP" altLang="en-US" dirty="0"/>
              <a:t> インストールがよさそう</a:t>
            </a:r>
            <a:endParaRPr lang="en-US" altLang="ja-JP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B64A433-E2AB-4787-C5F6-54930BFE81A3}"/>
              </a:ext>
            </a:extLst>
          </p:cNvPr>
          <p:cNvSpPr txBox="1"/>
          <p:nvPr/>
        </p:nvSpPr>
        <p:spPr>
          <a:xfrm>
            <a:off x="7047193" y="4719575"/>
            <a:ext cx="1660644" cy="52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F765AA-15B0-2BB1-7D7C-3ACF88CE39A8}"/>
              </a:ext>
            </a:extLst>
          </p:cNvPr>
          <p:cNvSpPr txBox="1"/>
          <p:nvPr/>
        </p:nvSpPr>
        <p:spPr>
          <a:xfrm>
            <a:off x="7103208" y="5340227"/>
            <a:ext cx="1919609" cy="52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2ACFC0-2D54-1C44-5248-8483204C061A}"/>
              </a:ext>
            </a:extLst>
          </p:cNvPr>
          <p:cNvSpPr/>
          <p:nvPr/>
        </p:nvSpPr>
        <p:spPr>
          <a:xfrm>
            <a:off x="6754339" y="4651171"/>
            <a:ext cx="4813210" cy="1703116"/>
          </a:xfrm>
          <a:prstGeom prst="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EF4CA40-A1EC-AEAE-889E-956CFE5CA363}"/>
              </a:ext>
            </a:extLst>
          </p:cNvPr>
          <p:cNvSpPr txBox="1"/>
          <p:nvPr/>
        </p:nvSpPr>
        <p:spPr>
          <a:xfrm>
            <a:off x="9139424" y="5340226"/>
            <a:ext cx="2351946" cy="5281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(GPU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とか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2FBA11C-3ADD-8990-1780-D1038399B2F8}"/>
              </a:ext>
            </a:extLst>
          </p:cNvPr>
          <p:cNvSpPr txBox="1"/>
          <p:nvPr/>
        </p:nvSpPr>
        <p:spPr>
          <a:xfrm>
            <a:off x="9139425" y="4675492"/>
            <a:ext cx="2597926" cy="30674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6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</a:t>
            </a:r>
            <a:r>
              <a:rPr lang="en-US" altLang="ja-JP" sz="16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6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  <a:endParaRPr kumimoji="1" lang="ja-JP" altLang="en-US" sz="16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E5210238-D2B2-ACD5-C45C-2E69BB899099}"/>
              </a:ext>
            </a:extLst>
          </p:cNvPr>
          <p:cNvSpPr/>
          <p:nvPr/>
        </p:nvSpPr>
        <p:spPr>
          <a:xfrm>
            <a:off x="2949505" y="3835528"/>
            <a:ext cx="2271856" cy="583376"/>
          </a:xfrm>
          <a:prstGeom prst="wedgeRectCallout">
            <a:avLst>
              <a:gd name="adj1" fmla="val -45197"/>
              <a:gd name="adj2" fmla="val -3139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Endpoint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リソース不足で設定変更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E1E79C3A-0E07-401B-A3FD-28E2F5CF09D3}"/>
              </a:ext>
            </a:extLst>
          </p:cNvPr>
          <p:cNvSpPr/>
          <p:nvPr/>
        </p:nvSpPr>
        <p:spPr>
          <a:xfrm>
            <a:off x="2949505" y="2081407"/>
            <a:ext cx="2247143" cy="388237"/>
          </a:xfrm>
          <a:prstGeom prst="wedgeRectCallout">
            <a:avLst>
              <a:gd name="adj1" fmla="val -45534"/>
              <a:gd name="adj2" fmla="val -1282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NAI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Helm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7D595EE8-1C2E-D3F2-4162-19D99A23AD74}"/>
              </a:ext>
            </a:extLst>
          </p:cNvPr>
          <p:cNvSpPr/>
          <p:nvPr/>
        </p:nvSpPr>
        <p:spPr>
          <a:xfrm>
            <a:off x="454649" y="6106940"/>
            <a:ext cx="2247143" cy="530342"/>
          </a:xfrm>
          <a:prstGeom prst="wedgeRectCallout">
            <a:avLst>
              <a:gd name="adj1" fmla="val 40580"/>
              <a:gd name="adj2" fmla="val -2182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CSI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Driver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3.0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 PVC</a:t>
            </a:r>
          </a:p>
        </p:txBody>
      </p:sp>
      <p:sp>
        <p:nvSpPr>
          <p:cNvPr id="16" name="吹き出し: 四角形 15">
            <a:extLst>
              <a:ext uri="{FF2B5EF4-FFF2-40B4-BE49-F238E27FC236}">
                <a16:creationId xmlns:a16="http://schemas.microsoft.com/office/drawing/2014/main" id="{72D7A187-4232-52D9-26EC-BF105FB8CC33}"/>
              </a:ext>
            </a:extLst>
          </p:cNvPr>
          <p:cNvSpPr/>
          <p:nvPr/>
        </p:nvSpPr>
        <p:spPr>
          <a:xfrm>
            <a:off x="454649" y="4085202"/>
            <a:ext cx="2247143" cy="641714"/>
          </a:xfrm>
          <a:prstGeom prst="wedgeRectCallout">
            <a:avLst>
              <a:gd name="adj1" fmla="val 48625"/>
              <a:gd name="adj2" fmla="val -5643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Helm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で依存ソフトウェア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インストール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kserve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とか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80C07FC3-F088-9293-20C3-627B38BC058C}"/>
              </a:ext>
            </a:extLst>
          </p:cNvPr>
          <p:cNvSpPr/>
          <p:nvPr/>
        </p:nvSpPr>
        <p:spPr>
          <a:xfrm>
            <a:off x="454649" y="3464437"/>
            <a:ext cx="2247143" cy="507480"/>
          </a:xfrm>
          <a:prstGeom prst="wedgeRectCallout">
            <a:avLst>
              <a:gd name="adj1" fmla="val 46733"/>
              <a:gd name="adj2" fmla="val -348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 Operator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(NKP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でいける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3A1394A8-7443-077A-CB0A-846908FE6B47}"/>
              </a:ext>
            </a:extLst>
          </p:cNvPr>
          <p:cNvSpPr/>
          <p:nvPr/>
        </p:nvSpPr>
        <p:spPr>
          <a:xfrm>
            <a:off x="454649" y="4840201"/>
            <a:ext cx="2247143" cy="641714"/>
          </a:xfrm>
          <a:prstGeom prst="wedgeRectCallout">
            <a:avLst>
              <a:gd name="adj1" fmla="val 45200"/>
              <a:gd name="adj2" fmla="val -483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ノードの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カスタム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Ubuntu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イメージ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658EBEE0-8756-5DCE-B0C6-F5B33BAC8C52}"/>
              </a:ext>
            </a:extLst>
          </p:cNvPr>
          <p:cNvSpPr/>
          <p:nvPr/>
        </p:nvSpPr>
        <p:spPr>
          <a:xfrm>
            <a:off x="2949505" y="2600271"/>
            <a:ext cx="2247143" cy="390626"/>
          </a:xfrm>
          <a:prstGeom prst="wedgeRectCallout">
            <a:avLst>
              <a:gd name="adj1" fmla="val -44115"/>
              <a:gd name="adj2" fmla="val 3344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証明書入れ替え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0EAA35-D449-F323-EACB-878954774403}"/>
              </a:ext>
            </a:extLst>
          </p:cNvPr>
          <p:cNvSpPr txBox="1"/>
          <p:nvPr/>
        </p:nvSpPr>
        <p:spPr>
          <a:xfrm>
            <a:off x="10308342" y="5826432"/>
            <a:ext cx="805598" cy="4290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r>
              <a:rPr kumimoji="1" lang="en-US" altLang="ja-JP" sz="16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endParaRPr kumimoji="1" lang="ja-JP" altLang="en-US" sz="16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230FD203-DC3C-7919-2A28-02EA798545F7}"/>
              </a:ext>
            </a:extLst>
          </p:cNvPr>
          <p:cNvSpPr/>
          <p:nvPr/>
        </p:nvSpPr>
        <p:spPr>
          <a:xfrm>
            <a:off x="454649" y="3003427"/>
            <a:ext cx="2247143" cy="347725"/>
          </a:xfrm>
          <a:prstGeom prst="wedgeRectCallout">
            <a:avLst>
              <a:gd name="adj1" fmla="val 44840"/>
              <a:gd name="adj2" fmla="val 18150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パス スルー（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53C87520-873C-CBA8-3504-48445E558364}"/>
              </a:ext>
            </a:extLst>
          </p:cNvPr>
          <p:cNvSpPr/>
          <p:nvPr/>
        </p:nvSpPr>
        <p:spPr>
          <a:xfrm>
            <a:off x="2949505" y="3121524"/>
            <a:ext cx="2247143" cy="583376"/>
          </a:xfrm>
          <a:prstGeom prst="wedgeRectCallout">
            <a:avLst>
              <a:gd name="adj1" fmla="val -46655"/>
              <a:gd name="adj2" fmla="val -2045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モデルのダウンロード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(Hugging Face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で要申請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2C45624F-A9CA-EF69-F49A-9BB7758EAAE0}"/>
              </a:ext>
            </a:extLst>
          </p:cNvPr>
          <p:cNvSpPr/>
          <p:nvPr/>
        </p:nvSpPr>
        <p:spPr>
          <a:xfrm>
            <a:off x="454649" y="5595200"/>
            <a:ext cx="2247143" cy="398454"/>
          </a:xfrm>
          <a:prstGeom prst="wedgeRectCallout">
            <a:avLst>
              <a:gd name="adj1" fmla="val 46604"/>
              <a:gd name="adj2" fmla="val -25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GPU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ノード プール作成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0BE979FC-8C2D-328B-1277-B64037033F47}"/>
              </a:ext>
            </a:extLst>
          </p:cNvPr>
          <p:cNvSpPr/>
          <p:nvPr/>
        </p:nvSpPr>
        <p:spPr>
          <a:xfrm>
            <a:off x="454649" y="2081407"/>
            <a:ext cx="2247143" cy="347725"/>
          </a:xfrm>
          <a:prstGeom prst="wedgeRectCallout">
            <a:avLst>
              <a:gd name="adj1" fmla="val 41528"/>
              <a:gd name="adj2" fmla="val -1242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NKP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環境構築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吹き出し: 四角形 24">
            <a:extLst>
              <a:ext uri="{FF2B5EF4-FFF2-40B4-BE49-F238E27FC236}">
                <a16:creationId xmlns:a16="http://schemas.microsoft.com/office/drawing/2014/main" id="{0638E281-DD54-FC94-9298-879D0AB6B6E7}"/>
              </a:ext>
            </a:extLst>
          </p:cNvPr>
          <p:cNvSpPr/>
          <p:nvPr/>
        </p:nvSpPr>
        <p:spPr>
          <a:xfrm>
            <a:off x="454649" y="2542417"/>
            <a:ext cx="2247143" cy="347725"/>
          </a:xfrm>
          <a:prstGeom prst="wedgeRectCallout">
            <a:avLst>
              <a:gd name="adj1" fmla="val 29699"/>
              <a:gd name="adj2" fmla="val -631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環境構築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416E6F-8B38-28A9-BE8D-C55DA59ABAA8}"/>
              </a:ext>
            </a:extLst>
          </p:cNvPr>
          <p:cNvSpPr txBox="1"/>
          <p:nvPr/>
        </p:nvSpPr>
        <p:spPr>
          <a:xfrm>
            <a:off x="3123554" y="4504144"/>
            <a:ext cx="2951425" cy="32472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など・・・導入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手順は機会があれば</a:t>
            </a:r>
            <a:endParaRPr kumimoji="1"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3B48FCE-C026-59D6-3CF7-2307320B3FC9}"/>
              </a:ext>
            </a:extLst>
          </p:cNvPr>
          <p:cNvSpPr txBox="1"/>
          <p:nvPr/>
        </p:nvSpPr>
        <p:spPr>
          <a:xfrm>
            <a:off x="10053350" y="4013844"/>
            <a:ext cx="1134242" cy="4364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nai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-core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吹き出し: 四角形 29">
            <a:extLst>
              <a:ext uri="{FF2B5EF4-FFF2-40B4-BE49-F238E27FC236}">
                <a16:creationId xmlns:a16="http://schemas.microsoft.com/office/drawing/2014/main" id="{ED70619B-678B-AB88-6221-01A97DF4E560}"/>
              </a:ext>
            </a:extLst>
          </p:cNvPr>
          <p:cNvSpPr/>
          <p:nvPr/>
        </p:nvSpPr>
        <p:spPr>
          <a:xfrm>
            <a:off x="6011939" y="1904593"/>
            <a:ext cx="3809726" cy="2538907"/>
          </a:xfrm>
          <a:prstGeom prst="wedgeRectCallout">
            <a:avLst>
              <a:gd name="adj1" fmla="val 54803"/>
              <a:gd name="adj2" fmla="val 34458"/>
            </a:avLst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57C5A81A-9798-106E-19B0-62392BA10EB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3237" y="1937629"/>
            <a:ext cx="3714630" cy="247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8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B5F85-E40F-0032-A232-E91486C0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NAI 2.0 </a:t>
            </a:r>
            <a:r>
              <a:rPr kumimoji="1" lang="ja-JP" altLang="en-US" dirty="0"/>
              <a:t>で作成できるもの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60DDD7-BEE6-2DFD-7198-B4A372550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2C3997-1BF5-7475-97D5-D91CEE07C2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モデル（</a:t>
            </a:r>
            <a:r>
              <a:rPr kumimoji="1" lang="en-US" altLang="ja-JP" dirty="0"/>
              <a:t>Model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en-US" altLang="ja-JP" dirty="0"/>
              <a:t>Hugging Face</a:t>
            </a:r>
            <a:r>
              <a:rPr lang="ja-JP" altLang="en-US" dirty="0"/>
              <a:t> </a:t>
            </a:r>
            <a:r>
              <a:rPr lang="en-US" altLang="ja-JP" dirty="0"/>
              <a:t>/ NVIDIA NGC </a:t>
            </a:r>
            <a:r>
              <a:rPr lang="ja-JP" altLang="en-US" dirty="0"/>
              <a:t>から、</a:t>
            </a:r>
            <a:r>
              <a:rPr lang="en-US" altLang="ja-JP" u="sng" dirty="0">
                <a:solidFill>
                  <a:srgbClr val="FF0000"/>
                </a:solidFill>
              </a:rPr>
              <a:t>LLM</a:t>
            </a:r>
            <a:r>
              <a:rPr lang="ja-JP" altLang="en-US" dirty="0"/>
              <a:t> をダウンロード</a:t>
            </a:r>
            <a:endParaRPr lang="en-US" altLang="ja-JP" dirty="0"/>
          </a:p>
          <a:p>
            <a:pPr lvl="1"/>
            <a:r>
              <a:rPr kumimoji="1" lang="en-US" altLang="ja-JP" dirty="0"/>
              <a:t>Nutanix Files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NFS</a:t>
            </a:r>
            <a:r>
              <a:rPr kumimoji="1" lang="ja-JP" altLang="en-US" dirty="0"/>
              <a:t> に保存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エンドポイント</a:t>
            </a:r>
            <a:endParaRPr lang="en-US" altLang="ja-JP" dirty="0"/>
          </a:p>
          <a:p>
            <a:pPr lvl="1"/>
            <a:r>
              <a:rPr kumimoji="1" lang="en-US" altLang="ja-JP" dirty="0"/>
              <a:t>LLM</a:t>
            </a:r>
            <a:r>
              <a:rPr kumimoji="1" lang="ja-JP" altLang="en-US" dirty="0"/>
              <a:t> による推論（生成）を実行する、</a:t>
            </a:r>
            <a:r>
              <a:rPr kumimoji="1" lang="ja-JP" altLang="en-US" u="sng" dirty="0">
                <a:solidFill>
                  <a:srgbClr val="FF0000"/>
                </a:solidFill>
              </a:rPr>
              <a:t>推論サーバーのエンドポイント（</a:t>
            </a:r>
            <a:r>
              <a:rPr kumimoji="1" lang="en-US" altLang="ja-JP" u="sng" dirty="0">
                <a:solidFill>
                  <a:srgbClr val="FF0000"/>
                </a:solidFill>
              </a:rPr>
              <a:t>URL</a:t>
            </a:r>
            <a:r>
              <a:rPr kumimoji="1" lang="ja-JP" altLang="en-US" u="sng" dirty="0">
                <a:solidFill>
                  <a:srgbClr val="FF0000"/>
                </a:solidFill>
              </a:rPr>
              <a:t>）</a:t>
            </a:r>
            <a:r>
              <a:rPr kumimoji="1" lang="ja-JP" altLang="en-US" dirty="0">
                <a:solidFill>
                  <a:srgbClr val="FF0000"/>
                </a:solidFill>
              </a:rPr>
              <a:t> 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リクエストで指定する </a:t>
            </a:r>
            <a:r>
              <a:rPr kumimoji="1" lang="en-US" altLang="ja-JP" u="sng" dirty="0">
                <a:solidFill>
                  <a:srgbClr val="FF0000"/>
                </a:solidFill>
              </a:rPr>
              <a:t>API</a:t>
            </a:r>
            <a:r>
              <a:rPr kumimoji="1" lang="ja-JP" altLang="en-US" u="sng" dirty="0">
                <a:solidFill>
                  <a:srgbClr val="FF0000"/>
                </a:solidFill>
              </a:rPr>
              <a:t> キー</a:t>
            </a:r>
            <a:r>
              <a:rPr kumimoji="1" lang="ja-JP" altLang="en-US" dirty="0"/>
              <a:t>、サンプル コード、テスト生成ができる。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lang="ja-JP" altLang="en-US" dirty="0"/>
              <a:t>あとは・・・</a:t>
            </a:r>
            <a:endParaRPr lang="en-US" altLang="ja-JP" dirty="0"/>
          </a:p>
          <a:p>
            <a:pPr lvl="1"/>
            <a:r>
              <a:rPr lang="ja-JP" altLang="en-US" dirty="0"/>
              <a:t>ユーザー認証</a:t>
            </a:r>
            <a:endParaRPr lang="en-US" altLang="ja-JP" dirty="0"/>
          </a:p>
          <a:p>
            <a:pPr lvl="1"/>
            <a:r>
              <a:rPr lang="ja-JP" altLang="en-US" dirty="0"/>
              <a:t>推論サーバーのモニタリング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080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3CFED7-E5E7-D92F-D072-D57439E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 から見たモデル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31F9E93-83B7-2D16-E68F-F90B1F857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C6AF9F-0A65-09A3-B726-B7F890DA8E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Hugging Face / NGC</a:t>
            </a:r>
            <a:r>
              <a:rPr kumimoji="1" lang="ja-JP" altLang="en-US" dirty="0"/>
              <a:t> からダウンロード可能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5F9646D-8CB7-0AB6-91AD-504AD0B60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377863"/>
            <a:ext cx="11475830" cy="50951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B964CF57-1243-DAF4-30A2-524DB3ABD5DF}"/>
              </a:ext>
            </a:extLst>
          </p:cNvPr>
          <p:cNvSpPr/>
          <p:nvPr/>
        </p:nvSpPr>
        <p:spPr>
          <a:xfrm>
            <a:off x="7293936" y="1022393"/>
            <a:ext cx="2320710" cy="2188640"/>
          </a:xfrm>
          <a:prstGeom prst="wedgeRectCallout">
            <a:avLst>
              <a:gd name="adj1" fmla="val -181412"/>
              <a:gd name="adj2" fmla="val 1705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4919C03-E8F1-B84A-BADD-2C7B9C600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2005" y="1115792"/>
            <a:ext cx="2210108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4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AFF826-CDF7-1902-94BE-3EF13A14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D754C57-3A68-5679-6716-9B5BDCA6C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BED66B8-0BE9-3A9F-0A19-44C57CF334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Nutanix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Platform</a:t>
            </a:r>
            <a:r>
              <a:rPr lang="ja-JP" altLang="en-US" dirty="0"/>
              <a:t>（</a:t>
            </a:r>
            <a:r>
              <a:rPr kumimoji="1" lang="en-US" altLang="ja-JP" dirty="0"/>
              <a:t>NKP</a:t>
            </a:r>
            <a:r>
              <a:rPr lang="ja-JP" altLang="en-US" dirty="0"/>
              <a:t>）</a:t>
            </a:r>
            <a:r>
              <a:rPr kumimoji="1" lang="ja-JP" altLang="en-US" dirty="0"/>
              <a:t>の概要</a:t>
            </a:r>
            <a:endParaRPr kumimoji="1" lang="en-US" altLang="ja-JP" dirty="0"/>
          </a:p>
          <a:p>
            <a:r>
              <a:rPr lang="en-US" altLang="ja-JP" dirty="0"/>
              <a:t>NKP</a:t>
            </a:r>
            <a:r>
              <a:rPr lang="ja-JP" altLang="en-US" dirty="0"/>
              <a:t> </a:t>
            </a:r>
            <a:r>
              <a:rPr lang="en-US" altLang="ja-JP" dirty="0"/>
              <a:t>Starter</a:t>
            </a:r>
            <a:r>
              <a:rPr lang="ja-JP" altLang="en-US" dirty="0"/>
              <a:t> のはじめかた</a:t>
            </a:r>
            <a:endParaRPr kumimoji="1" lang="en-US" altLang="ja-JP" dirty="0"/>
          </a:p>
          <a:p>
            <a:r>
              <a:rPr lang="ja-JP" altLang="en-US" dirty="0"/>
              <a:t>おまけ：</a:t>
            </a:r>
            <a:r>
              <a:rPr lang="en-US" altLang="ja-JP" dirty="0"/>
              <a:t>NAI 2.0</a:t>
            </a:r>
            <a:r>
              <a:rPr lang="ja-JP" altLang="en-US" dirty="0"/>
              <a:t> </a:t>
            </a:r>
            <a:r>
              <a:rPr lang="en-US" altLang="ja-JP" dirty="0"/>
              <a:t>on</a:t>
            </a:r>
            <a:r>
              <a:rPr lang="ja-JP" altLang="en-US" dirty="0"/>
              <a:t> </a:t>
            </a:r>
            <a:r>
              <a:rPr lang="en-US" altLang="ja-JP" dirty="0"/>
              <a:t>NKP ※</a:t>
            </a:r>
            <a:r>
              <a:rPr lang="ja-JP" altLang="en-US" dirty="0"/>
              <a:t>時間があったら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1648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8A704-C262-E1CD-1A33-2E25EB8D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AE693-D939-1FFA-5BD2-790CCBE52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NAI</a:t>
            </a:r>
            <a:r>
              <a:rPr lang="ja-JP" altLang="en-US" dirty="0"/>
              <a:t> 関連の </a:t>
            </a:r>
            <a:r>
              <a:rPr lang="en-US" altLang="ja-JP" dirty="0"/>
              <a:t>Kubernetes</a:t>
            </a:r>
            <a:r>
              <a:rPr lang="ja-JP" altLang="en-US" dirty="0"/>
              <a:t> リソース：</a:t>
            </a:r>
            <a:r>
              <a:rPr lang="en-US" altLang="ja-JP" dirty="0"/>
              <a:t>Models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7A2A99F-6CBB-3135-82E2-CB2B4C368D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D79DB55-4E15-63D3-6351-1BBCFF49B930}"/>
              </a:ext>
            </a:extLst>
          </p:cNvPr>
          <p:cNvSpPr txBox="1"/>
          <p:nvPr/>
        </p:nvSpPr>
        <p:spPr>
          <a:xfrm>
            <a:off x="325437" y="820327"/>
            <a:ext cx="11582400" cy="123484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models.iep.nai.nutanix.com -A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   NAME                             SIZE   STATUS   URL                                                          AGE</a:t>
            </a:r>
          </a:p>
          <a:p>
            <a:pPr algn="l"/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   nai-4aa0e94d-4f0c-4b05-bf3f-5c   10G    Active   pvc://nai-4aa0e94d-4f0c-4b05-bf3f-5c-pvc-claim/model-files   6d21h</a:t>
            </a:r>
          </a:p>
          <a:p>
            <a:pPr algn="l"/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   nai-c09dd3dd-9af2-471b-aa88-6f   30G    Active   pvc://nai-c09dd3dd-9af2-471b-aa88-6f-pvc-claim/model-files   6d19h</a:t>
            </a:r>
          </a:p>
          <a:p>
            <a:pPr algn="l"/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   nai-d9f722bd-dd76-4063-a430-76   40G    Active   pvc://nai-d9f722bd-dd76-4063-a430-76-pvc-claim/model-files   6d20h</a:t>
            </a:r>
            <a:endParaRPr kumimoji="1" lang="ja-JP" altLang="en-US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5A70693-AB93-18EF-D8E2-2C191860F043}"/>
              </a:ext>
            </a:extLst>
          </p:cNvPr>
          <p:cNvSpPr txBox="1"/>
          <p:nvPr/>
        </p:nvSpPr>
        <p:spPr>
          <a:xfrm>
            <a:off x="325437" y="2149994"/>
            <a:ext cx="11582400" cy="323007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models.iep.nai.nutanix.com -n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 -o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json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| 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jq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-r '.items[] | [.metadata.name, .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metadata.labels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["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model.iep.nai.nutani</a:t>
            </a:r>
            <a:endParaRPr kumimoji="1" lang="en-US" altLang="ja-JP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x.com/name"], .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spec.provider.hf.repoId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]'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"nai-4aa0e94d-4f0c-4b05-bf3f-5c",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"gemma-2-2b-it-01",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"google/gemma-2-2b-it"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"nai-c09dd3dd-9af2-471b-aa88-6f",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"mistral-7bi",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</a:t>
            </a:r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mistralai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/Mistral-7B-Instruct-v0.3"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[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"nai-d9f722bd-dd76-4063-a430-76",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"llama3-8bi",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"meta-llama/Meta-Llama-3.1-8B-Instruct"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]</a:t>
            </a:r>
            <a:endParaRPr kumimoji="1"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A57BD74-100C-B0B5-6143-70912852B343}"/>
              </a:ext>
            </a:extLst>
          </p:cNvPr>
          <p:cNvSpPr txBox="1"/>
          <p:nvPr/>
        </p:nvSpPr>
        <p:spPr>
          <a:xfrm>
            <a:off x="325437" y="5436955"/>
            <a:ext cx="11582400" cy="942587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pvc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-n 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</a:t>
            </a:r>
          </a:p>
          <a:p>
            <a:pPr algn="l"/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                                       STATUS   VOLUME                                     CAPACITY   ACCESS MODES   STORAGECLASS      VOLUMEATTRIBUTESCLASS   AGE</a:t>
            </a:r>
          </a:p>
          <a:p>
            <a:pPr algn="l"/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nai-4aa0e94d-4f0c-4b05-bf3f-5c-pvc-claim   Bound    pvc-1230d082-d135-4452-9a85-cf8fe1aba973   10Gi       RWX            </a:t>
            </a:r>
            <a:r>
              <a:rPr kumimoji="1" lang="en-US" altLang="ja-JP" sz="105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05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050" dirty="0" err="1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nfs</a:t>
            </a:r>
            <a:r>
              <a:rPr kumimoji="1" lang="en-US" altLang="ja-JP" sz="105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-storage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&lt;unset&gt;                 6d22h</a:t>
            </a:r>
          </a:p>
          <a:p>
            <a:pPr algn="l"/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nai-c09dd3dd-9af2-471b-aa88-6f-pvc-claim   Bound    pvc-7b6f572f-bb57-4c25-a868-8b1f980aef60   28Gi       RWX            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nfs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-storage   &lt;unset&gt;                 6d19h</a:t>
            </a:r>
          </a:p>
          <a:p>
            <a:pPr algn="l"/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nai-d9f722bd-dd76-4063-a430-76-pvc-claim   Bound    pvc-34029860-eb7d-4789-ac0e-aa944791688a   38Gi       RWX            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</a:t>
            </a:r>
            <a:r>
              <a:rPr kumimoji="1" lang="en-US" altLang="ja-JP" sz="105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nfs</a:t>
            </a:r>
            <a:r>
              <a:rPr kumimoji="1" lang="en-US" altLang="ja-JP" sz="105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-storage   &lt;unset&gt;                 6d20h</a:t>
            </a:r>
            <a:endParaRPr kumimoji="1" lang="ja-JP" altLang="en-US" sz="105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264B3491-B0BC-6FBD-924B-923392C6F2D0}"/>
              </a:ext>
            </a:extLst>
          </p:cNvPr>
          <p:cNvSpPr/>
          <p:nvPr/>
        </p:nvSpPr>
        <p:spPr>
          <a:xfrm>
            <a:off x="8782493" y="4298676"/>
            <a:ext cx="3214097" cy="776473"/>
          </a:xfrm>
          <a:prstGeom prst="wedgeRectCallout">
            <a:avLst>
              <a:gd name="adj1" fmla="val -39382"/>
              <a:gd name="adj2" fmla="val 11179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Files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に保存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0832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F740AE-AE9B-6FE9-B304-A5FECECD9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 から見たエンドポイント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49062E2-704C-9CB1-B624-AD383FC99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309DCDF-F641-B78A-2C8C-A1C01DE76F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ja-JP" altLang="en-US" dirty="0"/>
              <a:t>ダウンロードしておいたモデル（</a:t>
            </a:r>
            <a:r>
              <a:rPr kumimoji="1" lang="en-US" altLang="ja-JP" dirty="0"/>
              <a:t>LLM</a:t>
            </a:r>
            <a:r>
              <a:rPr kumimoji="1" lang="ja-JP" altLang="en-US" dirty="0"/>
              <a:t>）から、推論サーバーを起動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281B70D-344F-E3C8-3A43-EFCF7747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86" y="1662694"/>
            <a:ext cx="9481260" cy="33133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0F1348F-71B8-0173-8FF6-CF8453B13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8057" y="3755945"/>
            <a:ext cx="8257636" cy="282675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AC5B76-60BC-BC14-07BD-6721472792CD}"/>
              </a:ext>
            </a:extLst>
          </p:cNvPr>
          <p:cNvSpPr/>
          <p:nvPr/>
        </p:nvSpPr>
        <p:spPr>
          <a:xfrm>
            <a:off x="9397896" y="3617171"/>
            <a:ext cx="2487390" cy="504840"/>
          </a:xfrm>
          <a:prstGeom prst="wedgeRectCallout">
            <a:avLst>
              <a:gd name="adj1" fmla="val -34613"/>
              <a:gd name="adj2" fmla="val 166862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作成された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574610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1A4078-23F0-03AB-FCAC-048A1863B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GUI</a:t>
            </a:r>
            <a:r>
              <a:rPr kumimoji="1" lang="ja-JP" altLang="en-US" dirty="0"/>
              <a:t> から見たエンドポイント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DFA175E-855C-F3DB-5E5C-A0D916A5F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20A1F7A-7AE4-2EF1-344D-0AA19EE7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9" y="2217188"/>
            <a:ext cx="4617830" cy="42678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3BBBCBA-6C6A-473A-4C93-152801D67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1730" y="2233834"/>
            <a:ext cx="6836107" cy="4210093"/>
          </a:xfrm>
          <a:prstGeom prst="rect">
            <a:avLst/>
          </a:prstGeom>
        </p:spPr>
      </p:pic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C46B3FE-A2C4-E60A-A4BB-8868940C044C}"/>
              </a:ext>
            </a:extLst>
          </p:cNvPr>
          <p:cNvSpPr/>
          <p:nvPr/>
        </p:nvSpPr>
        <p:spPr>
          <a:xfrm>
            <a:off x="6655982" y="1183208"/>
            <a:ext cx="3214097" cy="705885"/>
          </a:xfrm>
          <a:prstGeom prst="wedgeRectCallout">
            <a:avLst>
              <a:gd name="adj1" fmla="val -33758"/>
              <a:gd name="adj2" fmla="val 99466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テキスト生成のテスト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（とりあえず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回）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DC138869-2DB0-FFE2-CF40-AD98F3E16104}"/>
              </a:ext>
            </a:extLst>
          </p:cNvPr>
          <p:cNvSpPr/>
          <p:nvPr/>
        </p:nvSpPr>
        <p:spPr>
          <a:xfrm>
            <a:off x="1857633" y="1086531"/>
            <a:ext cx="3214097" cy="705885"/>
          </a:xfrm>
          <a:prstGeom prst="wedgeRectCallout">
            <a:avLst>
              <a:gd name="adj1" fmla="val -33427"/>
              <a:gd name="adj2" fmla="val 104943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API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リクエストのサンプル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curl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の）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759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72574-091B-78A2-972A-9F1F3FCF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4AD506-238B-E07D-798F-FD857ED8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NAI</a:t>
            </a:r>
            <a:r>
              <a:rPr lang="ja-JP" altLang="en-US" dirty="0"/>
              <a:t> 関連の </a:t>
            </a:r>
            <a:r>
              <a:rPr lang="en-US" altLang="ja-JP" dirty="0"/>
              <a:t>Kubernetes</a:t>
            </a:r>
            <a:r>
              <a:rPr lang="ja-JP" altLang="en-US" dirty="0"/>
              <a:t> リソース：</a:t>
            </a:r>
            <a:r>
              <a:rPr lang="en-US" altLang="ja-JP" dirty="0"/>
              <a:t>Endpoint</a:t>
            </a:r>
            <a:r>
              <a:rPr lang="ja-JP" altLang="en-US" dirty="0"/>
              <a:t> → </a:t>
            </a:r>
            <a:r>
              <a:rPr lang="en-US" altLang="ja-JP" dirty="0" err="1"/>
              <a:t>InferenceService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7BE645-4BEF-D7CF-B8C8-7B521BDE47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6" name="テキスト プレースホルダー 3">
            <a:extLst>
              <a:ext uri="{FF2B5EF4-FFF2-40B4-BE49-F238E27FC236}">
                <a16:creationId xmlns:a16="http://schemas.microsoft.com/office/drawing/2014/main" id="{1681919B-C124-42A1-5B12-C54218164030}"/>
              </a:ext>
            </a:extLst>
          </p:cNvPr>
          <p:cNvSpPr txBox="1">
            <a:spLocks/>
          </p:cNvSpPr>
          <p:nvPr/>
        </p:nvSpPr>
        <p:spPr>
          <a:xfrm>
            <a:off x="284163" y="1025643"/>
            <a:ext cx="11582400" cy="831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9875" indent="-26987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536575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80962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07156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344613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kserve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 err="1"/>
              <a:t>InferenceService</a:t>
            </a:r>
            <a:r>
              <a:rPr lang="ja-JP" altLang="en-US" dirty="0"/>
              <a:t> リソース。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FD5440C-8F8A-8CD8-FBFC-FE5BA99375BC}"/>
              </a:ext>
            </a:extLst>
          </p:cNvPr>
          <p:cNvSpPr txBox="1"/>
          <p:nvPr/>
        </p:nvSpPr>
        <p:spPr>
          <a:xfrm>
            <a:off x="325437" y="1442563"/>
            <a:ext cx="11582400" cy="71476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$ kubectl get InferenceServices.serving.kserve.io -A</a:t>
            </a:r>
          </a:p>
          <a:p>
            <a:pPr algn="l"/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NAMESPACE   NAME    URL                                        READY   PREV   LATEST   PREVROLLEDOUTREVISION   LATESTREADYREVISION     AGE</a:t>
            </a:r>
          </a:p>
          <a:p>
            <a:pPr algn="l"/>
            <a:r>
              <a:rPr kumimoji="1" lang="en-US" altLang="ja-JP" sz="12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nai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-admin   </a:t>
            </a:r>
            <a:r>
              <a:rPr kumimoji="1" lang="en-US" altLang="ja-JP" sz="1200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gemma   http://gemma.nai-admin.svc.cluster.loca</a:t>
            </a:r>
            <a:r>
              <a:rPr kumimoji="1" lang="en-US" altLang="ja-JP" sz="12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   True           100                              gemma-predictor-00002   4d23h</a:t>
            </a:r>
            <a:endParaRPr kumimoji="1" lang="ja-JP" altLang="en-US" sz="12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FB5987DB-3856-BD52-DF95-1E2C7088E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36" y="2324937"/>
            <a:ext cx="8569033" cy="418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949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0957F-8876-569F-8160-A43FBA28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F7AA2-DA47-DE26-CD6D-7ADD30F7E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（利用イメージ）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8EA52F5-B81F-95A5-E7B1-C10A18FA8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0D25DF-A252-9B87-75C5-35D21598A57A}"/>
              </a:ext>
            </a:extLst>
          </p:cNvPr>
          <p:cNvSpPr txBox="1"/>
          <p:nvPr/>
        </p:nvSpPr>
        <p:spPr>
          <a:xfrm>
            <a:off x="325437" y="725557"/>
            <a:ext cx="8701605" cy="5718369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import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gradio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as gr, requests,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json</a:t>
            </a:r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def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get_response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user_input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):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headers = {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"Authorization": "Bearer </a:t>
            </a:r>
            <a:r>
              <a:rPr kumimoji="1"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56c18f7d-816d-4af6-a5cc-f97557302c9f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"Content-Type": "application/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json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data = {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"model": </a:t>
            </a:r>
            <a:r>
              <a:rPr kumimoji="1"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gemma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"messages": [{"role": "user", "content":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user_input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}],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  "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max_tokens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": 256,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}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response =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requests.post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pPr algn="l"/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</a:t>
            </a:r>
            <a:r>
              <a:rPr kumimoji="1" lang="en-US" altLang="ja-JP" sz="1400" b="1" dirty="0">
                <a:solidFill>
                  <a:srgbClr val="FF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https://nai.10.1.7.21.nip.io/api/v1/chat/completions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</a:t>
            </a:r>
          </a:p>
          <a:p>
            <a:pPr algn="l"/>
            <a:r>
              <a:rPr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 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headers=headers,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json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=data, verify=False)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return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response.json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().get('choices', [{}])[0].get('message', {}).get('content', "Error")</a:t>
            </a:r>
          </a:p>
          <a:p>
            <a:pPr algn="l"/>
            <a:endParaRPr kumimoji="1" lang="en-US" altLang="ja-JP" sz="14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iface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=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gr.Interface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title="NAI 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にとりあえずチャット君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description="</a:t>
            </a:r>
            <a:r>
              <a:rPr kumimoji="1" lang="ja-JP" altLang="en-US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なにか入力してください。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",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fn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get_response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inputs="text",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outputs="text",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flagging_mode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="never"</a:t>
            </a:r>
          </a:p>
          <a:p>
            <a:pPr algn="l"/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</a:p>
          <a:p>
            <a:pPr algn="l"/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iface.launch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server_name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="0.0.0.0", </a:t>
            </a:r>
            <a:r>
              <a:rPr kumimoji="1" lang="en-US" altLang="ja-JP" sz="1400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server_port</a:t>
            </a:r>
            <a:r>
              <a:rPr kumimoji="1" lang="en-US" altLang="ja-JP" sz="14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=5000)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827230F6-BA55-6EC7-A4FD-835935242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6738" y="1297766"/>
            <a:ext cx="5114505" cy="4923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2420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C23FD-C0C2-C6F9-6623-79CF171C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URL</a:t>
            </a:r>
            <a:r>
              <a:rPr lang="ja-JP" altLang="en-US" dirty="0"/>
              <a:t> へのアクセス回数、遅延（生成時間</a:t>
            </a:r>
            <a:r>
              <a:rPr lang="en-US" altLang="ja-JP" dirty="0"/>
              <a:t>?</a:t>
            </a:r>
            <a:r>
              <a:rPr lang="ja-JP" altLang="en-US" dirty="0"/>
              <a:t>）がわかる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101F5F-ED04-0941-23C3-DA5EC10392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8DB0EF-BDB9-5DAD-59F9-98C3F69B53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2B9F053-89AC-7F28-CAC2-7D94107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948493"/>
            <a:ext cx="11266967" cy="550106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FEF2B02-1F66-D327-BF95-C456E30473BB}"/>
              </a:ext>
            </a:extLst>
          </p:cNvPr>
          <p:cNvSpPr/>
          <p:nvPr/>
        </p:nvSpPr>
        <p:spPr>
          <a:xfrm>
            <a:off x="7581012" y="4274288"/>
            <a:ext cx="2083983" cy="519816"/>
          </a:xfrm>
          <a:prstGeom prst="wedgeRectCallout">
            <a:avLst>
              <a:gd name="adj1" fmla="val 64830"/>
              <a:gd name="adj2" fmla="val 31684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ちゃんと使われてる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22177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12210-EE37-5F25-AAA1-B54E8F6A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ちなみに、今回の </a:t>
            </a:r>
            <a:r>
              <a:rPr lang="en-US" altLang="ja-JP" dirty="0"/>
              <a:t>NKP</a:t>
            </a:r>
            <a:r>
              <a:rPr lang="ja-JP" altLang="en-US" dirty="0"/>
              <a:t> ワークロード クラスタ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334CA75-F508-6C81-066E-B998D35A35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3FA52C-EAE8-EC4E-EA73-B44EDBB1B0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コンピューターのスクリーンショット&#10;&#10;自動的に生成された説明">
            <a:extLst>
              <a:ext uri="{FF2B5EF4-FFF2-40B4-BE49-F238E27FC236}">
                <a16:creationId xmlns:a16="http://schemas.microsoft.com/office/drawing/2014/main" id="{D2CB7FCE-F6D7-D1AD-4BD7-2358B7DF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437" y="935038"/>
            <a:ext cx="10969256" cy="55574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323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65C28-5BBB-E3A9-67D5-749D6383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さいごに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C562D0-3141-81CC-6EF6-C05F148E7E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325D88-A4B4-3FEA-E0E7-AC9695399D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は使いやすい普通の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なので </a:t>
            </a:r>
            <a:r>
              <a:rPr kumimoji="1" lang="en-US" altLang="ja-JP" dirty="0"/>
              <a:t>NKE</a:t>
            </a:r>
            <a:r>
              <a:rPr kumimoji="1" lang="ja-JP" altLang="en-US" dirty="0"/>
              <a:t> の</a:t>
            </a:r>
            <a:r>
              <a:rPr lang="ja-JP" altLang="en-US" dirty="0"/>
              <a:t>か</a:t>
            </a:r>
            <a:r>
              <a:rPr kumimoji="1" lang="ja-JP" altLang="en-US" dirty="0"/>
              <a:t>わりに使うべし</a:t>
            </a:r>
            <a:endParaRPr lang="en-US" altLang="ja-JP" dirty="0"/>
          </a:p>
          <a:p>
            <a:r>
              <a:rPr kumimoji="1" lang="ja-JP" altLang="en-US" dirty="0"/>
              <a:t>ひとり</a:t>
            </a:r>
            <a:r>
              <a:rPr kumimoji="1" lang="en-US" altLang="ja-JP" dirty="0"/>
              <a:t>1</a:t>
            </a:r>
            <a:r>
              <a:rPr kumimoji="1" lang="ja-JP" altLang="en-US" dirty="0"/>
              <a:t>クラスタ用意している </a:t>
            </a:r>
            <a:r>
              <a:rPr kumimoji="1" lang="en-US" altLang="ja-JP" dirty="0"/>
              <a:t>Nutanix</a:t>
            </a:r>
            <a:r>
              <a:rPr kumimoji="1" lang="ja-JP" altLang="en-US" dirty="0"/>
              <a:t> チームのマネージャーはすばらしい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678890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EE35993-5565-FEC6-BE20-5B5FCB2E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dirty="0"/>
              <a:t>ありがとうございました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3151A4-CD60-0844-1015-5B807AB70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236" y="867213"/>
            <a:ext cx="8497486" cy="57062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906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F1E81D-A4A3-2C11-FA29-33889B10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Kubernetes</a:t>
            </a:r>
            <a:r>
              <a:rPr kumimoji="1" lang="ja-JP" altLang="en-US" dirty="0"/>
              <a:t> </a:t>
            </a:r>
            <a:r>
              <a:rPr kumimoji="1" lang="en-US" altLang="ja-JP" dirty="0"/>
              <a:t>Platform</a:t>
            </a:r>
            <a:r>
              <a:rPr lang="ja-JP" altLang="en-US" dirty="0"/>
              <a:t>（</a:t>
            </a:r>
            <a:r>
              <a:rPr kumimoji="1" lang="en-US" altLang="ja-JP" dirty="0"/>
              <a:t>NKP</a:t>
            </a:r>
            <a:r>
              <a:rPr lang="ja-JP" altLang="en-US" dirty="0"/>
              <a:t>）</a:t>
            </a:r>
            <a:r>
              <a:rPr kumimoji="1" lang="ja-JP" altLang="en-US" dirty="0"/>
              <a:t>の概要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711612-EF3F-ADED-9750-7BCE82E0B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6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6D1F-1E3F-6FF0-7ED2-383DD7FD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9E0E0-D717-7902-D919-9AD148146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Kubernetes Platform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NKP</a:t>
            </a:r>
            <a:r>
              <a:rPr kumimoji="1" lang="ja-JP" altLang="en-US" dirty="0"/>
              <a:t>）とは？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7EB1EA-0108-19D3-89F3-5F6674E1B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9D25E8-893D-2C69-8BDC-76A2B3D0F8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657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38E2BD-72FB-0EFC-CB3B-F0353F680254}"/>
              </a:ext>
            </a:extLst>
          </p:cNvPr>
          <p:cNvSpPr txBox="1"/>
          <p:nvPr/>
        </p:nvSpPr>
        <p:spPr>
          <a:xfrm>
            <a:off x="1446245" y="3503750"/>
            <a:ext cx="8854751" cy="16961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6032A1F-8AE4-256C-7A1A-1E34FDAB6CC3}"/>
              </a:ext>
            </a:extLst>
          </p:cNvPr>
          <p:cNvSpPr txBox="1"/>
          <p:nvPr/>
        </p:nvSpPr>
        <p:spPr>
          <a:xfrm>
            <a:off x="1446244" y="1580401"/>
            <a:ext cx="8854751" cy="16961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Kubernetes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（アプリ）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</a:p>
        </p:txBody>
      </p:sp>
    </p:spTree>
    <p:extLst>
      <p:ext uri="{BB962C8B-B14F-4D97-AF65-F5344CB8AC3E}">
        <p14:creationId xmlns:p14="http://schemas.microsoft.com/office/powerpoint/2010/main" val="679259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D29E-1C77-65F0-D725-AB652D9B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5CDCB8-C2B4-46E9-A93E-B68F492A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Kubernetes Platform</a:t>
            </a:r>
            <a:r>
              <a:rPr kumimoji="1" lang="ja-JP" altLang="en-US" dirty="0"/>
              <a:t>（</a:t>
            </a:r>
            <a:r>
              <a:rPr kumimoji="1" lang="en-US" altLang="ja-JP" dirty="0"/>
              <a:t>NKP</a:t>
            </a:r>
            <a:r>
              <a:rPr kumimoji="1" lang="ja-JP" altLang="en-US" dirty="0"/>
              <a:t>）とは？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F4226E-6C31-FB3D-E2F6-540FDBBF2C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EAC9F-F4E1-B7EF-9442-87AE59227D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865770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0BAF4CE-D12E-0783-1726-04D702270AF5}"/>
              </a:ext>
            </a:extLst>
          </p:cNvPr>
          <p:cNvSpPr txBox="1"/>
          <p:nvPr/>
        </p:nvSpPr>
        <p:spPr>
          <a:xfrm>
            <a:off x="1446245" y="3503750"/>
            <a:ext cx="8854751" cy="1696195"/>
          </a:xfrm>
          <a:prstGeom prst="rect">
            <a:avLst/>
          </a:prstGeom>
          <a:solidFill>
            <a:srgbClr val="FFFF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</a:t>
            </a:r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を展開する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1B4C2F4-2F63-0DBE-0F4C-8178B8A77536}"/>
              </a:ext>
            </a:extLst>
          </p:cNvPr>
          <p:cNvSpPr txBox="1"/>
          <p:nvPr/>
        </p:nvSpPr>
        <p:spPr>
          <a:xfrm>
            <a:off x="1446244" y="1580401"/>
            <a:ext cx="8854751" cy="1696195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Kubernetes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 </a:t>
            </a:r>
            <a:r>
              <a:rPr kumimoji="1"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プラットフォーム</a:t>
            </a:r>
            <a:r>
              <a:rPr lang="ja-JP" altLang="en-US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（アプリ）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を展開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D274DF07-F14C-661D-14AF-6F94B580318E}"/>
              </a:ext>
            </a:extLst>
          </p:cNvPr>
          <p:cNvSpPr/>
          <p:nvPr/>
        </p:nvSpPr>
        <p:spPr>
          <a:xfrm>
            <a:off x="7963786" y="5522793"/>
            <a:ext cx="3806456" cy="400170"/>
          </a:xfrm>
          <a:prstGeom prst="wedgeRectCallout">
            <a:avLst>
              <a:gd name="adj1" fmla="val -37317"/>
              <a:gd name="adj2" fmla="val -142493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NKE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2.10.x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で終了予定らしいので引っ越そう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7403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7F398-6F80-7E69-5714-E193B5C3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385B18-A2AC-529B-BDB3-3E88D74D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4C05F9-3A8E-77B1-513F-A2B08F09E2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B1317A6-1E9B-7A38-02A1-9E8F0FAE06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</a:t>
            </a:r>
            <a:r>
              <a:rPr kumimoji="1" lang="en-US" altLang="ja-JP" dirty="0"/>
              <a:t>Starter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Web UI</a:t>
            </a:r>
            <a:r>
              <a:rPr kumimoji="1" lang="ja-JP" altLang="en-US" dirty="0"/>
              <a:t>（</a:t>
            </a:r>
            <a:r>
              <a:rPr kumimoji="1" lang="en-US" altLang="ja-JP" dirty="0"/>
              <a:t>Prism</a:t>
            </a:r>
            <a:r>
              <a:rPr kumimoji="1" lang="ja-JP" altLang="en-US" dirty="0"/>
              <a:t> とは別）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A02A328-743D-D20B-3DCA-C80ADDDC6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423735"/>
            <a:ext cx="11582400" cy="5020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1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862578-56BF-7959-2CE8-858B141E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2C905B4-1D32-BEDF-BE45-2D5D778CF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2E01B0-D66E-6E36-53F5-3319D26173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D380A0-467A-A27D-466D-D4E644FBD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9" y="1423735"/>
            <a:ext cx="11582400" cy="50201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377E412-6354-1B97-4F93-085FD622E7C5}"/>
              </a:ext>
            </a:extLst>
          </p:cNvPr>
          <p:cNvSpPr/>
          <p:nvPr/>
        </p:nvSpPr>
        <p:spPr>
          <a:xfrm>
            <a:off x="2319581" y="3885533"/>
            <a:ext cx="4639173" cy="238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E610546-06CC-04D4-20FC-A5A954985F02}"/>
              </a:ext>
            </a:extLst>
          </p:cNvPr>
          <p:cNvSpPr/>
          <p:nvPr/>
        </p:nvSpPr>
        <p:spPr>
          <a:xfrm>
            <a:off x="7105502" y="3892911"/>
            <a:ext cx="4639173" cy="23847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124C1623-7AAA-0258-3E53-8727B3CB0F06}"/>
              </a:ext>
            </a:extLst>
          </p:cNvPr>
          <p:cNvSpPr/>
          <p:nvPr/>
        </p:nvSpPr>
        <p:spPr>
          <a:xfrm>
            <a:off x="4962920" y="910961"/>
            <a:ext cx="3188026" cy="719725"/>
          </a:xfrm>
          <a:prstGeom prst="wedgeRectCallout">
            <a:avLst>
              <a:gd name="adj1" fmla="val -40757"/>
              <a:gd name="adj2" fmla="val 356816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管理クラスタ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D64FBBD-4E11-3138-7BD2-06602BCFD107}"/>
              </a:ext>
            </a:extLst>
          </p:cNvPr>
          <p:cNvSpPr/>
          <p:nvPr/>
        </p:nvSpPr>
        <p:spPr>
          <a:xfrm>
            <a:off x="8407531" y="910961"/>
            <a:ext cx="3188026" cy="719725"/>
          </a:xfrm>
          <a:prstGeom prst="wedgeRectCallout">
            <a:avLst>
              <a:gd name="adj1" fmla="val -43425"/>
              <a:gd name="adj2" fmla="val 359771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 クラスタ</a:t>
            </a:r>
            <a:endParaRPr kumimoji="1" lang="en-US" altLang="ja-JP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Managed Cluster</a:t>
            </a:r>
          </a:p>
        </p:txBody>
      </p:sp>
    </p:spTree>
    <p:extLst>
      <p:ext uri="{BB962C8B-B14F-4D97-AF65-F5344CB8AC3E}">
        <p14:creationId xmlns:p14="http://schemas.microsoft.com/office/powerpoint/2010/main" val="2416455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1EC964-B5E6-DB91-A2C9-1C18074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NKP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9A9328B-268F-31A4-7B98-32DD26EB4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F574F3-FD67-C012-68AB-6C1A06624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種類の </a:t>
            </a:r>
            <a:r>
              <a:rPr kumimoji="1" lang="en-US" altLang="ja-JP" dirty="0"/>
              <a:t>Kubernetes</a:t>
            </a:r>
            <a:r>
              <a:rPr kumimoji="1" lang="ja-JP" altLang="en-US" dirty="0"/>
              <a:t> クラスタが登場する</a:t>
            </a:r>
            <a:r>
              <a:rPr lang="ja-JP" altLang="en-US" dirty="0"/>
              <a:t>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管理クラスタ</a:t>
            </a:r>
            <a:r>
              <a:rPr kumimoji="1" lang="en-US" altLang="ja-JP" dirty="0"/>
              <a:t>	</a:t>
            </a:r>
          </a:p>
          <a:p>
            <a:pPr lvl="1"/>
            <a:r>
              <a:rPr lang="en-US" altLang="ja-JP" dirty="0"/>
              <a:t>Management</a:t>
            </a:r>
            <a:r>
              <a:rPr lang="ja-JP" altLang="en-US" dirty="0"/>
              <a:t> </a:t>
            </a:r>
            <a:r>
              <a:rPr lang="en-US" altLang="ja-JP" dirty="0"/>
              <a:t>Cluster</a:t>
            </a:r>
          </a:p>
          <a:p>
            <a:pPr lvl="1"/>
            <a:r>
              <a:rPr lang="ja-JP" altLang="en-US" dirty="0"/>
              <a:t>用途：</a:t>
            </a:r>
            <a:r>
              <a:rPr lang="en-US" altLang="ja-JP" dirty="0"/>
              <a:t>NKP</a:t>
            </a:r>
            <a:r>
              <a:rPr lang="ja-JP" altLang="en-US" dirty="0"/>
              <a:t>（</a:t>
            </a:r>
            <a:r>
              <a:rPr lang="en-US" altLang="ja-JP" dirty="0"/>
              <a:t>Kubernetes</a:t>
            </a:r>
            <a:r>
              <a:rPr lang="ja-JP" altLang="en-US" dirty="0"/>
              <a:t> クラスタ </a:t>
            </a:r>
            <a:r>
              <a:rPr lang="en-US" altLang="ja-JP" dirty="0"/>
              <a:t>/ Application</a:t>
            </a:r>
            <a:r>
              <a:rPr lang="ja-JP" altLang="en-US" dirty="0"/>
              <a:t>）の管理</a:t>
            </a:r>
            <a:endParaRPr lang="en-US" altLang="ja-JP" dirty="0"/>
          </a:p>
          <a:p>
            <a:pPr lvl="1"/>
            <a:r>
              <a:rPr lang="en-US" altLang="ja-JP" dirty="0"/>
              <a:t>Self-managed Cluster </a:t>
            </a:r>
            <a:r>
              <a:rPr lang="ja-JP" altLang="en-US" dirty="0"/>
              <a:t>として、このクラスタだけで利用できなくもない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r>
              <a:rPr lang="ja-JP" altLang="en-US" dirty="0"/>
              <a:t>ワークロード クラスタ</a:t>
            </a:r>
            <a:endParaRPr lang="en-US" altLang="ja-JP" dirty="0"/>
          </a:p>
          <a:p>
            <a:pPr lvl="1"/>
            <a:r>
              <a:rPr kumimoji="1" lang="en-US" altLang="ja-JP" dirty="0"/>
              <a:t>Managed</a:t>
            </a:r>
            <a:r>
              <a:rPr kumimoji="1" lang="ja-JP" altLang="en-US" dirty="0"/>
              <a:t> </a:t>
            </a:r>
            <a:r>
              <a:rPr kumimoji="1" lang="en-US" altLang="ja-JP" dirty="0"/>
              <a:t>Cluster</a:t>
            </a:r>
            <a:r>
              <a:rPr lang="ja-JP" altLang="en-US" dirty="0"/>
              <a:t>（</a:t>
            </a:r>
            <a:r>
              <a:rPr kumimoji="1" lang="en-US" altLang="ja-JP" dirty="0"/>
              <a:t>Cluster API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Workload</a:t>
            </a:r>
            <a:r>
              <a:rPr kumimoji="1" lang="ja-JP" altLang="en-US" dirty="0"/>
              <a:t> </a:t>
            </a:r>
            <a:r>
              <a:rPr kumimoji="1" lang="en-US" altLang="ja-JP" dirty="0"/>
              <a:t>Cluster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lang="ja-JP" altLang="en-US" dirty="0"/>
              <a:t>用途：ユーザーがアプリを展開する。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480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47067</TotalTime>
  <Words>2129</Words>
  <Application>Microsoft Office PowerPoint</Application>
  <PresentationFormat>ワイド画面</PresentationFormat>
  <Paragraphs>404</Paragraphs>
  <Slides>38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45" baseType="lpstr">
      <vt:lpstr>Lucida Grande</vt:lpstr>
      <vt:lpstr>ＭＳ ゴシック</vt:lpstr>
      <vt:lpstr>メイリオ</vt:lpstr>
      <vt:lpstr>Arial</vt:lpstr>
      <vt:lpstr>Calibri</vt:lpstr>
      <vt:lpstr>Wingdings</vt:lpstr>
      <vt:lpstr>Office テーマ</vt:lpstr>
      <vt:lpstr>Nutanix Kubernetes Platform の仕組み入門</vt:lpstr>
      <vt:lpstr>自己紹介</vt:lpstr>
      <vt:lpstr>アジェンダ</vt:lpstr>
      <vt:lpstr>Nutanix Kubernetes Platform（NKP）の概要</vt:lpstr>
      <vt:lpstr>Nutanix Kubernetes Platform（NKP）とは？</vt:lpstr>
      <vt:lpstr>Nutanix Kubernetes Platform（NKP）とは？</vt:lpstr>
      <vt:lpstr>NKP の Kubernetes クラスタ</vt:lpstr>
      <vt:lpstr>NKP の Kubernetes クラスタ</vt:lpstr>
      <vt:lpstr>NKP の Kubernetes クラスタ</vt:lpstr>
      <vt:lpstr>NKP の Kubernetes クラスタ</vt:lpstr>
      <vt:lpstr>Cluster API → Infrastructure Provider</vt:lpstr>
      <vt:lpstr>NKP の Kubernetes クラスタ</vt:lpstr>
      <vt:lpstr>Nutanix Kubernetes Platform（NKP）とは？</vt:lpstr>
      <vt:lpstr>NKP Ultimate（真の姿）</vt:lpstr>
      <vt:lpstr>アプリケーションの例：NVIDIA GPU Operator</vt:lpstr>
      <vt:lpstr>NKP のアプリケーション</vt:lpstr>
      <vt:lpstr>NKP Starter のはじめかた</vt:lpstr>
      <vt:lpstr>NKP 環境構築の流れ（Nutanix Cloud Platform / CAPX の場合）</vt:lpstr>
      <vt:lpstr>nkp の実行準備</vt:lpstr>
      <vt:lpstr>Kubernetes ノードになる OS イメージは、イメージ サービスに登録</vt:lpstr>
      <vt:lpstr>管理クラスタの作成</vt:lpstr>
      <vt:lpstr>管理クラスタの作成（リソースが足りない場合）</vt:lpstr>
      <vt:lpstr>nutanix / nutanix/4u</vt:lpstr>
      <vt:lpstr>ワークロード クラスタの作成</vt:lpstr>
      <vt:lpstr>おまけ：NKP と NAI 2.0</vt:lpstr>
      <vt:lpstr>NAI on NKP</vt:lpstr>
      <vt:lpstr>NAI 2.0 on NKP への道・・・</vt:lpstr>
      <vt:lpstr>NAI 2.0 で作成できるもの</vt:lpstr>
      <vt:lpstr>GUI から見たモデル</vt:lpstr>
      <vt:lpstr>NAI 関連の Kubernetes リソース：Models</vt:lpstr>
      <vt:lpstr>GUI から見たエンドポイント</vt:lpstr>
      <vt:lpstr>GUI から見たエンドポイント</vt:lpstr>
      <vt:lpstr>NAI 関連の Kubernetes リソース：Endpoint → InferenceService</vt:lpstr>
      <vt:lpstr>（利用イメージ）</vt:lpstr>
      <vt:lpstr>URL へのアクセス回数、遅延（生成時間?）がわかる</vt:lpstr>
      <vt:lpstr>ちなみに、今回の NKP ワークロード クラスタ</vt:lpstr>
      <vt:lpstr>さいごに</vt:lpstr>
      <vt:lpstr>ありがとうございました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11</cp:revision>
  <dcterms:created xsi:type="dcterms:W3CDTF">2021-03-23T12:56:58Z</dcterms:created>
  <dcterms:modified xsi:type="dcterms:W3CDTF">2024-11-27T12:27:11Z</dcterms:modified>
</cp:coreProperties>
</file>