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4" d="100"/>
          <a:sy n="64"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AD2AA8-0D89-4CEC-A97A-27C8D943F82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20235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D2AA8-0D89-4CEC-A97A-27C8D943F82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413601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D2AA8-0D89-4CEC-A97A-27C8D943F82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352535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D2AA8-0D89-4CEC-A97A-27C8D943F82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368991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D2AA8-0D89-4CEC-A97A-27C8D943F82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111550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AD2AA8-0D89-4CEC-A97A-27C8D943F82C}"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304012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AD2AA8-0D89-4CEC-A97A-27C8D943F82C}"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44020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AD2AA8-0D89-4CEC-A97A-27C8D943F82C}"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48937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D2AA8-0D89-4CEC-A97A-27C8D943F82C}"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291643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D2AA8-0D89-4CEC-A97A-27C8D943F82C}"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133134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D2AA8-0D89-4CEC-A97A-27C8D943F82C}"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A39BF-BBE1-4D8A-9650-937C6E6C3A0F}" type="slidenum">
              <a:rPr lang="en-US" smtClean="0"/>
              <a:t>‹#›</a:t>
            </a:fld>
            <a:endParaRPr lang="en-US"/>
          </a:p>
        </p:txBody>
      </p:sp>
    </p:spTree>
    <p:extLst>
      <p:ext uri="{BB962C8B-B14F-4D97-AF65-F5344CB8AC3E}">
        <p14:creationId xmlns:p14="http://schemas.microsoft.com/office/powerpoint/2010/main" val="257462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D2AA8-0D89-4CEC-A97A-27C8D943F82C}" type="datetimeFigureOut">
              <a:rPr lang="en-US" smtClean="0"/>
              <a:t>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A39BF-BBE1-4D8A-9650-937C6E6C3A0F}" type="slidenum">
              <a:rPr lang="en-US" smtClean="0"/>
              <a:t>‹#›</a:t>
            </a:fld>
            <a:endParaRPr lang="en-US"/>
          </a:p>
        </p:txBody>
      </p:sp>
    </p:spTree>
    <p:extLst>
      <p:ext uri="{BB962C8B-B14F-4D97-AF65-F5344CB8AC3E}">
        <p14:creationId xmlns:p14="http://schemas.microsoft.com/office/powerpoint/2010/main" val="393520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882" y="373488"/>
            <a:ext cx="8422783" cy="4678204"/>
          </a:xfrm>
          <a:prstGeom prst="rect">
            <a:avLst/>
          </a:prstGeom>
          <a:noFill/>
        </p:spPr>
        <p:txBody>
          <a:bodyPr wrap="square" rtlCol="0">
            <a:spAutoFit/>
          </a:bodyPr>
          <a:lstStyle/>
          <a:p>
            <a:r>
              <a:rPr lang="en-US" sz="2800" b="1" dirty="0"/>
              <a:t>Self Introduction</a:t>
            </a:r>
            <a:r>
              <a:rPr lang="en-US" sz="2400" b="1" dirty="0"/>
              <a:t>:</a:t>
            </a:r>
          </a:p>
          <a:p>
            <a:endParaRPr lang="en-US" dirty="0"/>
          </a:p>
          <a:p>
            <a:r>
              <a:rPr lang="en-US" dirty="0"/>
              <a:t>Good Evening, I am Vinay from Bangalore. I work for HCL technologies, Bangalore. Started career as stress analyst in Safran Engineering services and worked for approx., 4yrs. In 2013, started as technical lead and worked in supply chain procurement, Aftermarket Sale, Aftermarket Technical Services &amp; Aerospace domain.</a:t>
            </a:r>
          </a:p>
          <a:p>
            <a:endParaRPr lang="en-US" dirty="0"/>
          </a:p>
          <a:p>
            <a:r>
              <a:rPr lang="en-US" dirty="0"/>
              <a:t>Involved in Governance meeting, team management, Training, Dashboard Creation, Automation, Data analysis, Internal Benchmarking, spend analytics under MBBP framework, scrum meeting, customer interaction.</a:t>
            </a:r>
          </a:p>
          <a:p>
            <a:r>
              <a:rPr lang="en-US" dirty="0"/>
              <a:t>	</a:t>
            </a:r>
          </a:p>
          <a:p>
            <a:r>
              <a:rPr lang="en-US" dirty="0"/>
              <a:t>Regarding skillsets, I have extensively worked with Advance excel, Power Pivot, Power Query, VBA, Power BI, Access DB. And intermediate level of python and SQL queries.</a:t>
            </a:r>
          </a:p>
          <a:p>
            <a:endParaRPr lang="en-US" dirty="0"/>
          </a:p>
          <a:p>
            <a:r>
              <a:rPr lang="en-US" dirty="0"/>
              <a:t>Roles &amp; Responsibilities:</a:t>
            </a:r>
          </a:p>
          <a:p>
            <a:r>
              <a:rPr lang="en-US" dirty="0"/>
              <a:t>	Handling team of 2, Customer interaction, Training, Gathering information</a:t>
            </a:r>
          </a:p>
        </p:txBody>
      </p:sp>
    </p:spTree>
    <p:extLst>
      <p:ext uri="{BB962C8B-B14F-4D97-AF65-F5344CB8AC3E}">
        <p14:creationId xmlns:p14="http://schemas.microsoft.com/office/powerpoint/2010/main" val="408689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17306"/>
          </a:xfrm>
          <a:prstGeom prst="rect">
            <a:avLst/>
          </a:prstGeom>
          <a:noFill/>
        </p:spPr>
        <p:txBody>
          <a:bodyPr wrap="square" rtlCol="0">
            <a:spAutoFit/>
          </a:bodyPr>
          <a:lstStyle/>
          <a:p>
            <a:r>
              <a:rPr lang="en-US" dirty="0"/>
              <a:t>Project worked in Should costing or </a:t>
            </a:r>
            <a:r>
              <a:rPr lang="en-US" dirty="0" err="1"/>
              <a:t>aPriori</a:t>
            </a:r>
            <a:r>
              <a:rPr lang="en-US" dirty="0"/>
              <a:t>:</a:t>
            </a:r>
          </a:p>
          <a:p>
            <a:r>
              <a:rPr lang="en-US" dirty="0"/>
              <a:t>	Explain about Baker Heads, CAD drawing from </a:t>
            </a:r>
            <a:r>
              <a:rPr lang="en-US" dirty="0" err="1"/>
              <a:t>windchill</a:t>
            </a:r>
            <a:r>
              <a:rPr lang="en-US" dirty="0"/>
              <a:t>, VPE, Cost estimation,  </a:t>
            </a:r>
          </a:p>
          <a:p>
            <a:r>
              <a:rPr lang="en-US" dirty="0"/>
              <a:t>Challenges faced while executing:</a:t>
            </a:r>
          </a:p>
          <a:p>
            <a:r>
              <a:rPr lang="en-US" dirty="0"/>
              <a:t>	Gears – There were no proper VPE, customer used to purchase the commodity at $1000-$1200. China Supplier were giving same gears for $200 - $250. But, in </a:t>
            </a:r>
            <a:r>
              <a:rPr lang="en-US" dirty="0" err="1"/>
              <a:t>aPriori</a:t>
            </a:r>
            <a:r>
              <a:rPr lang="en-US" dirty="0"/>
              <a:t> it was giving as $500 - $600. Then we did manual calculation by consulting with experts </a:t>
            </a:r>
          </a:p>
          <a:p>
            <a:endParaRPr lang="en-US" dirty="0"/>
          </a:p>
          <a:p>
            <a:r>
              <a:rPr lang="en-US" dirty="0"/>
              <a:t>Example project worked in Spend Analytics:</a:t>
            </a:r>
          </a:p>
          <a:p>
            <a:r>
              <a:rPr lang="en-US" dirty="0"/>
              <a:t>	Copper Tube </a:t>
            </a:r>
            <a:r>
              <a:rPr lang="en-US" dirty="0">
                <a:sym typeface="Wingdings" panose="05000000000000000000" pitchFamily="2" charset="2"/>
              </a:rPr>
              <a:t> Extract all specs by RFI, </a:t>
            </a:r>
            <a:endParaRPr lang="en-US" dirty="0"/>
          </a:p>
          <a:p>
            <a:r>
              <a:rPr lang="en-US" dirty="0"/>
              <a:t>Challenges faced while executing:</a:t>
            </a:r>
          </a:p>
          <a:p>
            <a:r>
              <a:rPr lang="en-US" dirty="0"/>
              <a:t>	Suppliers were not responding quickly, e-Auction bidding to gather all, E-Auction bidding was conducted in GEP software</a:t>
            </a:r>
          </a:p>
          <a:p>
            <a:endParaRPr lang="en-US" dirty="0"/>
          </a:p>
          <a:p>
            <a:r>
              <a:rPr lang="en-US" dirty="0"/>
              <a:t>Linear Regression project worked: Sheet Metal </a:t>
            </a:r>
            <a:r>
              <a:rPr lang="en-US" dirty="0">
                <a:sym typeface="Wingdings" panose="05000000000000000000" pitchFamily="2" charset="2"/>
              </a:rPr>
              <a:t> Based on thickness</a:t>
            </a:r>
            <a:endParaRPr lang="en-US" dirty="0"/>
          </a:p>
          <a:p>
            <a:endParaRPr lang="en-US" dirty="0"/>
          </a:p>
          <a:p>
            <a:r>
              <a:rPr lang="en-US" dirty="0"/>
              <a:t>Challenging project worked in cost saving: Automation (A1 Analysis), Stress- Repair Tool, VAVE global procurement tool.</a:t>
            </a:r>
          </a:p>
          <a:p>
            <a:endParaRPr lang="en-US" dirty="0"/>
          </a:p>
          <a:p>
            <a:r>
              <a:rPr lang="en-US" dirty="0"/>
              <a:t>Give an example of cost saving in daily life: Purchasing daily needs like vegetables, milk, etc. Negotiating with vendor.</a:t>
            </a:r>
          </a:p>
          <a:p>
            <a:endParaRPr lang="en-US" dirty="0"/>
          </a:p>
          <a:p>
            <a:r>
              <a:rPr lang="en-US" dirty="0"/>
              <a:t>Positives/Negatives: Keep updating skillsets.</a:t>
            </a:r>
          </a:p>
          <a:p>
            <a:r>
              <a:rPr lang="en-US" dirty="0"/>
              <a:t>		Focus on one project at a time.</a:t>
            </a:r>
          </a:p>
          <a:p>
            <a:endParaRPr lang="en-US" dirty="0"/>
          </a:p>
          <a:p>
            <a:r>
              <a:rPr lang="en-US" dirty="0"/>
              <a:t>Hobbies: Badminton, Reading Books, </a:t>
            </a:r>
          </a:p>
          <a:p>
            <a:endParaRPr lang="en-US" dirty="0"/>
          </a:p>
          <a:p>
            <a:r>
              <a:rPr lang="en-US" dirty="0"/>
              <a:t>Sites used for Online prices : Alibaba.com, McMaster </a:t>
            </a:r>
          </a:p>
        </p:txBody>
      </p:sp>
    </p:spTree>
    <p:extLst>
      <p:ext uri="{BB962C8B-B14F-4D97-AF65-F5344CB8AC3E}">
        <p14:creationId xmlns:p14="http://schemas.microsoft.com/office/powerpoint/2010/main" val="252225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882" y="373488"/>
            <a:ext cx="11754118" cy="923330"/>
          </a:xfrm>
          <a:prstGeom prst="rect">
            <a:avLst/>
          </a:prstGeom>
          <a:noFill/>
        </p:spPr>
        <p:txBody>
          <a:bodyPr wrap="square" rtlCol="0">
            <a:spAutoFit/>
          </a:bodyPr>
          <a:lstStyle/>
          <a:p>
            <a:r>
              <a:rPr lang="en-US" dirty="0"/>
              <a:t>What are the costs while doing should costing </a:t>
            </a:r>
            <a:r>
              <a:rPr lang="en-US" dirty="0">
                <a:sym typeface="Wingdings" panose="05000000000000000000" pitchFamily="2" charset="2"/>
              </a:rPr>
              <a:t> Material Cost, Labor cost, overhead Cost, Amortization Cost</a:t>
            </a:r>
          </a:p>
          <a:p>
            <a:r>
              <a:rPr lang="en-US" dirty="0"/>
              <a:t>Maximum cost while performing should costing </a:t>
            </a:r>
            <a:r>
              <a:rPr lang="en-US" dirty="0">
                <a:sym typeface="Wingdings" panose="05000000000000000000" pitchFamily="2" charset="2"/>
              </a:rPr>
              <a:t> Material Cost</a:t>
            </a:r>
          </a:p>
          <a:p>
            <a:r>
              <a:rPr lang="en-US" dirty="0">
                <a:sym typeface="Wingdings" panose="05000000000000000000" pitchFamily="2" charset="2"/>
              </a:rPr>
              <a:t>Explain about any </a:t>
            </a:r>
            <a:r>
              <a:rPr lang="en-US" dirty="0" err="1">
                <a:sym typeface="Wingdings" panose="05000000000000000000" pitchFamily="2" charset="2"/>
              </a:rPr>
              <a:t>aPriori</a:t>
            </a:r>
            <a:r>
              <a:rPr lang="en-US" dirty="0">
                <a:sym typeface="Wingdings" panose="05000000000000000000" pitchFamily="2" charset="2"/>
              </a:rPr>
              <a:t> project  Dish Heads, </a:t>
            </a:r>
            <a:r>
              <a:rPr lang="en-US" dirty="0" err="1">
                <a:sym typeface="Wingdings" panose="05000000000000000000" pitchFamily="2" charset="2"/>
              </a:rPr>
              <a:t>Realised</a:t>
            </a:r>
            <a:r>
              <a:rPr lang="en-US" dirty="0">
                <a:sym typeface="Wingdings" panose="05000000000000000000" pitchFamily="2" charset="2"/>
              </a:rPr>
              <a:t> savings of $3M</a:t>
            </a:r>
          </a:p>
        </p:txBody>
      </p:sp>
    </p:spTree>
    <p:extLst>
      <p:ext uri="{BB962C8B-B14F-4D97-AF65-F5344CB8AC3E}">
        <p14:creationId xmlns:p14="http://schemas.microsoft.com/office/powerpoint/2010/main" val="204994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4971245" cy="489397"/>
          </a:xfrm>
        </p:spPr>
        <p:txBody>
          <a:bodyPr>
            <a:normAutofit fontScale="90000"/>
          </a:bodyPr>
          <a:lstStyle/>
          <a:p>
            <a:r>
              <a:rPr lang="en-US" sz="3200" b="1" dirty="0">
                <a:latin typeface="+mn-lt"/>
              </a:rPr>
              <a:t>Power BI Projects Handled</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598" t="4130" r="2259" b="16996"/>
          <a:stretch/>
        </p:blipFill>
        <p:spPr>
          <a:xfrm>
            <a:off x="6719376" y="612069"/>
            <a:ext cx="5472624" cy="6245931"/>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993" r="2249" b="11925"/>
          <a:stretch/>
        </p:blipFill>
        <p:spPr>
          <a:xfrm>
            <a:off x="0" y="609927"/>
            <a:ext cx="5062406" cy="6248073"/>
          </a:xfrm>
          <a:prstGeom prst="rect">
            <a:avLst/>
          </a:prstGeom>
        </p:spPr>
      </p:pic>
    </p:spTree>
    <p:extLst>
      <p:ext uri="{BB962C8B-B14F-4D97-AF65-F5344CB8AC3E}">
        <p14:creationId xmlns:p14="http://schemas.microsoft.com/office/powerpoint/2010/main" val="4062205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3EE494-35CE-4C4A-B2F8-387AFB1FE51D}"/>
              </a:ext>
            </a:extLst>
          </p:cNvPr>
          <p:cNvSpPr txBox="1"/>
          <p:nvPr/>
        </p:nvSpPr>
        <p:spPr>
          <a:xfrm>
            <a:off x="531054" y="228325"/>
            <a:ext cx="11440551" cy="3170099"/>
          </a:xfrm>
          <a:prstGeom prst="rect">
            <a:avLst/>
          </a:prstGeom>
          <a:noFill/>
        </p:spPr>
        <p:txBody>
          <a:bodyPr wrap="square">
            <a:spAutoFit/>
          </a:bodyPr>
          <a:lstStyle/>
          <a:p>
            <a:r>
              <a:rPr lang="en-US" sz="2000" b="0" dirty="0">
                <a:solidFill>
                  <a:srgbClr val="3C484E"/>
                </a:solidFill>
                <a:effectLst/>
              </a:rPr>
              <a:t>1. </a:t>
            </a:r>
            <a:r>
              <a:rPr lang="en-US" dirty="0">
                <a:solidFill>
                  <a:srgbClr val="3C484E"/>
                </a:solidFill>
              </a:rPr>
              <a:t>Why are you looking for change in Job</a:t>
            </a:r>
            <a:r>
              <a:rPr lang="en-US" sz="2000" b="0" dirty="0">
                <a:solidFill>
                  <a:srgbClr val="3C484E"/>
                </a:solidFill>
                <a:effectLst/>
              </a:rPr>
              <a:t>?</a:t>
            </a:r>
          </a:p>
          <a:p>
            <a:r>
              <a:rPr lang="en-US" dirty="0">
                <a:solidFill>
                  <a:srgbClr val="3C484E"/>
                </a:solidFill>
              </a:rPr>
              <a:t>	</a:t>
            </a:r>
            <a:r>
              <a:rPr lang="en-US" b="0" dirty="0">
                <a:solidFill>
                  <a:srgbClr val="3C484E"/>
                </a:solidFill>
                <a:effectLst/>
              </a:rPr>
              <a:t>I am looking for better Opportunities in career.</a:t>
            </a:r>
          </a:p>
          <a:p>
            <a:r>
              <a:rPr lang="en-US" dirty="0">
                <a:solidFill>
                  <a:srgbClr val="3C484E"/>
                </a:solidFill>
              </a:rPr>
              <a:t>2. Why do you need this job?</a:t>
            </a:r>
          </a:p>
          <a:p>
            <a:r>
              <a:rPr lang="en-US" b="0" dirty="0">
                <a:solidFill>
                  <a:srgbClr val="3C484E"/>
                </a:solidFill>
                <a:effectLst/>
              </a:rPr>
              <a:t>3. If team is struggling in completing the task. What do you do?</a:t>
            </a:r>
          </a:p>
          <a:p>
            <a:r>
              <a:rPr lang="en-US" dirty="0">
                <a:solidFill>
                  <a:srgbClr val="3C484E"/>
                </a:solidFill>
              </a:rPr>
              <a:t>4. How do you prioritize the work?</a:t>
            </a:r>
            <a:r>
              <a:rPr lang="en-US" b="0" dirty="0">
                <a:solidFill>
                  <a:srgbClr val="3C484E"/>
                </a:solidFill>
                <a:effectLst/>
              </a:rPr>
              <a:t> </a:t>
            </a:r>
          </a:p>
          <a:p>
            <a:r>
              <a:rPr lang="en-US" dirty="0">
                <a:solidFill>
                  <a:srgbClr val="3C484E"/>
                </a:solidFill>
              </a:rPr>
              <a:t>5. How to automate to run the python script to run on daily basis?</a:t>
            </a:r>
          </a:p>
          <a:p>
            <a:r>
              <a:rPr lang="en-US" dirty="0">
                <a:solidFill>
                  <a:srgbClr val="3C484E"/>
                </a:solidFill>
              </a:rPr>
              <a:t>6. Steps of data analysis in Excel?</a:t>
            </a:r>
          </a:p>
          <a:p>
            <a:r>
              <a:rPr lang="en-US" dirty="0">
                <a:solidFill>
                  <a:srgbClr val="3C484E"/>
                </a:solidFill>
              </a:rPr>
              <a:t>7. Difference between using formula and VBA. When do you use Excel formula and  VBA Macros?</a:t>
            </a:r>
          </a:p>
          <a:p>
            <a:r>
              <a:rPr lang="en-US" dirty="0">
                <a:solidFill>
                  <a:srgbClr val="3C484E"/>
                </a:solidFill>
              </a:rPr>
              <a:t>8. How do you create value addition to the team if you are provided with new domain</a:t>
            </a:r>
          </a:p>
          <a:p>
            <a:r>
              <a:rPr lang="en-US" dirty="0">
                <a:solidFill>
                  <a:srgbClr val="3C484E"/>
                </a:solidFill>
              </a:rPr>
              <a:t>9. Suppose if new work is assigned to you, how will you approach.</a:t>
            </a:r>
          </a:p>
          <a:p>
            <a:r>
              <a:rPr lang="en-US" dirty="0">
                <a:solidFill>
                  <a:srgbClr val="3C484E"/>
                </a:solidFill>
              </a:rPr>
              <a:t>10. What is your role and Responsibilities.</a:t>
            </a:r>
            <a:endParaRPr lang="en-US" dirty="0"/>
          </a:p>
        </p:txBody>
      </p:sp>
    </p:spTree>
    <p:extLst>
      <p:ext uri="{BB962C8B-B14F-4D97-AF65-F5344CB8AC3E}">
        <p14:creationId xmlns:p14="http://schemas.microsoft.com/office/powerpoint/2010/main" val="172162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 BI Projects Handled</vt:lpstr>
      <vt:lpstr>PowerPoint Presentation</vt:lpstr>
    </vt:vector>
  </TitlesOfParts>
  <Company>United Technologies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Maridasegowda</dc:creator>
  <cp:lastModifiedBy>Maridasegowda, Vinay                           Export License Required - US HCL</cp:lastModifiedBy>
  <cp:revision>37</cp:revision>
  <dcterms:created xsi:type="dcterms:W3CDTF">2021-04-14T04:02:46Z</dcterms:created>
  <dcterms:modified xsi:type="dcterms:W3CDTF">2022-02-10T06:49:54Z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447dd6a-a4a1-440b-a6a3-9124ef1ee017_Enabled">
    <vt:lpwstr>true</vt:lpwstr>
  </property>
  <property fmtid="{D5CDD505-2E9C-101B-9397-08002B2CF9AE}" pid="3" name="MSIP_Label_4447dd6a-a4a1-440b-a6a3-9124ef1ee017_SetDate">
    <vt:lpwstr>2022-01-27T02:43:52Z</vt:lpwstr>
  </property>
  <property fmtid="{D5CDD505-2E9C-101B-9397-08002B2CF9AE}" pid="4" name="MSIP_Label_4447dd6a-a4a1-440b-a6a3-9124ef1ee017_Method">
    <vt:lpwstr>Privileged</vt:lpwstr>
  </property>
  <property fmtid="{D5CDD505-2E9C-101B-9397-08002B2CF9AE}" pid="5" name="MSIP_Label_4447dd6a-a4a1-440b-a6a3-9124ef1ee017_Name">
    <vt:lpwstr>NO TECH DATA</vt:lpwstr>
  </property>
  <property fmtid="{D5CDD505-2E9C-101B-9397-08002B2CF9AE}" pid="6" name="MSIP_Label_4447dd6a-a4a1-440b-a6a3-9124ef1ee017_SiteId">
    <vt:lpwstr>7a18110d-ef9b-4274-acef-e62ab0fe28ed</vt:lpwstr>
  </property>
  <property fmtid="{D5CDD505-2E9C-101B-9397-08002B2CF9AE}" pid="7" name="MSIP_Label_4447dd6a-a4a1-440b-a6a3-9124ef1ee017_ActionId">
    <vt:lpwstr>9384fa46-99b8-46c7-aa98-c3ec07c2c3d0</vt:lpwstr>
  </property>
  <property fmtid="{D5CDD505-2E9C-101B-9397-08002B2CF9AE}" pid="8" name="MSIP_Label_4447dd6a-a4a1-440b-a6a3-9124ef1ee017_ContentBits">
    <vt:lpwstr>0</vt:lpwstr>
  </property>
</Properties>
</file>