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handoutMasterIdLst>
    <p:handoutMasterId r:id="rId37"/>
  </p:handoutMasterIdLst>
  <p:sldIdLst>
    <p:sldId id="429" r:id="rId2"/>
    <p:sldId id="447" r:id="rId3"/>
    <p:sldId id="419" r:id="rId4"/>
    <p:sldId id="420" r:id="rId5"/>
    <p:sldId id="421" r:id="rId6"/>
    <p:sldId id="441" r:id="rId7"/>
    <p:sldId id="458" r:id="rId8"/>
    <p:sldId id="453" r:id="rId9"/>
    <p:sldId id="456" r:id="rId10"/>
    <p:sldId id="457" r:id="rId11"/>
    <p:sldId id="462" r:id="rId12"/>
    <p:sldId id="463" r:id="rId13"/>
    <p:sldId id="477" r:id="rId14"/>
    <p:sldId id="478" r:id="rId15"/>
    <p:sldId id="479" r:id="rId16"/>
    <p:sldId id="464" r:id="rId17"/>
    <p:sldId id="465" r:id="rId18"/>
    <p:sldId id="466" r:id="rId19"/>
    <p:sldId id="476" r:id="rId20"/>
    <p:sldId id="470" r:id="rId21"/>
    <p:sldId id="480" r:id="rId22"/>
    <p:sldId id="482" r:id="rId23"/>
    <p:sldId id="468" r:id="rId24"/>
    <p:sldId id="469" r:id="rId25"/>
    <p:sldId id="472" r:id="rId26"/>
    <p:sldId id="473" r:id="rId27"/>
    <p:sldId id="474" r:id="rId28"/>
    <p:sldId id="481" r:id="rId29"/>
    <p:sldId id="483" r:id="rId30"/>
    <p:sldId id="484" r:id="rId31"/>
    <p:sldId id="485" r:id="rId32"/>
    <p:sldId id="486" r:id="rId33"/>
    <p:sldId id="487" r:id="rId34"/>
    <p:sldId id="475" r:id="rId35"/>
  </p:sldIdLst>
  <p:sldSz cx="9144000" cy="6858000" type="screen4x3"/>
  <p:notesSz cx="6662738"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F7244F-692A-4BE6-A3C4-EDF65AE31544}">
          <p14:sldIdLst>
            <p14:sldId id="429"/>
            <p14:sldId id="447"/>
            <p14:sldId id="419"/>
            <p14:sldId id="420"/>
            <p14:sldId id="421"/>
            <p14:sldId id="441"/>
            <p14:sldId id="458"/>
            <p14:sldId id="453"/>
            <p14:sldId id="456"/>
            <p14:sldId id="457"/>
            <p14:sldId id="462"/>
            <p14:sldId id="463"/>
            <p14:sldId id="477"/>
            <p14:sldId id="478"/>
            <p14:sldId id="479"/>
          </p14:sldIdLst>
        </p14:section>
        <p14:section name="Untitled Section" id="{D9139F87-6A17-45A4-AA1F-7D86DC5E7A9E}">
          <p14:sldIdLst>
            <p14:sldId id="464"/>
            <p14:sldId id="465"/>
            <p14:sldId id="466"/>
            <p14:sldId id="476"/>
            <p14:sldId id="470"/>
            <p14:sldId id="480"/>
            <p14:sldId id="482"/>
            <p14:sldId id="468"/>
            <p14:sldId id="469"/>
            <p14:sldId id="472"/>
            <p14:sldId id="473"/>
            <p14:sldId id="474"/>
            <p14:sldId id="481"/>
            <p14:sldId id="483"/>
            <p14:sldId id="484"/>
            <p14:sldId id="485"/>
            <p14:sldId id="486"/>
            <p14:sldId id="487"/>
            <p14:sldId id="4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khith krishna ." initials="lk." lastIdx="1" clrIdx="0">
    <p:extLst>
      <p:ext uri="{19B8F6BF-5375-455C-9EA6-DF929625EA0E}">
        <p15:presenceInfo xmlns:p15="http://schemas.microsoft.com/office/powerpoint/2012/main" userId="12ac61067c9d79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07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4" autoAdjust="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5"/>
            <a:ext cx="2887584" cy="49580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3669" y="5"/>
            <a:ext cx="2887584" cy="495803"/>
          </a:xfrm>
          <a:prstGeom prst="rect">
            <a:avLst/>
          </a:prstGeom>
        </p:spPr>
        <p:txBody>
          <a:bodyPr vert="horz" lIns="91440" tIns="45720" rIns="91440" bIns="45720" rtlCol="0"/>
          <a:lstStyle>
            <a:lvl1pPr algn="r">
              <a:defRPr sz="1200"/>
            </a:lvl1pPr>
          </a:lstStyle>
          <a:p>
            <a:fld id="{88A166D9-051A-46B5-AAAD-AB233A6B6D83}" type="datetimeFigureOut">
              <a:rPr lang="en-US" smtClean="0"/>
              <a:pPr/>
              <a:t>6/25/2021</a:t>
            </a:fld>
            <a:endParaRPr lang="en-US" dirty="0"/>
          </a:p>
        </p:txBody>
      </p:sp>
      <p:sp>
        <p:nvSpPr>
          <p:cNvPr id="4" name="Footer Placeholder 3"/>
          <p:cNvSpPr>
            <a:spLocks noGrp="1"/>
          </p:cNvSpPr>
          <p:nvPr>
            <p:ph type="ftr" sz="quarter" idx="2"/>
          </p:nvPr>
        </p:nvSpPr>
        <p:spPr>
          <a:xfrm>
            <a:off x="0" y="9408527"/>
            <a:ext cx="2887584" cy="49580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3669" y="9408527"/>
            <a:ext cx="2887584" cy="495803"/>
          </a:xfrm>
          <a:prstGeom prst="rect">
            <a:avLst/>
          </a:prstGeom>
        </p:spPr>
        <p:txBody>
          <a:bodyPr vert="horz" lIns="91440" tIns="45720" rIns="91440" bIns="45720" rtlCol="0" anchor="b"/>
          <a:lstStyle>
            <a:lvl1pPr algn="r">
              <a:defRPr sz="1200"/>
            </a:lvl1pPr>
          </a:lstStyle>
          <a:p>
            <a:fld id="{DF7A642E-9ED8-4FC1-9664-523132FE0C2E}" type="slidenum">
              <a:rPr lang="en-US" smtClean="0"/>
              <a:pPr/>
              <a:t>‹#›</a:t>
            </a:fld>
            <a:endParaRPr lang="en-US" dirty="0"/>
          </a:p>
        </p:txBody>
      </p:sp>
    </p:spTree>
    <p:extLst>
      <p:ext uri="{BB962C8B-B14F-4D97-AF65-F5344CB8AC3E}">
        <p14:creationId xmlns:p14="http://schemas.microsoft.com/office/powerpoint/2010/main" val="232188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887186" cy="495300"/>
          </a:xfrm>
          <a:prstGeom prst="rect">
            <a:avLst/>
          </a:prstGeom>
        </p:spPr>
        <p:txBody>
          <a:bodyPr vert="horz" lIns="94229" tIns="47114" rIns="94229" bIns="47114" rtlCol="0"/>
          <a:lstStyle>
            <a:lvl1pPr algn="l">
              <a:defRPr sz="1200"/>
            </a:lvl1pPr>
          </a:lstStyle>
          <a:p>
            <a:endParaRPr lang="en-IN" dirty="0"/>
          </a:p>
        </p:txBody>
      </p:sp>
      <p:sp>
        <p:nvSpPr>
          <p:cNvPr id="3" name="Date Placeholder 2"/>
          <p:cNvSpPr>
            <a:spLocks noGrp="1"/>
          </p:cNvSpPr>
          <p:nvPr>
            <p:ph type="dt" idx="1"/>
          </p:nvPr>
        </p:nvSpPr>
        <p:spPr>
          <a:xfrm>
            <a:off x="3774010" y="0"/>
            <a:ext cx="2887186" cy="495300"/>
          </a:xfrm>
          <a:prstGeom prst="rect">
            <a:avLst/>
          </a:prstGeom>
        </p:spPr>
        <p:txBody>
          <a:bodyPr vert="horz" lIns="94229" tIns="47114" rIns="94229" bIns="47114" rtlCol="0"/>
          <a:lstStyle>
            <a:lvl1pPr algn="r">
              <a:defRPr sz="1200"/>
            </a:lvl1pPr>
          </a:lstStyle>
          <a:p>
            <a:fld id="{DFA3CF20-02C1-4BDB-80BA-CD7B2CF86DF4}" type="datetimeFigureOut">
              <a:rPr lang="en-IN" smtClean="0"/>
              <a:pPr/>
              <a:t>25-06-2021</a:t>
            </a:fld>
            <a:endParaRPr lang="en-IN" dirty="0"/>
          </a:p>
        </p:txBody>
      </p:sp>
      <p:sp>
        <p:nvSpPr>
          <p:cNvPr id="4" name="Slide Image Placeholder 3"/>
          <p:cNvSpPr>
            <a:spLocks noGrp="1" noRot="1" noChangeAspect="1"/>
          </p:cNvSpPr>
          <p:nvPr>
            <p:ph type="sldImg" idx="2"/>
          </p:nvPr>
        </p:nvSpPr>
        <p:spPr>
          <a:xfrm>
            <a:off x="855663" y="742950"/>
            <a:ext cx="4951412" cy="3714750"/>
          </a:xfrm>
          <a:prstGeom prst="rect">
            <a:avLst/>
          </a:prstGeom>
          <a:noFill/>
          <a:ln w="12700">
            <a:solidFill>
              <a:prstClr val="black"/>
            </a:solidFill>
          </a:ln>
        </p:spPr>
        <p:txBody>
          <a:bodyPr vert="horz" lIns="94229" tIns="47114" rIns="94229" bIns="47114" rtlCol="0" anchor="ctr"/>
          <a:lstStyle/>
          <a:p>
            <a:endParaRPr lang="en-IN" dirty="0"/>
          </a:p>
        </p:txBody>
      </p:sp>
      <p:sp>
        <p:nvSpPr>
          <p:cNvPr id="5" name="Notes Placeholder 4"/>
          <p:cNvSpPr>
            <a:spLocks noGrp="1"/>
          </p:cNvSpPr>
          <p:nvPr>
            <p:ph type="body" sz="quarter" idx="3"/>
          </p:nvPr>
        </p:nvSpPr>
        <p:spPr>
          <a:xfrm>
            <a:off x="666274" y="4705351"/>
            <a:ext cx="5330190" cy="4457700"/>
          </a:xfrm>
          <a:prstGeom prst="rect">
            <a:avLst/>
          </a:prstGeom>
        </p:spPr>
        <p:txBody>
          <a:bodyPr vert="horz" lIns="94229" tIns="47114" rIns="94229" bIns="471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3" y="9408981"/>
            <a:ext cx="2887186" cy="495300"/>
          </a:xfrm>
          <a:prstGeom prst="rect">
            <a:avLst/>
          </a:prstGeom>
        </p:spPr>
        <p:txBody>
          <a:bodyPr vert="horz" lIns="94229" tIns="47114" rIns="94229" bIns="47114" rtlCol="0" anchor="b"/>
          <a:lstStyle>
            <a:lvl1pPr algn="l">
              <a:defRPr sz="1200"/>
            </a:lvl1pPr>
          </a:lstStyle>
          <a:p>
            <a:endParaRPr lang="en-IN" dirty="0"/>
          </a:p>
        </p:txBody>
      </p:sp>
      <p:sp>
        <p:nvSpPr>
          <p:cNvPr id="7" name="Slide Number Placeholder 6"/>
          <p:cNvSpPr>
            <a:spLocks noGrp="1"/>
          </p:cNvSpPr>
          <p:nvPr>
            <p:ph type="sldNum" sz="quarter" idx="5"/>
          </p:nvPr>
        </p:nvSpPr>
        <p:spPr>
          <a:xfrm>
            <a:off x="3774010" y="9408981"/>
            <a:ext cx="2887186" cy="495300"/>
          </a:xfrm>
          <a:prstGeom prst="rect">
            <a:avLst/>
          </a:prstGeom>
        </p:spPr>
        <p:txBody>
          <a:bodyPr vert="horz" lIns="94229" tIns="47114" rIns="94229" bIns="47114" rtlCol="0" anchor="b"/>
          <a:lstStyle>
            <a:lvl1pPr algn="r">
              <a:defRPr sz="1200"/>
            </a:lvl1pPr>
          </a:lstStyle>
          <a:p>
            <a:fld id="{86AC36CB-A620-4DD0-9137-C6564D1C65CB}" type="slidenum">
              <a:rPr lang="en-IN" smtClean="0"/>
              <a:pPr/>
              <a:t>‹#›</a:t>
            </a:fld>
            <a:endParaRPr lang="en-IN" dirty="0"/>
          </a:p>
        </p:txBody>
      </p:sp>
    </p:spTree>
    <p:extLst>
      <p:ext uri="{BB962C8B-B14F-4D97-AF65-F5344CB8AC3E}">
        <p14:creationId xmlns:p14="http://schemas.microsoft.com/office/powerpoint/2010/main" val="323074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AC36CB-A620-4DD0-9137-C6564D1C65CB}" type="slidenum">
              <a:rPr lang="en-IN" smtClean="0"/>
              <a:pPr/>
              <a:t>1</a:t>
            </a:fld>
            <a:endParaRPr lang="en-IN" dirty="0"/>
          </a:p>
        </p:txBody>
      </p:sp>
    </p:spTree>
    <p:extLst>
      <p:ext uri="{BB962C8B-B14F-4D97-AF65-F5344CB8AC3E}">
        <p14:creationId xmlns:p14="http://schemas.microsoft.com/office/powerpoint/2010/main" val="38192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AC36CB-A620-4DD0-9137-C6564D1C65CB}" type="slidenum">
              <a:rPr lang="en-IN" smtClean="0"/>
              <a:pPr/>
              <a:t>3</a:t>
            </a:fld>
            <a:endParaRPr lang="en-IN" dirty="0"/>
          </a:p>
        </p:txBody>
      </p:sp>
    </p:spTree>
    <p:extLst>
      <p:ext uri="{BB962C8B-B14F-4D97-AF65-F5344CB8AC3E}">
        <p14:creationId xmlns:p14="http://schemas.microsoft.com/office/powerpoint/2010/main" val="318447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AC36CB-A620-4DD0-9137-C6564D1C65CB}" type="slidenum">
              <a:rPr lang="en-IN" smtClean="0"/>
              <a:pPr/>
              <a:t>8</a:t>
            </a:fld>
            <a:endParaRPr lang="en-IN" dirty="0"/>
          </a:p>
        </p:txBody>
      </p:sp>
    </p:spTree>
    <p:extLst>
      <p:ext uri="{BB962C8B-B14F-4D97-AF65-F5344CB8AC3E}">
        <p14:creationId xmlns:p14="http://schemas.microsoft.com/office/powerpoint/2010/main" val="72732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30C8B1A-AF5C-487D-80DD-53D5D80E37B1}" type="datetime1">
              <a:rPr lang="en-US" smtClean="0"/>
              <a:t>6/25/2021</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E6CE3D-7A37-497C-8DA1-139CD083ED77}"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F27B5C-E72D-485B-8275-CCBE6466FF62}"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0096B4-FBB6-4661-81C4-00CE7C6C4007}"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1A58290-EF5B-4CE5-87CA-438792D8AD24}"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5CB845-8F91-41F2-AB94-A531865361E1}" type="datetime1">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6A0789-0AC5-40F2-80D4-23D4D7AEF0FE}" type="datetime1">
              <a:rPr lang="en-US" smtClean="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C26C14A-D9B1-4E72-819F-47FD0C0173DB}" type="datetime1">
              <a:rPr lang="en-US" smtClean="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1151A562-9C49-4A83-9E3F-5AF1BC1451EA}" type="datetime1">
              <a:rPr lang="en-US" smtClean="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170F02-0E58-43C3-962B-784DF06D166F}" type="datetime1">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4610A5F-3CFD-4275-8C0B-A3BF8C2326A4}" type="datetime1">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19837AB-1BF6-4A96-A69A-8C6E4E5DD4B6}" type="datetime1">
              <a:rPr lang="en-US" smtClean="0"/>
              <a:t>6/25/2021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12213" y="3619045"/>
            <a:ext cx="2979387" cy="1815882"/>
          </a:xfrm>
          <a:prstGeom prst="rect">
            <a:avLst/>
          </a:prstGeom>
          <a:noFill/>
        </p:spPr>
        <p:txBody>
          <a:bodyPr wrap="square" rtlCol="0">
            <a:spAutoFit/>
          </a:bodyPr>
          <a:lstStyle/>
          <a:p>
            <a:r>
              <a:rPr lang="en-IN" sz="1600" b="1" dirty="0">
                <a:latin typeface="Times New Roman" panose="02020603050405020304" pitchFamily="18" charset="0"/>
                <a:cs typeface="Times New Roman" pitchFamily="18" charset="0"/>
              </a:rPr>
              <a:t>Supervisor :</a:t>
            </a:r>
          </a:p>
          <a:p>
            <a:r>
              <a:rPr lang="en-IN" sz="1600" b="1" dirty="0">
                <a:solidFill>
                  <a:srgbClr val="C00000"/>
                </a:solidFill>
                <a:latin typeface="Times New Roman" panose="02020603050405020304" pitchFamily="18" charset="0"/>
                <a:cs typeface="Times New Roman" panose="02020603050405020304" pitchFamily="18" charset="0"/>
              </a:rPr>
              <a:t>Dr. K. C. Kullayappa </a:t>
            </a:r>
            <a:r>
              <a:rPr lang="en-IN" sz="1600" b="1" baseline="-25000" dirty="0">
                <a:solidFill>
                  <a:srgbClr val="C00000"/>
                </a:solidFill>
                <a:latin typeface="Times New Roman" panose="02020603050405020304" pitchFamily="18" charset="0"/>
                <a:cs typeface="Times New Roman" panose="02020603050405020304" pitchFamily="18" charset="0"/>
              </a:rPr>
              <a:t>M.Tech, PhD</a:t>
            </a:r>
            <a:endParaRPr lang="en-IN" sz="1100" dirty="0">
              <a:latin typeface="Times New Roman" panose="02020603050405020304" pitchFamily="18" charset="0"/>
              <a:cs typeface="Times New Roman" pitchFamily="18" charset="0"/>
            </a:endParaRPr>
          </a:p>
          <a:p>
            <a:r>
              <a:rPr lang="en-IN" sz="1600" dirty="0">
                <a:latin typeface="Times New Roman" pitchFamily="18" charset="0"/>
                <a:cs typeface="Times New Roman" pitchFamily="18" charset="0"/>
              </a:rPr>
              <a:t> R&amp;D Dean  and Assoc. Prof</a:t>
            </a:r>
          </a:p>
          <a:p>
            <a:r>
              <a:rPr lang="en-IN" sz="1600" dirty="0">
                <a:latin typeface="Times New Roman" pitchFamily="18" charset="0"/>
                <a:cs typeface="Times New Roman" pitchFamily="18" charset="0"/>
              </a:rPr>
              <a:t>Dept. of E.C.E</a:t>
            </a:r>
          </a:p>
          <a:p>
            <a:r>
              <a:rPr lang="en-IN" sz="1600" dirty="0">
                <a:latin typeface="Times New Roman" pitchFamily="18" charset="0"/>
                <a:cs typeface="Times New Roman" pitchFamily="18" charset="0"/>
              </a:rPr>
              <a:t>GATES Institute of             Technology   </a:t>
            </a:r>
          </a:p>
          <a:p>
            <a:r>
              <a:rPr lang="en-IN" sz="1600" dirty="0">
                <a:latin typeface="Times New Roman" pitchFamily="18" charset="0"/>
                <a:cs typeface="Times New Roman" pitchFamily="18" charset="0"/>
              </a:rPr>
              <a:t>Gooty.</a:t>
            </a:r>
          </a:p>
        </p:txBody>
      </p:sp>
      <p:sp>
        <p:nvSpPr>
          <p:cNvPr id="10" name="Rectangle 9"/>
          <p:cNvSpPr/>
          <p:nvPr/>
        </p:nvSpPr>
        <p:spPr>
          <a:xfrm>
            <a:off x="990600" y="5496740"/>
            <a:ext cx="8001000" cy="1107996"/>
          </a:xfrm>
          <a:prstGeom prst="rect">
            <a:avLst/>
          </a:prstGeom>
        </p:spPr>
        <p:txBody>
          <a:bodyPr wrap="square">
            <a:spAutoFit/>
          </a:bodyPr>
          <a:lstStyle/>
          <a:p>
            <a:pPr algn="ctr"/>
            <a:r>
              <a:rPr lang="en-US" b="1" dirty="0">
                <a:solidFill>
                  <a:srgbClr val="65075A"/>
                </a:solidFill>
                <a:latin typeface="Times New Roman" panose="02020603050405020304" pitchFamily="18" charset="0"/>
                <a:cs typeface="Times New Roman" pitchFamily="18" charset="0"/>
              </a:rPr>
              <a:t>Department of Electronics and Communication Engineering</a:t>
            </a:r>
            <a:br>
              <a:rPr lang="en-US" sz="1600" dirty="0">
                <a:solidFill>
                  <a:schemeClr val="tx2">
                    <a:satMod val="130000"/>
                  </a:schemeClr>
                </a:solidFill>
                <a:latin typeface="Times New Roman" panose="02020603050405020304" pitchFamily="18" charset="0"/>
                <a:cs typeface="Times New Roman" pitchFamily="18" charset="0"/>
              </a:rPr>
            </a:br>
            <a:r>
              <a:rPr lang="en-US" sz="1600" b="1" dirty="0">
                <a:solidFill>
                  <a:srgbClr val="C00000"/>
                </a:solidFill>
                <a:latin typeface="Times New Roman" panose="02020603050405020304" pitchFamily="18" charset="0"/>
                <a:cs typeface="Times New Roman" pitchFamily="18" charset="0"/>
              </a:rPr>
              <a:t> GATES INSTITUTE  OF  TECHNOLOGY : GOOTY </a:t>
            </a:r>
          </a:p>
          <a:p>
            <a:pPr algn="ctr"/>
            <a:r>
              <a:rPr lang="en-US" sz="1600" dirty="0">
                <a:solidFill>
                  <a:schemeClr val="tx2">
                    <a:satMod val="130000"/>
                  </a:schemeClr>
                </a:solidFill>
                <a:latin typeface="Times New Roman" pitchFamily="18" charset="0"/>
                <a:cs typeface="Times New Roman" pitchFamily="18" charset="0"/>
              </a:rPr>
              <a:t>(Approved by AICTE, New Delhi, Permanently Affiliated to JNTUA &amp; Accredited by NAAC)</a:t>
            </a:r>
          </a:p>
          <a:p>
            <a:pPr algn="ctr"/>
            <a:r>
              <a:rPr lang="en-US" sz="1600" dirty="0">
                <a:solidFill>
                  <a:schemeClr val="tx2">
                    <a:satMod val="130000"/>
                  </a:schemeClr>
                </a:solidFill>
                <a:latin typeface="Times New Roman" pitchFamily="18" charset="0"/>
                <a:cs typeface="Times New Roman" pitchFamily="18" charset="0"/>
              </a:rPr>
              <a:t>Gootyanantapuram (V), Gooty-515401, Anantapur (Dist.), A.P. </a:t>
            </a:r>
            <a:endParaRPr lang="en-IN" dirty="0">
              <a:latin typeface="Times New Roman" panose="02020603050405020304" pitchFamily="18" charset="0"/>
              <a:cs typeface="Times New Roman" panose="02020603050405020304" pitchFamily="18" charset="0"/>
            </a:endParaRPr>
          </a:p>
        </p:txBody>
      </p:sp>
      <p:sp>
        <p:nvSpPr>
          <p:cNvPr id="104450" name="AutoShape 2" descr="Image result for gates institute of technology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7AB46C0-9FB9-4D25-8BE9-42F0197CF012}"/>
              </a:ext>
            </a:extLst>
          </p:cNvPr>
          <p:cNvSpPr txBox="1"/>
          <p:nvPr/>
        </p:nvSpPr>
        <p:spPr>
          <a:xfrm>
            <a:off x="3505200" y="1090268"/>
            <a:ext cx="297180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itchFamily="18" charset="0"/>
              </a:rPr>
              <a:t>Presented by</a:t>
            </a:r>
          </a:p>
        </p:txBody>
      </p:sp>
      <p:sp>
        <p:nvSpPr>
          <p:cNvPr id="15" name="TextBox 14">
            <a:extLst>
              <a:ext uri="{FF2B5EF4-FFF2-40B4-BE49-F238E27FC236}">
                <a16:creationId xmlns:a16="http://schemas.microsoft.com/office/drawing/2014/main" id="{AC13E785-FA3A-401F-B2A4-86A126CFBA54}"/>
              </a:ext>
            </a:extLst>
          </p:cNvPr>
          <p:cNvSpPr txBox="1"/>
          <p:nvPr/>
        </p:nvSpPr>
        <p:spPr>
          <a:xfrm>
            <a:off x="1331640" y="1611818"/>
            <a:ext cx="7585199" cy="923330"/>
          </a:xfrm>
          <a:prstGeom prst="rect">
            <a:avLst/>
          </a:prstGeom>
          <a:noFill/>
        </p:spPr>
        <p:txBody>
          <a:bodyPr wrap="square" rtlCol="0">
            <a:spAutoFit/>
          </a:bodyPr>
          <a:lstStyle/>
          <a:p>
            <a:r>
              <a:rPr lang="en-IN" dirty="0">
                <a:solidFill>
                  <a:srgbClr val="C00000"/>
                </a:solidFill>
                <a:latin typeface="Times New Roman" panose="02020603050405020304" pitchFamily="18" charset="0"/>
                <a:cs typeface="Times New Roman" pitchFamily="18" charset="0"/>
              </a:rPr>
              <a:t>B. Hima bindu </a:t>
            </a:r>
            <a:r>
              <a:rPr lang="en-IN" dirty="0">
                <a:latin typeface="Times New Roman" panose="02020603050405020304" pitchFamily="18" charset="0"/>
                <a:cs typeface="Times New Roman" pitchFamily="18" charset="0"/>
              </a:rPr>
              <a:t>[17F21A0433]                       </a:t>
            </a:r>
            <a:r>
              <a:rPr lang="en-IN" dirty="0">
                <a:solidFill>
                  <a:srgbClr val="C00000"/>
                </a:solidFill>
                <a:latin typeface="Times New Roman" panose="02020603050405020304" pitchFamily="18" charset="0"/>
                <a:cs typeface="Times New Roman" pitchFamily="18" charset="0"/>
              </a:rPr>
              <a:t>G. Likhith Krishna  </a:t>
            </a:r>
            <a:r>
              <a:rPr lang="en-IN" dirty="0">
                <a:latin typeface="Times New Roman" panose="02020603050405020304" pitchFamily="18" charset="0"/>
                <a:cs typeface="Times New Roman" pitchFamily="18" charset="0"/>
              </a:rPr>
              <a:t>[17F21A0452]</a:t>
            </a:r>
          </a:p>
          <a:p>
            <a:r>
              <a:rPr lang="en-IN" dirty="0">
                <a:solidFill>
                  <a:srgbClr val="C00000"/>
                </a:solidFill>
                <a:latin typeface="Times New Roman" panose="02020603050405020304" pitchFamily="18" charset="0"/>
                <a:cs typeface="Times New Roman" pitchFamily="18" charset="0"/>
              </a:rPr>
              <a:t>J. Jyothendra Reddy </a:t>
            </a:r>
            <a:r>
              <a:rPr lang="en-IN" dirty="0">
                <a:latin typeface="Times New Roman" panose="02020603050405020304" pitchFamily="18" charset="0"/>
                <a:cs typeface="Times New Roman" pitchFamily="18" charset="0"/>
              </a:rPr>
              <a:t>[17F21A0439]               </a:t>
            </a:r>
            <a:r>
              <a:rPr lang="en-IN" dirty="0">
                <a:solidFill>
                  <a:srgbClr val="C00000"/>
                </a:solidFill>
                <a:latin typeface="Times New Roman" panose="02020603050405020304" pitchFamily="18" charset="0"/>
                <a:cs typeface="Times New Roman" pitchFamily="18" charset="0"/>
              </a:rPr>
              <a:t>V. Harini  </a:t>
            </a:r>
            <a:r>
              <a:rPr lang="en-IN" dirty="0">
                <a:latin typeface="Times New Roman" panose="02020603050405020304" pitchFamily="18" charset="0"/>
                <a:cs typeface="Times New Roman" pitchFamily="18" charset="0"/>
              </a:rPr>
              <a:t>[17F21A0428]</a:t>
            </a:r>
          </a:p>
          <a:p>
            <a:r>
              <a:rPr lang="en-IN" dirty="0">
                <a:solidFill>
                  <a:srgbClr val="C00000"/>
                </a:solidFill>
                <a:latin typeface="Times New Roman" panose="02020603050405020304" pitchFamily="18" charset="0"/>
                <a:cs typeface="Times New Roman" pitchFamily="18" charset="0"/>
              </a:rPr>
              <a:t>A. Bala Manikanta Gowd </a:t>
            </a:r>
            <a:r>
              <a:rPr lang="en-IN" dirty="0">
                <a:latin typeface="Times New Roman" panose="02020603050405020304" pitchFamily="18" charset="0"/>
                <a:cs typeface="Times New Roman" pitchFamily="18" charset="0"/>
              </a:rPr>
              <a:t>[17F21A0408]</a:t>
            </a:r>
          </a:p>
        </p:txBody>
      </p:sp>
      <p:sp>
        <p:nvSpPr>
          <p:cNvPr id="2" name="TextBox 1">
            <a:extLst>
              <a:ext uri="{FF2B5EF4-FFF2-40B4-BE49-F238E27FC236}">
                <a16:creationId xmlns:a16="http://schemas.microsoft.com/office/drawing/2014/main" id="{71C049FB-2C26-4AFB-BB3E-BE406427BC9C}"/>
              </a:ext>
            </a:extLst>
          </p:cNvPr>
          <p:cNvSpPr txBox="1"/>
          <p:nvPr/>
        </p:nvSpPr>
        <p:spPr>
          <a:xfrm>
            <a:off x="8755380" y="6580637"/>
            <a:ext cx="236220" cy="261610"/>
          </a:xfrm>
          <a:prstGeom prst="rect">
            <a:avLst/>
          </a:prstGeom>
          <a:noFill/>
        </p:spPr>
        <p:txBody>
          <a:bodyPr wrap="square" rtlCol="0">
            <a:spAutoFit/>
          </a:bodyPr>
          <a:lstStyle/>
          <a:p>
            <a:r>
              <a:rPr lang="en-IN" sz="1100" dirty="0">
                <a:solidFill>
                  <a:schemeClr val="bg2">
                    <a:lumMod val="50000"/>
                  </a:schemeClr>
                </a:solidFill>
                <a:latin typeface="Times New Roman" panose="02020603050405020304" pitchFamily="18" charset="0"/>
                <a:cs typeface="Times New Roman" panose="02020603050405020304" pitchFamily="18" charset="0"/>
              </a:rPr>
              <a:t>1</a:t>
            </a:r>
          </a:p>
        </p:txBody>
      </p:sp>
      <p:sp>
        <p:nvSpPr>
          <p:cNvPr id="4" name="Title 3">
            <a:extLst>
              <a:ext uri="{FF2B5EF4-FFF2-40B4-BE49-F238E27FC236}">
                <a16:creationId xmlns:a16="http://schemas.microsoft.com/office/drawing/2014/main" id="{FE05B867-C053-46A0-BFF4-FD0C91B8589A}"/>
              </a:ext>
            </a:extLst>
          </p:cNvPr>
          <p:cNvSpPr>
            <a:spLocks noGrp="1"/>
          </p:cNvSpPr>
          <p:nvPr>
            <p:ph type="ctrTitle"/>
          </p:nvPr>
        </p:nvSpPr>
        <p:spPr>
          <a:xfrm>
            <a:off x="1411287" y="326651"/>
            <a:ext cx="7159625" cy="815189"/>
          </a:xfrm>
        </p:spPr>
        <p:txBody>
          <a:bodyPr>
            <a:normAutofit/>
          </a:bodyPr>
          <a:lstStyle/>
          <a:p>
            <a:pPr algn="ctr"/>
            <a:r>
              <a:rPr lang="en-IN" sz="2800" dirty="0">
                <a:latin typeface="Times New Roman" panose="02020603050405020304" pitchFamily="18" charset="0"/>
                <a:cs typeface="Times New Roman" pitchFamily="18" charset="0"/>
              </a:rPr>
              <a:t>IoT Based Water Management System</a:t>
            </a:r>
          </a:p>
        </p:txBody>
      </p:sp>
      <p:pic>
        <p:nvPicPr>
          <p:cNvPr id="5" name="Picture 4">
            <a:extLst>
              <a:ext uri="{FF2B5EF4-FFF2-40B4-BE49-F238E27FC236}">
                <a16:creationId xmlns:a16="http://schemas.microsoft.com/office/drawing/2014/main" id="{62227DEE-7721-4952-8751-DBEBFE25B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8356" y="2625755"/>
            <a:ext cx="1929692" cy="14776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5896-1495-4341-A72E-86C9B1C2CB42}"/>
              </a:ext>
            </a:extLst>
          </p:cNvPr>
          <p:cNvSpPr>
            <a:spLocks noGrp="1"/>
          </p:cNvSpPr>
          <p:nvPr>
            <p:ph type="title"/>
          </p:nvPr>
        </p:nvSpPr>
        <p:spPr>
          <a:xfrm>
            <a:off x="1344168" y="304800"/>
            <a:ext cx="7498080" cy="1143000"/>
          </a:xfrm>
        </p:spPr>
        <p:txBody>
          <a:bodyPr>
            <a:normAutofit/>
          </a:bodyPr>
          <a:lstStyle/>
          <a:p>
            <a:pPr algn="ctr"/>
            <a:r>
              <a:rPr lang="en-US" sz="2800" b="1" dirty="0">
                <a:latin typeface="Times New Roman" panose="02020603050405020304" pitchFamily="18" charset="0"/>
                <a:cs typeface="Times New Roman" pitchFamily="18" charset="0"/>
              </a:rPr>
              <a:t>Proposed System </a:t>
            </a:r>
            <a:endParaRPr lang="en-IN" sz="2800" b="1" dirty="0">
              <a:latin typeface="Times New Roman" panose="02020603050405020304" pitchFamily="18" charset="0"/>
              <a:cs typeface="Times New Roman" pitchFamily="18" charset="0"/>
            </a:endParaRPr>
          </a:p>
        </p:txBody>
      </p:sp>
      <p:sp>
        <p:nvSpPr>
          <p:cNvPr id="3" name="Date Placeholder 2">
            <a:extLst>
              <a:ext uri="{FF2B5EF4-FFF2-40B4-BE49-F238E27FC236}">
                <a16:creationId xmlns:a16="http://schemas.microsoft.com/office/drawing/2014/main" id="{5106DAAD-53F0-496B-A38A-69D6594EA2E7}"/>
              </a:ext>
            </a:extLst>
          </p:cNvPr>
          <p:cNvSpPr>
            <a:spLocks noGrp="1"/>
          </p:cNvSpPr>
          <p:nvPr>
            <p:ph type="dt" sz="half" idx="10"/>
          </p:nvPr>
        </p:nvSpPr>
        <p:spPr/>
        <p:txBody>
          <a:bodyPr/>
          <a:lstStyle/>
          <a:p>
            <a:fld id="{DE8E35E5-7F8D-491E-BC01-DB35F4FF7749}"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AE15EE-5B47-41FE-BC06-02B331BD243E}"/>
              </a:ext>
            </a:extLst>
          </p:cNvPr>
          <p:cNvSpPr txBox="1"/>
          <p:nvPr/>
        </p:nvSpPr>
        <p:spPr>
          <a:xfrm>
            <a:off x="1571604" y="1447800"/>
            <a:ext cx="7042044" cy="465473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water usage is initially sensed by the water flow sensor and the sensed signal is send to ESP-32 [WIFI-Module].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level of the water is indicated by using LED.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water consumption exceeds the present value then the signal is send to the solenoid valve, the solenoid valve automatically close the water supply.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ESP-32 has inbuilt WIFI - Module is used to share the data from controller to cloud.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cloud is connected with mobile application(BLYNK).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Through the mobile application the user can get the data.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8E49BC-3925-4E20-957E-4B57FD2106CC}"/>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65640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496077-CC73-4280-A839-59C8F9B130E3}"/>
              </a:ext>
            </a:extLst>
          </p:cNvPr>
          <p:cNvSpPr>
            <a:spLocks noGrp="1"/>
          </p:cNvSpPr>
          <p:nvPr>
            <p:ph type="title"/>
          </p:nvPr>
        </p:nvSpPr>
        <p:spPr>
          <a:xfrm>
            <a:off x="1435608" y="274638"/>
            <a:ext cx="7240848" cy="1354162"/>
          </a:xfrm>
        </p:spPr>
        <p:txBody>
          <a:bodyPr>
            <a:normAutofit/>
          </a:bodyPr>
          <a:lstStyle/>
          <a:p>
            <a:pPr algn="ctr"/>
            <a:r>
              <a:rPr lang="en-US" sz="2400" dirty="0">
                <a:latin typeface="Times New Roman" panose="02020603050405020304" pitchFamily="18" charset="0"/>
                <a:cs typeface="Times New Roman" panose="02020603050405020304" pitchFamily="18" charset="0"/>
              </a:rPr>
              <a:t>Block  Diagram  For  The  Proposed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System </a:t>
            </a:r>
            <a:endParaRPr lang="en-IN"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F73F851-33C3-43DC-BBF9-9B3791475044}"/>
              </a:ext>
            </a:extLst>
          </p:cNvPr>
          <p:cNvSpPr>
            <a:spLocks noGrp="1"/>
          </p:cNvSpPr>
          <p:nvPr>
            <p:ph type="dt" sz="half" idx="10"/>
          </p:nvPr>
        </p:nvSpPr>
        <p:spPr/>
        <p:txBody>
          <a:bodyPr/>
          <a:lstStyle/>
          <a:p>
            <a:fld id="{52104375-C37B-497D-A00A-0E22F4815591}"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30FE149-FCA7-4B2A-9E8E-4F8C5F8C03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458" y="1401024"/>
            <a:ext cx="7893148" cy="5123379"/>
          </a:xfrm>
        </p:spPr>
      </p:pic>
      <p:sp>
        <p:nvSpPr>
          <p:cNvPr id="2" name="Slide Number Placeholder 1">
            <a:extLst>
              <a:ext uri="{FF2B5EF4-FFF2-40B4-BE49-F238E27FC236}">
                <a16:creationId xmlns:a16="http://schemas.microsoft.com/office/drawing/2014/main" id="{3E681DD1-EAE1-4B98-87DF-31AE0AAF255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67456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631910-2F9F-4C1D-87C3-EF56AA0BBF1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Components :- </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F5817E-E6C6-48A9-85AA-431F11866028}"/>
              </a:ext>
            </a:extLst>
          </p:cNvPr>
          <p:cNvSpPr>
            <a:spLocks noGrp="1"/>
          </p:cNvSpPr>
          <p:nvPr>
            <p:ph idx="1"/>
          </p:nvPr>
        </p:nvSpPr>
        <p:spPr>
          <a:xfrm>
            <a:off x="1435608" y="1844824"/>
            <a:ext cx="7635240" cy="4536504"/>
          </a:xfrm>
        </p:spPr>
        <p:txBody>
          <a:bodyPr/>
          <a:lstStyle/>
          <a:p>
            <a:r>
              <a:rPr lang="en-US" sz="2400" dirty="0">
                <a:latin typeface="Times New Roman" panose="02020603050405020304" pitchFamily="18" charset="0"/>
                <a:cs typeface="Times New Roman" panose="02020603050405020304" pitchFamily="18" charset="0"/>
              </a:rPr>
              <a:t>NodeMCU (ESP-32).</a:t>
            </a:r>
          </a:p>
          <a:p>
            <a:r>
              <a:rPr lang="en-US" sz="2400" dirty="0">
                <a:latin typeface="Times New Roman" panose="02020603050405020304" pitchFamily="18" charset="0"/>
                <a:cs typeface="Times New Roman" panose="02020603050405020304" pitchFamily="18" charset="0"/>
              </a:rPr>
              <a:t>Water Flow Sensor (YF-S201).</a:t>
            </a:r>
          </a:p>
          <a:p>
            <a:r>
              <a:rPr lang="en-US" sz="2400" dirty="0">
                <a:latin typeface="Times New Roman" panose="02020603050405020304" pitchFamily="18" charset="0"/>
                <a:cs typeface="Times New Roman" panose="02020603050405020304" pitchFamily="18" charset="0"/>
              </a:rPr>
              <a:t>Solenoid Valve (12v - 1amp).</a:t>
            </a:r>
          </a:p>
          <a:p>
            <a:r>
              <a:rPr lang="en-US" sz="2400" dirty="0">
                <a:latin typeface="Times New Roman" panose="02020603050405020304" pitchFamily="18" charset="0"/>
                <a:cs typeface="Times New Roman" panose="02020603050405020304" pitchFamily="18" charset="0"/>
              </a:rPr>
              <a:t>2 Channel Relay.</a:t>
            </a:r>
          </a:p>
          <a:p>
            <a:r>
              <a:rPr lang="en-US" sz="2400" dirty="0">
                <a:latin typeface="Times New Roman" panose="02020603050405020304" pitchFamily="18" charset="0"/>
                <a:cs typeface="Times New Roman" panose="02020603050405020304" pitchFamily="18" charset="0"/>
              </a:rPr>
              <a:t>Ph Sensor board.</a:t>
            </a:r>
          </a:p>
          <a:p>
            <a:r>
              <a:rPr lang="en-US" sz="2400" dirty="0">
                <a:latin typeface="Times New Roman" panose="02020603050405020304" pitchFamily="18" charset="0"/>
                <a:cs typeface="Times New Roman" panose="02020603050405020304" pitchFamily="18" charset="0"/>
              </a:rPr>
              <a:t>Blynk APP.  (Mobile </a:t>
            </a:r>
            <a:r>
              <a:rPr lang="en-US" sz="2400" dirty="0" err="1">
                <a:latin typeface="Times New Roman" panose="02020603050405020304" pitchFamily="18" charset="0"/>
                <a:cs typeface="Times New Roman" panose="02020603050405020304" pitchFamily="18" charset="0"/>
              </a:rPr>
              <a:t>Applicaion</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96316F5-91FB-42CC-9E0B-5558BE12833C}"/>
              </a:ext>
            </a:extLst>
          </p:cNvPr>
          <p:cNvSpPr>
            <a:spLocks noGrp="1"/>
          </p:cNvSpPr>
          <p:nvPr>
            <p:ph type="dt" sz="half" idx="10"/>
          </p:nvPr>
        </p:nvSpPr>
        <p:spPr/>
        <p:txBody>
          <a:bodyPr/>
          <a:lstStyle/>
          <a:p>
            <a:fld id="{9C5958B8-CCBF-42B9-BCF7-A31A028EA038}"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64BFC5B-FED5-4927-9BF0-124331E76CBD}"/>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7127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1C99-BA04-40BE-A61E-E3E86E5069A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ESP-32</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85E6681-D804-4F7A-98AE-9ECC16E49BC0}"/>
              </a:ext>
            </a:extLst>
          </p:cNvPr>
          <p:cNvPicPr>
            <a:picLocks noGrp="1" noChangeAspect="1"/>
          </p:cNvPicPr>
          <p:nvPr>
            <p:ph idx="1"/>
          </p:nvPr>
        </p:nvPicPr>
        <p:blipFill>
          <a:blip r:embed="rId2"/>
          <a:stretch>
            <a:fillRect/>
          </a:stretch>
        </p:blipFill>
        <p:spPr>
          <a:xfrm>
            <a:off x="2843808" y="3861048"/>
            <a:ext cx="4001058" cy="2314898"/>
          </a:xfrm>
        </p:spPr>
      </p:pic>
      <p:sp>
        <p:nvSpPr>
          <p:cNvPr id="4" name="Date Placeholder 3">
            <a:extLst>
              <a:ext uri="{FF2B5EF4-FFF2-40B4-BE49-F238E27FC236}">
                <a16:creationId xmlns:a16="http://schemas.microsoft.com/office/drawing/2014/main" id="{98DC443F-0A10-435B-A7A9-79490C121C4C}"/>
              </a:ext>
            </a:extLst>
          </p:cNvPr>
          <p:cNvSpPr>
            <a:spLocks noGrp="1"/>
          </p:cNvSpPr>
          <p:nvPr>
            <p:ph type="dt" sz="half" idx="10"/>
          </p:nvPr>
        </p:nvSpPr>
        <p:spPr/>
        <p:txBody>
          <a:bodyPr/>
          <a:lstStyle/>
          <a:p>
            <a:fld id="{3B59D0C1-7BA2-44AF-B9DA-CCD3701B7D58}"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FAA13C-19E6-4887-8D0C-94044B23A7B1}"/>
              </a:ext>
            </a:extLst>
          </p:cNvPr>
          <p:cNvSpPr txBox="1"/>
          <p:nvPr/>
        </p:nvSpPr>
        <p:spPr>
          <a:xfrm>
            <a:off x="1551856" y="1988840"/>
            <a:ext cx="6192688" cy="2031325"/>
          </a:xfrm>
          <a:prstGeom prst="rect">
            <a:avLst/>
          </a:prstGeom>
          <a:noFill/>
        </p:spPr>
        <p:txBody>
          <a:bodyPr wrap="square">
            <a:spAutoFit/>
          </a:bodyPr>
          <a:lstStyle/>
          <a:p>
            <a:pPr marL="285750" indent="-285750" algn="l">
              <a:buFont typeface="Wingdings" panose="05000000000000000000" pitchFamily="2" charset="2"/>
              <a:buChar char="q"/>
            </a:pPr>
            <a:r>
              <a:rPr lang="en-US" sz="1800" b="0" i="0" u="none" strike="noStrike" baseline="0" dirty="0">
                <a:latin typeface="CIDFont+F3"/>
              </a:rPr>
              <a:t>NodeMCU is an open source IoT platform. This includes firmware which runs on the ESP32 Wi-Fi Module from Espressif Systems.</a:t>
            </a:r>
          </a:p>
          <a:p>
            <a:pPr marL="285750" indent="-285750" algn="l">
              <a:buFont typeface="Wingdings" panose="05000000000000000000" pitchFamily="2" charset="2"/>
              <a:buChar char="q"/>
            </a:pPr>
            <a:r>
              <a:rPr lang="en-IN" sz="1800" b="0" i="0" u="none" strike="noStrike" baseline="0" dirty="0">
                <a:latin typeface="CIDFont+F3"/>
              </a:rPr>
              <a:t>Low energy consumption.</a:t>
            </a:r>
          </a:p>
          <a:p>
            <a:pPr marL="285750" indent="-285750" algn="l">
              <a:buFont typeface="Wingdings" panose="05000000000000000000" pitchFamily="2" charset="2"/>
              <a:buChar char="q"/>
            </a:pPr>
            <a:r>
              <a:rPr lang="en-US" sz="1800" b="0" i="0" u="none" strike="noStrike" baseline="0" dirty="0">
                <a:latin typeface="CIDFont+F3"/>
              </a:rPr>
              <a:t>Integrated support for WIFI network.</a:t>
            </a:r>
          </a:p>
          <a:p>
            <a:pPr marL="285750" indent="-285750" algn="l">
              <a:buFont typeface="Wingdings" panose="05000000000000000000" pitchFamily="2" charset="2"/>
              <a:buChar char="q"/>
            </a:pPr>
            <a:r>
              <a:rPr lang="en-US" sz="1800" b="0" i="0" u="none" strike="noStrike" baseline="0" dirty="0">
                <a:latin typeface="CIDFont+F3"/>
              </a:rPr>
              <a:t>Reduced size of the board.</a:t>
            </a:r>
          </a:p>
          <a:p>
            <a:pPr marL="285750" indent="-285750" algn="l">
              <a:buFont typeface="Wingdings" panose="05000000000000000000" pitchFamily="2" charset="2"/>
              <a:buChar char="q"/>
            </a:pPr>
            <a:r>
              <a:rPr lang="en-IN" sz="1800" b="0" i="0" u="none" strike="noStrike" baseline="0" dirty="0">
                <a:latin typeface="CIDFont+F3"/>
              </a:rPr>
              <a:t>Low Cost.</a:t>
            </a:r>
            <a:endParaRPr lang="en-IN" dirty="0"/>
          </a:p>
        </p:txBody>
      </p:sp>
      <p:sp>
        <p:nvSpPr>
          <p:cNvPr id="10" name="Slide Number Placeholder 9">
            <a:extLst>
              <a:ext uri="{FF2B5EF4-FFF2-40B4-BE49-F238E27FC236}">
                <a16:creationId xmlns:a16="http://schemas.microsoft.com/office/drawing/2014/main" id="{1240AD67-2D73-4CD7-A270-6A6B3C8E8F8C}"/>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62776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C497-B8FF-4168-BA53-2FA7EB8DC9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PIN-OUT of ESP-32</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5A37242-F4FD-4E2A-A664-93534E101C46}"/>
              </a:ext>
            </a:extLst>
          </p:cNvPr>
          <p:cNvSpPr>
            <a:spLocks noGrp="1"/>
          </p:cNvSpPr>
          <p:nvPr>
            <p:ph type="dt" sz="half" idx="10"/>
          </p:nvPr>
        </p:nvSpPr>
        <p:spPr/>
        <p:txBody>
          <a:bodyPr/>
          <a:lstStyle/>
          <a:p>
            <a:fld id="{99E8D76B-B330-43A0-B89C-19A44A55DA21}" type="datetime1">
              <a:rPr lang="en-US" smtClean="0"/>
              <a:t>6/25/2021</a:t>
            </a:fld>
            <a:endParaRPr lang="en-US" dirty="0"/>
          </a:p>
        </p:txBody>
      </p:sp>
      <p:pic>
        <p:nvPicPr>
          <p:cNvPr id="6" name="Picture 5">
            <a:extLst>
              <a:ext uri="{FF2B5EF4-FFF2-40B4-BE49-F238E27FC236}">
                <a16:creationId xmlns:a16="http://schemas.microsoft.com/office/drawing/2014/main" id="{7D67866A-F82C-4721-9923-15B29BC903E1}"/>
              </a:ext>
            </a:extLst>
          </p:cNvPr>
          <p:cNvPicPr>
            <a:picLocks noChangeAspect="1"/>
          </p:cNvPicPr>
          <p:nvPr/>
        </p:nvPicPr>
        <p:blipFill>
          <a:blip r:embed="rId2"/>
          <a:stretch>
            <a:fillRect/>
          </a:stretch>
        </p:blipFill>
        <p:spPr>
          <a:xfrm>
            <a:off x="1636520" y="1844824"/>
            <a:ext cx="7297168" cy="3801005"/>
          </a:xfrm>
          <a:prstGeom prst="rect">
            <a:avLst/>
          </a:prstGeom>
        </p:spPr>
      </p:pic>
      <p:sp>
        <p:nvSpPr>
          <p:cNvPr id="7" name="Slide Number Placeholder 6">
            <a:extLst>
              <a:ext uri="{FF2B5EF4-FFF2-40B4-BE49-F238E27FC236}">
                <a16:creationId xmlns:a16="http://schemas.microsoft.com/office/drawing/2014/main" id="{B887027F-3776-4465-9888-C863BF42D8A5}"/>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92115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835C-3196-4DEB-ADC6-5E487BD4FC7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Relay Module</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BBF58C0-CFC4-4DF1-84B3-8DEA2601BFC3}"/>
              </a:ext>
            </a:extLst>
          </p:cNvPr>
          <p:cNvSpPr>
            <a:spLocks noGrp="1"/>
          </p:cNvSpPr>
          <p:nvPr>
            <p:ph type="dt" sz="half" idx="10"/>
          </p:nvPr>
        </p:nvSpPr>
        <p:spPr/>
        <p:txBody>
          <a:bodyPr/>
          <a:lstStyle/>
          <a:p>
            <a:fld id="{B9523036-B8A6-4F2D-BEFD-9C66EB0E35D4}" type="datetime1">
              <a:rPr lang="en-US" smtClean="0"/>
              <a:t>6/25/2021</a:t>
            </a:fld>
            <a:endParaRPr lang="en-US" dirty="0"/>
          </a:p>
        </p:txBody>
      </p:sp>
      <p:sp>
        <p:nvSpPr>
          <p:cNvPr id="8" name="TextBox 7">
            <a:extLst>
              <a:ext uri="{FF2B5EF4-FFF2-40B4-BE49-F238E27FC236}">
                <a16:creationId xmlns:a16="http://schemas.microsoft.com/office/drawing/2014/main" id="{3327E7C4-7F35-4A08-9A6C-2631C0928732}"/>
              </a:ext>
            </a:extLst>
          </p:cNvPr>
          <p:cNvSpPr txBox="1"/>
          <p:nvPr/>
        </p:nvSpPr>
        <p:spPr>
          <a:xfrm>
            <a:off x="1295400" y="1286113"/>
            <a:ext cx="4572000" cy="369332"/>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A relay is an electrically operated switch.</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09FFC4E-9BE2-4A18-8057-5261DF12E041}"/>
              </a:ext>
            </a:extLst>
          </p:cNvPr>
          <p:cNvPicPr>
            <a:picLocks noChangeAspect="1"/>
          </p:cNvPicPr>
          <p:nvPr/>
        </p:nvPicPr>
        <p:blipFill>
          <a:blip r:embed="rId2"/>
          <a:stretch>
            <a:fillRect/>
          </a:stretch>
        </p:blipFill>
        <p:spPr>
          <a:xfrm>
            <a:off x="1115616" y="1874464"/>
            <a:ext cx="6468378" cy="1486107"/>
          </a:xfrm>
          <a:prstGeom prst="rect">
            <a:avLst/>
          </a:prstGeom>
        </p:spPr>
      </p:pic>
      <p:pic>
        <p:nvPicPr>
          <p:cNvPr id="14" name="Picture 13">
            <a:extLst>
              <a:ext uri="{FF2B5EF4-FFF2-40B4-BE49-F238E27FC236}">
                <a16:creationId xmlns:a16="http://schemas.microsoft.com/office/drawing/2014/main" id="{DDE60910-852A-4F5B-9538-79E51CCF880B}"/>
              </a:ext>
            </a:extLst>
          </p:cNvPr>
          <p:cNvPicPr>
            <a:picLocks noChangeAspect="1"/>
          </p:cNvPicPr>
          <p:nvPr/>
        </p:nvPicPr>
        <p:blipFill>
          <a:blip r:embed="rId3"/>
          <a:stretch>
            <a:fillRect/>
          </a:stretch>
        </p:blipFill>
        <p:spPr>
          <a:xfrm>
            <a:off x="1048932" y="3632624"/>
            <a:ext cx="6601746" cy="1590897"/>
          </a:xfrm>
          <a:prstGeom prst="rect">
            <a:avLst/>
          </a:prstGeom>
        </p:spPr>
      </p:pic>
      <p:pic>
        <p:nvPicPr>
          <p:cNvPr id="16" name="Picture 15">
            <a:extLst>
              <a:ext uri="{FF2B5EF4-FFF2-40B4-BE49-F238E27FC236}">
                <a16:creationId xmlns:a16="http://schemas.microsoft.com/office/drawing/2014/main" id="{569050F0-4D3C-4B0E-A9AD-FDE92BFAD7BE}"/>
              </a:ext>
            </a:extLst>
          </p:cNvPr>
          <p:cNvPicPr>
            <a:picLocks noChangeAspect="1"/>
          </p:cNvPicPr>
          <p:nvPr/>
        </p:nvPicPr>
        <p:blipFill>
          <a:blip r:embed="rId4"/>
          <a:stretch>
            <a:fillRect/>
          </a:stretch>
        </p:blipFill>
        <p:spPr>
          <a:xfrm>
            <a:off x="5850000" y="5044150"/>
            <a:ext cx="2572109" cy="1819529"/>
          </a:xfrm>
          <a:prstGeom prst="rect">
            <a:avLst/>
          </a:prstGeom>
        </p:spPr>
      </p:pic>
      <p:sp>
        <p:nvSpPr>
          <p:cNvPr id="17" name="Slide Number Placeholder 16">
            <a:extLst>
              <a:ext uri="{FF2B5EF4-FFF2-40B4-BE49-F238E27FC236}">
                <a16:creationId xmlns:a16="http://schemas.microsoft.com/office/drawing/2014/main" id="{8355B8DF-B4B9-419F-A41E-B67807DDF76D}"/>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57596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E3E9F-EBD2-4EEB-989D-107C6350D724}"/>
              </a:ext>
            </a:extLst>
          </p:cNvPr>
          <p:cNvSpPr>
            <a:spLocks noGrp="1"/>
          </p:cNvSpPr>
          <p:nvPr>
            <p:ph type="dt" sz="half" idx="10"/>
          </p:nvPr>
        </p:nvSpPr>
        <p:spPr>
          <a:xfrm>
            <a:off x="3052366" y="6409133"/>
            <a:ext cx="2133600" cy="476250"/>
          </a:xfrm>
        </p:spPr>
        <p:txBody>
          <a:bodyPr/>
          <a:lstStyle/>
          <a:p>
            <a:fld id="{7C93CD1E-614F-4FB2-AE7D-AFF81A91712C}"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8B15270-2942-4A43-B062-9B06EA93D78E}"/>
              </a:ext>
            </a:extLst>
          </p:cNvPr>
          <p:cNvSpPr>
            <a:spLocks noGrp="1"/>
          </p:cNvSpPr>
          <p:nvPr>
            <p:ph type="title" idx="4294967295"/>
          </p:nvPr>
        </p:nvSpPr>
        <p:spPr>
          <a:xfrm>
            <a:off x="1093721" y="47738"/>
            <a:ext cx="7499350" cy="1143000"/>
          </a:xfrm>
        </p:spPr>
        <p:txBody>
          <a:bodyPr>
            <a:normAutofit/>
          </a:bodyPr>
          <a:lstStyle/>
          <a:p>
            <a:pPr algn="ctr"/>
            <a:r>
              <a:rPr lang="en-US" sz="3200" dirty="0">
                <a:latin typeface="Times New Roman" panose="02020603050405020304" pitchFamily="18" charset="0"/>
                <a:cs typeface="Times New Roman" panose="02020603050405020304" pitchFamily="18" charset="0"/>
              </a:rPr>
              <a:t>Water Flow sensor</a:t>
            </a:r>
            <a:endParaRPr lang="en-IN" sz="3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C6B5F2C-811E-4733-8886-AE01CA95171F}"/>
              </a:ext>
            </a:extLst>
          </p:cNvPr>
          <p:cNvPicPr>
            <a:picLocks noChangeAspect="1"/>
          </p:cNvPicPr>
          <p:nvPr/>
        </p:nvPicPr>
        <p:blipFill>
          <a:blip r:embed="rId2"/>
          <a:stretch>
            <a:fillRect/>
          </a:stretch>
        </p:blipFill>
        <p:spPr>
          <a:xfrm>
            <a:off x="8119125" y="3433741"/>
            <a:ext cx="469889" cy="144015"/>
          </a:xfrm>
          <a:prstGeom prst="rect">
            <a:avLst/>
          </a:prstGeom>
        </p:spPr>
      </p:pic>
      <p:sp>
        <p:nvSpPr>
          <p:cNvPr id="12" name="TextBox 11">
            <a:extLst>
              <a:ext uri="{FF2B5EF4-FFF2-40B4-BE49-F238E27FC236}">
                <a16:creationId xmlns:a16="http://schemas.microsoft.com/office/drawing/2014/main" id="{E27EA417-F636-4005-A525-0AE7748AE72A}"/>
              </a:ext>
            </a:extLst>
          </p:cNvPr>
          <p:cNvSpPr txBox="1"/>
          <p:nvPr/>
        </p:nvSpPr>
        <p:spPr>
          <a:xfrm>
            <a:off x="1692840" y="1498706"/>
            <a:ext cx="6596439" cy="3139321"/>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Water Flow Sensor, as the name suggests, is a device to measure the flow of water.</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Basically, the YF-S201 Water Flow Sensor consists of a Flap Wheel (or a Turbine Wheel) that spins when water flows through the sensor.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At the centre of this flap </a:t>
            </a:r>
          </a:p>
          <a:p>
            <a:r>
              <a:rPr lang="en-US" dirty="0">
                <a:latin typeface="Times New Roman" panose="02020603050405020304" pitchFamily="18" charset="0"/>
                <a:cs typeface="Times New Roman" panose="02020603050405020304" pitchFamily="18" charset="0"/>
              </a:rPr>
              <a:t>wheel, there is magnet fixed.</a:t>
            </a:r>
          </a:p>
          <a:p>
            <a:pPr marL="285750" indent="-285750" fontAlgn="base">
              <a:buFont typeface="Wingdings" panose="05000000000000000000" pitchFamily="2" charset="2"/>
              <a:buChar char="q"/>
            </a:pPr>
            <a:r>
              <a:rPr lang="en-US" b="1" dirty="0">
                <a:solidFill>
                  <a:srgbClr val="00B050"/>
                </a:solidFill>
                <a:latin typeface="Times New Roman" panose="02020603050405020304" pitchFamily="18" charset="0"/>
                <a:cs typeface="Times New Roman" panose="02020603050405020304" pitchFamily="18" charset="0"/>
              </a:rPr>
              <a:t>Model: YF-S201.</a:t>
            </a:r>
          </a:p>
          <a:p>
            <a:pPr marL="285750" indent="-285750" fontAlgn="base">
              <a:buFont typeface="Wingdings" panose="05000000000000000000" pitchFamily="2" charset="2"/>
              <a:buChar char="q"/>
            </a:pPr>
            <a:r>
              <a:rPr lang="en-US" b="1" dirty="0">
                <a:solidFill>
                  <a:srgbClr val="00B050"/>
                </a:solidFill>
                <a:latin typeface="Times New Roman" panose="02020603050405020304" pitchFamily="18" charset="0"/>
                <a:cs typeface="Times New Roman" panose="02020603050405020304" pitchFamily="18" charset="0"/>
              </a:rPr>
              <a:t>Working Range: 1 – 30 L/min.</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1B6CFA-1B88-4F0D-87D0-B0141B15B551}"/>
              </a:ext>
            </a:extLst>
          </p:cNvPr>
          <p:cNvPicPr>
            <a:picLocks noChangeAspect="1"/>
          </p:cNvPicPr>
          <p:nvPr/>
        </p:nvPicPr>
        <p:blipFill>
          <a:blip r:embed="rId3"/>
          <a:stretch>
            <a:fillRect/>
          </a:stretch>
        </p:blipFill>
        <p:spPr>
          <a:xfrm>
            <a:off x="3207214" y="4149080"/>
            <a:ext cx="3567689" cy="2070781"/>
          </a:xfrm>
          <a:prstGeom prst="rect">
            <a:avLst/>
          </a:prstGeom>
        </p:spPr>
      </p:pic>
      <p:sp>
        <p:nvSpPr>
          <p:cNvPr id="13" name="Slide Number Placeholder 12">
            <a:extLst>
              <a:ext uri="{FF2B5EF4-FFF2-40B4-BE49-F238E27FC236}">
                <a16:creationId xmlns:a16="http://schemas.microsoft.com/office/drawing/2014/main" id="{706A5970-3E81-4A7F-B461-14EF9778560C}"/>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2512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E62B24-4483-44A9-87C5-80CDA6CBCBE6}"/>
              </a:ext>
            </a:extLst>
          </p:cNvPr>
          <p:cNvSpPr>
            <a:spLocks noGrp="1"/>
          </p:cNvSpPr>
          <p:nvPr>
            <p:ph type="title"/>
          </p:nvPr>
        </p:nvSpPr>
        <p:spPr>
          <a:xfrm>
            <a:off x="1125336" y="0"/>
            <a:ext cx="7498080" cy="11430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Working of flow sensor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9E873528-72C7-422F-92AA-E1822D1D8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336" y="3787021"/>
            <a:ext cx="8018664" cy="3273200"/>
          </a:xfrm>
        </p:spPr>
      </p:pic>
      <p:sp>
        <p:nvSpPr>
          <p:cNvPr id="2" name="Date Placeholder 1">
            <a:extLst>
              <a:ext uri="{FF2B5EF4-FFF2-40B4-BE49-F238E27FC236}">
                <a16:creationId xmlns:a16="http://schemas.microsoft.com/office/drawing/2014/main" id="{A317843C-FB42-40D8-9611-6F955F1774CD}"/>
              </a:ext>
            </a:extLst>
          </p:cNvPr>
          <p:cNvSpPr>
            <a:spLocks noGrp="1"/>
          </p:cNvSpPr>
          <p:nvPr>
            <p:ph type="dt" sz="half" idx="10"/>
          </p:nvPr>
        </p:nvSpPr>
        <p:spPr>
          <a:xfrm>
            <a:off x="3581400" y="6305550"/>
            <a:ext cx="2133600" cy="476250"/>
          </a:xfrm>
        </p:spPr>
        <p:txBody>
          <a:bodyPr/>
          <a:lstStyle/>
          <a:p>
            <a:fld id="{CA1568BE-3E7A-4793-861F-5D4545EEFC67}"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E5E5A8-5965-46A4-8066-58A5FE991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620688"/>
            <a:ext cx="6624736" cy="3166333"/>
          </a:xfrm>
          <a:prstGeom prst="rect">
            <a:avLst/>
          </a:prstGeom>
        </p:spPr>
      </p:pic>
      <p:pic>
        <p:nvPicPr>
          <p:cNvPr id="13" name="Picture 12">
            <a:extLst>
              <a:ext uri="{FF2B5EF4-FFF2-40B4-BE49-F238E27FC236}">
                <a16:creationId xmlns:a16="http://schemas.microsoft.com/office/drawing/2014/main" id="{DC66F4A0-BFF6-4CD2-AA7E-12B7E8BD50C7}"/>
              </a:ext>
            </a:extLst>
          </p:cNvPr>
          <p:cNvPicPr>
            <a:picLocks noChangeAspect="1"/>
          </p:cNvPicPr>
          <p:nvPr/>
        </p:nvPicPr>
        <p:blipFill>
          <a:blip r:embed="rId4"/>
          <a:stretch>
            <a:fillRect/>
          </a:stretch>
        </p:blipFill>
        <p:spPr>
          <a:xfrm>
            <a:off x="7213095" y="4459204"/>
            <a:ext cx="1857753" cy="476249"/>
          </a:xfrm>
          <a:prstGeom prst="rect">
            <a:avLst/>
          </a:prstGeom>
        </p:spPr>
      </p:pic>
      <p:pic>
        <p:nvPicPr>
          <p:cNvPr id="14" name="Picture 13">
            <a:extLst>
              <a:ext uri="{FF2B5EF4-FFF2-40B4-BE49-F238E27FC236}">
                <a16:creationId xmlns:a16="http://schemas.microsoft.com/office/drawing/2014/main" id="{5E3ADF67-5342-44D4-A066-ADD2E0F7E4BC}"/>
              </a:ext>
            </a:extLst>
          </p:cNvPr>
          <p:cNvPicPr>
            <a:picLocks noChangeAspect="1"/>
          </p:cNvPicPr>
          <p:nvPr/>
        </p:nvPicPr>
        <p:blipFill>
          <a:blip r:embed="rId4"/>
          <a:stretch>
            <a:fillRect/>
          </a:stretch>
        </p:blipFill>
        <p:spPr>
          <a:xfrm>
            <a:off x="3182189" y="3408901"/>
            <a:ext cx="3190012" cy="130730"/>
          </a:xfrm>
          <a:prstGeom prst="rect">
            <a:avLst/>
          </a:prstGeom>
        </p:spPr>
      </p:pic>
      <p:sp>
        <p:nvSpPr>
          <p:cNvPr id="4" name="Slide Number Placeholder 3">
            <a:extLst>
              <a:ext uri="{FF2B5EF4-FFF2-40B4-BE49-F238E27FC236}">
                <a16:creationId xmlns:a16="http://schemas.microsoft.com/office/drawing/2014/main" id="{62364332-9C3E-4380-849F-7D6F9A54E7D7}"/>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13708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2D679-8B3A-4890-B305-7BF6B81805D6}"/>
              </a:ext>
            </a:extLst>
          </p:cNvPr>
          <p:cNvSpPr>
            <a:spLocks noGrp="1"/>
          </p:cNvSpPr>
          <p:nvPr>
            <p:ph type="ctrTitle"/>
          </p:nvPr>
        </p:nvSpPr>
        <p:spPr>
          <a:xfrm>
            <a:off x="1631540" y="273602"/>
            <a:ext cx="7181088" cy="1093080"/>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Solenoid valve and its working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41F2C871-AE56-4315-8C93-7CFF33AADC12}"/>
              </a:ext>
            </a:extLst>
          </p:cNvPr>
          <p:cNvSpPr>
            <a:spLocks noGrp="1"/>
          </p:cNvSpPr>
          <p:nvPr>
            <p:ph type="subTitle" idx="1"/>
          </p:nvPr>
        </p:nvSpPr>
        <p:spPr>
          <a:xfrm>
            <a:off x="1432560" y="1628825"/>
            <a:ext cx="7406640" cy="2736304"/>
          </a:xfrm>
        </p:spPr>
        <p:txBody>
          <a:bodyPr/>
          <a:lstStyle/>
          <a:p>
            <a:r>
              <a:rPr lang="en-US" sz="2000" dirty="0">
                <a:solidFill>
                  <a:schemeClr val="tx1"/>
                </a:solidFill>
                <a:latin typeface="Times New Roman" panose="02020603050405020304" pitchFamily="18" charset="0"/>
                <a:cs typeface="Times New Roman" panose="02020603050405020304" pitchFamily="18" charset="0"/>
              </a:rPr>
              <a:t>Solenoid valves are used wherever fluid flow has to be controlled automatically. They are being used to an increasing degree in the most varied types of plants and equipment.</a:t>
            </a:r>
            <a:r>
              <a:rPr lang="en-US"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C253F1-16FD-4D95-B6C3-8C7FF01B7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514" y="2856365"/>
            <a:ext cx="7609380" cy="3541814"/>
          </a:xfrm>
          <a:prstGeom prst="rect">
            <a:avLst/>
          </a:prstGeom>
        </p:spPr>
      </p:pic>
      <p:pic>
        <p:nvPicPr>
          <p:cNvPr id="8" name="Picture 7">
            <a:extLst>
              <a:ext uri="{FF2B5EF4-FFF2-40B4-BE49-F238E27FC236}">
                <a16:creationId xmlns:a16="http://schemas.microsoft.com/office/drawing/2014/main" id="{5A11F9F0-E3B1-4518-85D9-93FFD6E2F065}"/>
              </a:ext>
            </a:extLst>
          </p:cNvPr>
          <p:cNvPicPr>
            <a:picLocks noChangeAspect="1"/>
          </p:cNvPicPr>
          <p:nvPr/>
        </p:nvPicPr>
        <p:blipFill>
          <a:blip r:embed="rId3"/>
          <a:stretch>
            <a:fillRect/>
          </a:stretch>
        </p:blipFill>
        <p:spPr>
          <a:xfrm>
            <a:off x="6082104" y="5628640"/>
            <a:ext cx="1338938" cy="208673"/>
          </a:xfrm>
          <a:prstGeom prst="rect">
            <a:avLst/>
          </a:prstGeom>
        </p:spPr>
      </p:pic>
      <p:pic>
        <p:nvPicPr>
          <p:cNvPr id="6" name="Picture 5">
            <a:extLst>
              <a:ext uri="{FF2B5EF4-FFF2-40B4-BE49-F238E27FC236}">
                <a16:creationId xmlns:a16="http://schemas.microsoft.com/office/drawing/2014/main" id="{7A2112C5-8027-4894-A3D0-4F3C37B05B91}"/>
              </a:ext>
            </a:extLst>
          </p:cNvPr>
          <p:cNvPicPr>
            <a:picLocks noChangeAspect="1"/>
          </p:cNvPicPr>
          <p:nvPr/>
        </p:nvPicPr>
        <p:blipFill>
          <a:blip r:embed="rId4"/>
          <a:stretch>
            <a:fillRect/>
          </a:stretch>
        </p:blipFill>
        <p:spPr>
          <a:xfrm>
            <a:off x="7079271" y="6118079"/>
            <a:ext cx="1991577" cy="381033"/>
          </a:xfrm>
          <a:prstGeom prst="rect">
            <a:avLst/>
          </a:prstGeom>
        </p:spPr>
      </p:pic>
    </p:spTree>
    <p:extLst>
      <p:ext uri="{BB962C8B-B14F-4D97-AF65-F5344CB8AC3E}">
        <p14:creationId xmlns:p14="http://schemas.microsoft.com/office/powerpoint/2010/main" val="259928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4DD-FD7D-4C12-8E20-26F0B4C9774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PH-Sensor Board</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C98933A-4030-47D5-BA7E-C994E667BBCC}"/>
              </a:ext>
            </a:extLst>
          </p:cNvPr>
          <p:cNvPicPr>
            <a:picLocks noGrp="1" noChangeAspect="1"/>
          </p:cNvPicPr>
          <p:nvPr>
            <p:ph idx="1"/>
          </p:nvPr>
        </p:nvPicPr>
        <p:blipFill>
          <a:blip r:embed="rId2"/>
          <a:stretch>
            <a:fillRect/>
          </a:stretch>
        </p:blipFill>
        <p:spPr>
          <a:xfrm>
            <a:off x="1466486" y="2116776"/>
            <a:ext cx="7147162" cy="2624448"/>
          </a:xfrm>
        </p:spPr>
      </p:pic>
      <p:sp>
        <p:nvSpPr>
          <p:cNvPr id="4" name="Date Placeholder 3">
            <a:extLst>
              <a:ext uri="{FF2B5EF4-FFF2-40B4-BE49-F238E27FC236}">
                <a16:creationId xmlns:a16="http://schemas.microsoft.com/office/drawing/2014/main" id="{6D310C8E-2257-47A6-96B9-387BFDC59EA0}"/>
              </a:ext>
            </a:extLst>
          </p:cNvPr>
          <p:cNvSpPr>
            <a:spLocks noGrp="1"/>
          </p:cNvSpPr>
          <p:nvPr>
            <p:ph type="dt" sz="half" idx="10"/>
          </p:nvPr>
        </p:nvSpPr>
        <p:spPr/>
        <p:txBody>
          <a:bodyPr/>
          <a:lstStyle/>
          <a:p>
            <a:fld id="{BEE94F41-74E7-4320-B572-CF197879873B}"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00003421-92B3-4ED3-8501-45939C1AB6CE}"/>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79675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007C-9A04-490E-86B0-436399706A46}"/>
              </a:ext>
            </a:extLst>
          </p:cNvPr>
          <p:cNvSpPr>
            <a:spLocks noGrp="1"/>
          </p:cNvSpPr>
          <p:nvPr>
            <p:ph type="title"/>
          </p:nvPr>
        </p:nvSpPr>
        <p:spPr>
          <a:xfrm>
            <a:off x="1161058" y="-28719"/>
            <a:ext cx="7368480" cy="1354480"/>
          </a:xfrm>
        </p:spPr>
        <p:txBody>
          <a:bodyPr>
            <a:normAutofit/>
          </a:bodyPr>
          <a:lstStyle/>
          <a:p>
            <a:pPr algn="ctr"/>
            <a:r>
              <a:rPr lang="en-IN" sz="4000" b="1" dirty="0">
                <a:latin typeface="Times New Roman" panose="02020603050405020304" pitchFamily="18" charset="0"/>
                <a:cs typeface="Times New Roman" panose="02020603050405020304" pitchFamily="18" charset="0"/>
              </a:rPr>
              <a:t>Contents</a:t>
            </a:r>
          </a:p>
        </p:txBody>
      </p:sp>
      <p:sp>
        <p:nvSpPr>
          <p:cNvPr id="3" name="Date Placeholder 2">
            <a:extLst>
              <a:ext uri="{FF2B5EF4-FFF2-40B4-BE49-F238E27FC236}">
                <a16:creationId xmlns:a16="http://schemas.microsoft.com/office/drawing/2014/main" id="{ACE515B0-81AE-49FD-B13B-3E7B3D22DC93}"/>
              </a:ext>
            </a:extLst>
          </p:cNvPr>
          <p:cNvSpPr>
            <a:spLocks noGrp="1"/>
          </p:cNvSpPr>
          <p:nvPr>
            <p:ph type="dt" sz="half" idx="10"/>
          </p:nvPr>
        </p:nvSpPr>
        <p:spPr/>
        <p:txBody>
          <a:bodyPr/>
          <a:lstStyle/>
          <a:p>
            <a:fld id="{BBD83EBA-44BF-490E-A38E-DCB6A7B3A555}"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E589D5-E3D7-4BF8-848D-50DF5316277A}"/>
              </a:ext>
            </a:extLst>
          </p:cNvPr>
          <p:cNvSpPr txBox="1"/>
          <p:nvPr/>
        </p:nvSpPr>
        <p:spPr>
          <a:xfrm>
            <a:off x="1435608" y="1042571"/>
            <a:ext cx="736848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Existing System.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System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Components.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Block Diagram.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Flow Chart.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Simulation Results.</a:t>
            </a:r>
          </a:p>
          <a:p>
            <a:pPr marL="342900" indent="-342900">
              <a:buFont typeface="Arial" panose="020B0604020202020204" pitchFamily="34" charset="0"/>
              <a:buChar char="•"/>
            </a:pPr>
            <a:r>
              <a:rPr lang="en-IN" sz="2400" dirty="0">
                <a:solidFill>
                  <a:srgbClr val="000000"/>
                </a:solidFill>
                <a:latin typeface="Times New Roman" panose="02020603050405020304" pitchFamily="18" charset="0"/>
                <a:ea typeface="Calibri" panose="020F0502020204030204" pitchFamily="34" charset="0"/>
              </a:rPr>
              <a:t>C</a:t>
            </a:r>
            <a:r>
              <a:rPr lang="en-IN" sz="2400" dirty="0">
                <a:solidFill>
                  <a:srgbClr val="000000"/>
                </a:solidFill>
                <a:effectLst/>
                <a:latin typeface="Times New Roman" panose="02020603050405020304" pitchFamily="18" charset="0"/>
                <a:ea typeface="Calibri" panose="020F0502020204030204" pitchFamily="34" charset="0"/>
              </a:rPr>
              <a:t>omparison between existing and proposed system</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Scope.</a:t>
            </a:r>
          </a:p>
        </p:txBody>
      </p:sp>
      <p:sp>
        <p:nvSpPr>
          <p:cNvPr id="6" name="Slide Number Placeholder 5">
            <a:extLst>
              <a:ext uri="{FF2B5EF4-FFF2-40B4-BE49-F238E27FC236}">
                <a16:creationId xmlns:a16="http://schemas.microsoft.com/office/drawing/2014/main" id="{117161DF-7268-48FA-828B-B66A589FC632}"/>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04618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FF5-D603-435A-929A-E61DF7B26A06}"/>
              </a:ext>
            </a:extLst>
          </p:cNvPr>
          <p:cNvSpPr>
            <a:spLocks noGrp="1"/>
          </p:cNvSpPr>
          <p:nvPr>
            <p:ph type="title"/>
          </p:nvPr>
        </p:nvSpPr>
        <p:spPr/>
        <p:txBody>
          <a:bodyPr>
            <a:normAutofit/>
          </a:bodyPr>
          <a:lstStyle/>
          <a:p>
            <a:pPr algn="ctr"/>
            <a:r>
              <a:rPr lang="en-US" dirty="0"/>
              <a:t>PH - Chart</a:t>
            </a:r>
            <a:endParaRPr lang="en-IN" dirty="0"/>
          </a:p>
        </p:txBody>
      </p:sp>
      <p:pic>
        <p:nvPicPr>
          <p:cNvPr id="7" name="Content Placeholder 6">
            <a:extLst>
              <a:ext uri="{FF2B5EF4-FFF2-40B4-BE49-F238E27FC236}">
                <a16:creationId xmlns:a16="http://schemas.microsoft.com/office/drawing/2014/main" id="{B9A2368E-DCB2-4591-B0E8-CD9C509E4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070" y="1669977"/>
            <a:ext cx="7764178" cy="4152932"/>
          </a:xfrm>
        </p:spPr>
      </p:pic>
      <p:sp>
        <p:nvSpPr>
          <p:cNvPr id="4" name="Date Placeholder 3">
            <a:extLst>
              <a:ext uri="{FF2B5EF4-FFF2-40B4-BE49-F238E27FC236}">
                <a16:creationId xmlns:a16="http://schemas.microsoft.com/office/drawing/2014/main" id="{DBB33B7A-ED72-40F3-834E-A8B4C9C71AD3}"/>
              </a:ext>
            </a:extLst>
          </p:cNvPr>
          <p:cNvSpPr>
            <a:spLocks noGrp="1"/>
          </p:cNvSpPr>
          <p:nvPr>
            <p:ph type="dt" sz="half" idx="10"/>
          </p:nvPr>
        </p:nvSpPr>
        <p:spPr>
          <a:xfrm>
            <a:off x="3707904" y="6305550"/>
            <a:ext cx="2133600" cy="476250"/>
          </a:xfrm>
        </p:spPr>
        <p:txBody>
          <a:bodyPr/>
          <a:lstStyle/>
          <a:p>
            <a:pPr algn="ctr"/>
            <a:fld id="{0DECC1EB-FBBA-47C4-983D-A9D22D214DA8}" type="datetime1">
              <a:rPr lang="en-US" smtClean="0"/>
              <a:t>6/25/2021</a:t>
            </a:fld>
            <a:endParaRPr lang="en-US" dirty="0"/>
          </a:p>
        </p:txBody>
      </p:sp>
      <p:cxnSp>
        <p:nvCxnSpPr>
          <p:cNvPr id="9" name="Straight Arrow Connector 8">
            <a:extLst>
              <a:ext uri="{FF2B5EF4-FFF2-40B4-BE49-F238E27FC236}">
                <a16:creationId xmlns:a16="http://schemas.microsoft.com/office/drawing/2014/main" id="{93B054C3-7503-44CE-8C03-C46F81B90B08}"/>
              </a:ext>
            </a:extLst>
          </p:cNvPr>
          <p:cNvCxnSpPr/>
          <p:nvPr/>
        </p:nvCxnSpPr>
        <p:spPr>
          <a:xfrm flipV="1">
            <a:off x="5292080" y="1628800"/>
            <a:ext cx="1944216"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355FD4-3BE2-400A-B976-77A4762DA880}"/>
              </a:ext>
            </a:extLst>
          </p:cNvPr>
          <p:cNvSpPr txBox="1"/>
          <p:nvPr/>
        </p:nvSpPr>
        <p:spPr>
          <a:xfrm>
            <a:off x="7308304" y="1248998"/>
            <a:ext cx="1944216" cy="369332"/>
          </a:xfrm>
          <a:prstGeom prst="rect">
            <a:avLst/>
          </a:prstGeom>
          <a:noFill/>
        </p:spPr>
        <p:txBody>
          <a:bodyPr wrap="square" rtlCol="0">
            <a:spAutoFit/>
          </a:bodyPr>
          <a:lstStyle/>
          <a:p>
            <a:r>
              <a:rPr lang="en-US" b="1" dirty="0">
                <a:solidFill>
                  <a:schemeClr val="accent1"/>
                </a:solidFill>
              </a:rPr>
              <a:t>Pure water (7-8)</a:t>
            </a:r>
            <a:endParaRPr lang="en-IN" b="1" dirty="0">
              <a:solidFill>
                <a:schemeClr val="accent1"/>
              </a:solidFill>
            </a:endParaRPr>
          </a:p>
        </p:txBody>
      </p:sp>
      <p:sp>
        <p:nvSpPr>
          <p:cNvPr id="3" name="Slide Number Placeholder 2">
            <a:extLst>
              <a:ext uri="{FF2B5EF4-FFF2-40B4-BE49-F238E27FC236}">
                <a16:creationId xmlns:a16="http://schemas.microsoft.com/office/drawing/2014/main" id="{4364C883-D5E7-4086-87C8-474C496D16F6}"/>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88601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1509-C63C-44F9-977F-0300FCF8AF25}"/>
              </a:ext>
            </a:extLst>
          </p:cNvPr>
          <p:cNvSpPr>
            <a:spLocks noGrp="1"/>
          </p:cNvSpPr>
          <p:nvPr>
            <p:ph type="ctrTitle"/>
          </p:nvPr>
        </p:nvSpPr>
        <p:spPr>
          <a:xfrm>
            <a:off x="1432560" y="188640"/>
            <a:ext cx="7243896" cy="63533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BLYNK-APPLICATION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8DAB91-75E8-46F4-917C-4E50D780844B}"/>
              </a:ext>
            </a:extLst>
          </p:cNvPr>
          <p:cNvSpPr>
            <a:spLocks noGrp="1"/>
          </p:cNvSpPr>
          <p:nvPr>
            <p:ph type="subTitle" idx="1"/>
          </p:nvPr>
        </p:nvSpPr>
        <p:spPr>
          <a:xfrm>
            <a:off x="1432560" y="1052736"/>
            <a:ext cx="7406640" cy="1752600"/>
          </a:xfrm>
        </p:spPr>
        <p:txBody>
          <a:bodyPr/>
          <a:lstStyle/>
          <a:p>
            <a:pPr marL="313182" indent="-285750" algn="l">
              <a:buFont typeface="Wingdings" panose="05000000000000000000" pitchFamily="2" charset="2"/>
              <a:buChar char="q"/>
            </a:pPr>
            <a:r>
              <a:rPr lang="en-US" sz="1800" b="0" i="0" u="none" strike="noStrike" baseline="0" dirty="0">
                <a:latin typeface="CIDFont+F3"/>
              </a:rPr>
              <a:t>Blynk is a Platform with IOS and Android apps to control Arduino, Raspberry</a:t>
            </a:r>
          </a:p>
          <a:p>
            <a:pPr marL="313182" indent="-285750" algn="l">
              <a:buFont typeface="Wingdings" panose="05000000000000000000" pitchFamily="2" charset="2"/>
              <a:buChar char="q"/>
            </a:pPr>
            <a:r>
              <a:rPr lang="en-US" sz="1800" b="0" i="0" u="none" strike="noStrike" baseline="0" dirty="0">
                <a:latin typeface="CIDFont+F3"/>
              </a:rPr>
              <a:t>Pi and the likes over the Internet. It’s a digital dashboard where you can build a graphic</a:t>
            </a:r>
          </a:p>
          <a:p>
            <a:pPr marL="313182" indent="-285750" algn="l">
              <a:buFont typeface="Wingdings" panose="05000000000000000000" pitchFamily="2" charset="2"/>
              <a:buChar char="q"/>
            </a:pPr>
            <a:r>
              <a:rPr lang="en-US" sz="1800" b="0" i="0" u="none" strike="noStrike" baseline="0" dirty="0">
                <a:latin typeface="CIDFont+F3"/>
              </a:rPr>
              <a:t>interface for your project by simply dragging and dropping widgets</a:t>
            </a:r>
            <a:endParaRPr lang="en-IN" dirty="0"/>
          </a:p>
        </p:txBody>
      </p:sp>
      <p:pic>
        <p:nvPicPr>
          <p:cNvPr id="5" name="Picture 4">
            <a:extLst>
              <a:ext uri="{FF2B5EF4-FFF2-40B4-BE49-F238E27FC236}">
                <a16:creationId xmlns:a16="http://schemas.microsoft.com/office/drawing/2014/main" id="{3C559519-66FF-42ED-8D5C-F61C20594E36}"/>
              </a:ext>
            </a:extLst>
          </p:cNvPr>
          <p:cNvPicPr>
            <a:picLocks noChangeAspect="1"/>
          </p:cNvPicPr>
          <p:nvPr/>
        </p:nvPicPr>
        <p:blipFill>
          <a:blip r:embed="rId2"/>
          <a:stretch>
            <a:fillRect/>
          </a:stretch>
        </p:blipFill>
        <p:spPr>
          <a:xfrm>
            <a:off x="2411760" y="2805336"/>
            <a:ext cx="4901014" cy="3660445"/>
          </a:xfrm>
          <a:prstGeom prst="rect">
            <a:avLst/>
          </a:prstGeom>
        </p:spPr>
      </p:pic>
    </p:spTree>
    <p:extLst>
      <p:ext uri="{BB962C8B-B14F-4D97-AF65-F5344CB8AC3E}">
        <p14:creationId xmlns:p14="http://schemas.microsoft.com/office/powerpoint/2010/main" val="220794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42F6-4E3C-468F-9F1B-20A8B7681DE8}"/>
              </a:ext>
            </a:extLst>
          </p:cNvPr>
          <p:cNvSpPr>
            <a:spLocks noGrp="1"/>
          </p:cNvSpPr>
          <p:nvPr>
            <p:ph type="title"/>
          </p:nvPr>
        </p:nvSpPr>
        <p:spPr>
          <a:xfrm>
            <a:off x="-588928" y="-340794"/>
            <a:ext cx="6120680" cy="1907771"/>
          </a:xfrm>
        </p:spPr>
        <p:txBody>
          <a:bodyPr>
            <a:normAutofit/>
          </a:bodyPr>
          <a:lstStyle/>
          <a:p>
            <a:pPr algn="ctr"/>
            <a:r>
              <a:rPr lang="en-US" sz="4000" dirty="0">
                <a:latin typeface="Times New Roman" panose="02020603050405020304" pitchFamily="18" charset="0"/>
                <a:cs typeface="Times New Roman" panose="02020603050405020304" pitchFamily="18" charset="0"/>
              </a:rPr>
              <a:t>Flow Chart</a:t>
            </a:r>
            <a:endParaRPr lang="en-IN" sz="4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9CC391F-38A9-427A-BAFE-7083ED593EE3}"/>
              </a:ext>
            </a:extLst>
          </p:cNvPr>
          <p:cNvSpPr>
            <a:spLocks noGrp="1"/>
          </p:cNvSpPr>
          <p:nvPr>
            <p:ph type="dt" sz="half" idx="10"/>
          </p:nvPr>
        </p:nvSpPr>
        <p:spPr>
          <a:xfrm>
            <a:off x="3837472" y="5950409"/>
            <a:ext cx="1868242" cy="408074"/>
          </a:xfrm>
        </p:spPr>
        <p:txBody>
          <a:bodyPr/>
          <a:lstStyle/>
          <a:p>
            <a:fld id="{B80096B4-FBB6-4661-81C4-00CE7C6C4007}" type="datetime1">
              <a:rPr lang="en-US" sz="2000" smtClean="0">
                <a:latin typeface="Times New Roman" panose="02020603050405020304" pitchFamily="18" charset="0"/>
                <a:cs typeface="Times New Roman" panose="02020603050405020304" pitchFamily="18" charset="0"/>
              </a:rPr>
              <a:t>6/25/2021</a:t>
            </a:fld>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D243A3-2225-4E04-B952-75ED5B789BFA}"/>
              </a:ext>
            </a:extLst>
          </p:cNvPr>
          <p:cNvSpPr>
            <a:spLocks noGrp="1"/>
          </p:cNvSpPr>
          <p:nvPr>
            <p:ph type="sldNum" sz="quarter" idx="12"/>
          </p:nvPr>
        </p:nvSpPr>
        <p:spPr>
          <a:xfrm>
            <a:off x="8869720" y="5950409"/>
            <a:ext cx="400338" cy="408074"/>
          </a:xfrm>
        </p:spPr>
        <p:txBody>
          <a:bodyPr/>
          <a:lstStyle/>
          <a:p>
            <a:fld id="{B6F15528-21DE-4FAA-801E-634DDDAF4B2B}" type="slidenum">
              <a:rPr lang="en-US" sz="2000" smtClean="0">
                <a:latin typeface="Times New Roman" panose="02020603050405020304" pitchFamily="18" charset="0"/>
                <a:cs typeface="Times New Roman" panose="02020603050405020304" pitchFamily="18" charset="0"/>
              </a:rPr>
              <a:pPr/>
              <a:t>22</a:t>
            </a:fld>
            <a:endParaRPr lang="en-US" sz="20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4FF2FFB7-5E43-4C48-9948-54D36AA4EE7A}"/>
              </a:ext>
            </a:extLst>
          </p:cNvPr>
          <p:cNvGrpSpPr/>
          <p:nvPr/>
        </p:nvGrpSpPr>
        <p:grpSpPr>
          <a:xfrm>
            <a:off x="1832911" y="621152"/>
            <a:ext cx="6952427" cy="5615696"/>
            <a:chOff x="273556" y="-320276"/>
            <a:chExt cx="4172974" cy="6817759"/>
          </a:xfrm>
        </p:grpSpPr>
        <p:grpSp>
          <p:nvGrpSpPr>
            <p:cNvPr id="15" name="Group 14">
              <a:extLst>
                <a:ext uri="{FF2B5EF4-FFF2-40B4-BE49-F238E27FC236}">
                  <a16:creationId xmlns:a16="http://schemas.microsoft.com/office/drawing/2014/main" id="{E99E7966-6C92-446F-89C4-555E9604F785}"/>
                </a:ext>
              </a:extLst>
            </p:cNvPr>
            <p:cNvGrpSpPr/>
            <p:nvPr/>
          </p:nvGrpSpPr>
          <p:grpSpPr>
            <a:xfrm>
              <a:off x="273556" y="-320276"/>
              <a:ext cx="4172974" cy="6817759"/>
              <a:chOff x="273556" y="-320276"/>
              <a:chExt cx="4172974" cy="6817759"/>
            </a:xfrm>
          </p:grpSpPr>
          <p:sp>
            <p:nvSpPr>
              <p:cNvPr id="17" name="Oval 16">
                <a:extLst>
                  <a:ext uri="{FF2B5EF4-FFF2-40B4-BE49-F238E27FC236}">
                    <a16:creationId xmlns:a16="http://schemas.microsoft.com/office/drawing/2014/main" id="{860CBA6D-C4CE-42A5-8724-D14E2EDCA152}"/>
                  </a:ext>
                </a:extLst>
              </p:cNvPr>
              <p:cNvSpPr>
                <a:spLocks noChangeArrowheads="1"/>
              </p:cNvSpPr>
              <p:nvPr/>
            </p:nvSpPr>
            <p:spPr bwMode="auto">
              <a:xfrm>
                <a:off x="1565974" y="-320276"/>
                <a:ext cx="1152203" cy="79498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18" name="Oval 17">
                <a:extLst>
                  <a:ext uri="{FF2B5EF4-FFF2-40B4-BE49-F238E27FC236}">
                    <a16:creationId xmlns:a16="http://schemas.microsoft.com/office/drawing/2014/main" id="{4191C568-5790-49B7-B4F7-650CA061E730}"/>
                  </a:ext>
                </a:extLst>
              </p:cNvPr>
              <p:cNvSpPr>
                <a:spLocks noChangeArrowheads="1"/>
              </p:cNvSpPr>
              <p:nvPr/>
            </p:nvSpPr>
            <p:spPr bwMode="auto">
              <a:xfrm>
                <a:off x="656796" y="5715009"/>
                <a:ext cx="1179835" cy="78247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End</a:t>
                </a:r>
              </a:p>
            </p:txBody>
          </p:sp>
          <p:sp>
            <p:nvSpPr>
              <p:cNvPr id="19" name="Rectangle 18">
                <a:extLst>
                  <a:ext uri="{FF2B5EF4-FFF2-40B4-BE49-F238E27FC236}">
                    <a16:creationId xmlns:a16="http://schemas.microsoft.com/office/drawing/2014/main" id="{D8B5D26B-5E86-4490-864C-0245A42F2439}"/>
                  </a:ext>
                </a:extLst>
              </p:cNvPr>
              <p:cNvSpPr>
                <a:spLocks noChangeArrowheads="1"/>
              </p:cNvSpPr>
              <p:nvPr/>
            </p:nvSpPr>
            <p:spPr bwMode="auto">
              <a:xfrm>
                <a:off x="1545439" y="1376059"/>
                <a:ext cx="1442772" cy="8831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All components are sensing the data</a:t>
                </a:r>
              </a:p>
            </p:txBody>
          </p:sp>
          <p:sp>
            <p:nvSpPr>
              <p:cNvPr id="20" name="Rectangle 19">
                <a:extLst>
                  <a:ext uri="{FF2B5EF4-FFF2-40B4-BE49-F238E27FC236}">
                    <a16:creationId xmlns:a16="http://schemas.microsoft.com/office/drawing/2014/main" id="{8DE4A6F3-D6AD-450D-9DD3-259892111DC2}"/>
                  </a:ext>
                </a:extLst>
              </p:cNvPr>
              <p:cNvSpPr>
                <a:spLocks noChangeArrowheads="1"/>
              </p:cNvSpPr>
              <p:nvPr/>
            </p:nvSpPr>
            <p:spPr bwMode="auto">
              <a:xfrm>
                <a:off x="273556" y="3687703"/>
                <a:ext cx="1946315" cy="9312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Send an alert and text message is sent to mail</a:t>
                </a:r>
              </a:p>
            </p:txBody>
          </p:sp>
          <p:sp>
            <p:nvSpPr>
              <p:cNvPr id="21" name="Flowchart: Decision 20">
                <a:extLst>
                  <a:ext uri="{FF2B5EF4-FFF2-40B4-BE49-F238E27FC236}">
                    <a16:creationId xmlns:a16="http://schemas.microsoft.com/office/drawing/2014/main" id="{450284D6-0026-40A2-B571-5F9405338C04}"/>
                  </a:ext>
                </a:extLst>
              </p:cNvPr>
              <p:cNvSpPr>
                <a:spLocks noChangeArrowheads="1"/>
              </p:cNvSpPr>
              <p:nvPr/>
            </p:nvSpPr>
            <p:spPr bwMode="auto">
              <a:xfrm>
                <a:off x="2891249" y="1682197"/>
                <a:ext cx="1555281" cy="207098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water limit is crossed </a:t>
                </a:r>
              </a:p>
            </p:txBody>
          </p:sp>
        </p:grpSp>
        <p:sp>
          <p:nvSpPr>
            <p:cNvPr id="12" name="Rectangle 11">
              <a:extLst>
                <a:ext uri="{FF2B5EF4-FFF2-40B4-BE49-F238E27FC236}">
                  <a16:creationId xmlns:a16="http://schemas.microsoft.com/office/drawing/2014/main" id="{21A1B353-B2B9-45F0-8C08-1076438B76B6}"/>
                </a:ext>
              </a:extLst>
            </p:cNvPr>
            <p:cNvSpPr/>
            <p:nvPr/>
          </p:nvSpPr>
          <p:spPr>
            <a:xfrm>
              <a:off x="823884" y="2587674"/>
              <a:ext cx="707282" cy="5466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a:t>
              </a:r>
            </a:p>
          </p:txBody>
        </p:sp>
        <p:sp>
          <p:nvSpPr>
            <p:cNvPr id="13" name="Rectangle 12">
              <a:extLst>
                <a:ext uri="{FF2B5EF4-FFF2-40B4-BE49-F238E27FC236}">
                  <a16:creationId xmlns:a16="http://schemas.microsoft.com/office/drawing/2014/main" id="{A8241354-DBC3-48C9-B273-1510837AA8DD}"/>
                </a:ext>
              </a:extLst>
            </p:cNvPr>
            <p:cNvSpPr/>
            <p:nvPr/>
          </p:nvSpPr>
          <p:spPr>
            <a:xfrm>
              <a:off x="2639698" y="4225617"/>
              <a:ext cx="697025" cy="6149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Yes</a:t>
              </a:r>
            </a:p>
          </p:txBody>
        </p:sp>
      </p:grpSp>
      <p:sp>
        <p:nvSpPr>
          <p:cNvPr id="41" name="Arrow: Down 40">
            <a:extLst>
              <a:ext uri="{FF2B5EF4-FFF2-40B4-BE49-F238E27FC236}">
                <a16:creationId xmlns:a16="http://schemas.microsoft.com/office/drawing/2014/main" id="{18003C65-2BD6-482D-BE5E-6230EDAD777C}"/>
              </a:ext>
            </a:extLst>
          </p:cNvPr>
          <p:cNvSpPr/>
          <p:nvPr/>
        </p:nvSpPr>
        <p:spPr>
          <a:xfrm>
            <a:off x="4860032" y="1363878"/>
            <a:ext cx="215557" cy="605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Bent 42">
            <a:extLst>
              <a:ext uri="{FF2B5EF4-FFF2-40B4-BE49-F238E27FC236}">
                <a16:creationId xmlns:a16="http://schemas.microsoft.com/office/drawing/2014/main" id="{D8ED90E7-FD48-4C86-BD8A-E6265AAA279B}"/>
              </a:ext>
            </a:extLst>
          </p:cNvPr>
          <p:cNvSpPr/>
          <p:nvPr/>
        </p:nvSpPr>
        <p:spPr>
          <a:xfrm rot="10800000">
            <a:off x="5166674" y="4121341"/>
            <a:ext cx="2403746" cy="244201"/>
          </a:xfrm>
          <a:prstGeom prst="bentArrow">
            <a:avLst>
              <a:gd name="adj1" fmla="val 32979"/>
              <a:gd name="adj2" fmla="val 50000"/>
              <a:gd name="adj3" fmla="val 2655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Arrow: Bent-Up 43">
            <a:extLst>
              <a:ext uri="{FF2B5EF4-FFF2-40B4-BE49-F238E27FC236}">
                <a16:creationId xmlns:a16="http://schemas.microsoft.com/office/drawing/2014/main" id="{A56DAA3C-FD7E-4D80-B7D9-D8E02B1A8E99}"/>
              </a:ext>
            </a:extLst>
          </p:cNvPr>
          <p:cNvSpPr/>
          <p:nvPr/>
        </p:nvSpPr>
        <p:spPr>
          <a:xfrm flipV="1">
            <a:off x="6399441" y="2029406"/>
            <a:ext cx="1129835" cy="319473"/>
          </a:xfrm>
          <a:prstGeom prst="bentUpArrow">
            <a:avLst>
              <a:gd name="adj1" fmla="val 12611"/>
              <a:gd name="adj2" fmla="val 27062"/>
              <a:gd name="adj3" fmla="val 37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Bent 44">
            <a:extLst>
              <a:ext uri="{FF2B5EF4-FFF2-40B4-BE49-F238E27FC236}">
                <a16:creationId xmlns:a16="http://schemas.microsoft.com/office/drawing/2014/main" id="{09CB23CA-4F96-4A73-9FFB-939F33ACE7D8}"/>
              </a:ext>
            </a:extLst>
          </p:cNvPr>
          <p:cNvSpPr/>
          <p:nvPr/>
        </p:nvSpPr>
        <p:spPr>
          <a:xfrm rot="10800000" flipH="1" flipV="1">
            <a:off x="2267744" y="2127163"/>
            <a:ext cx="1662325" cy="1795307"/>
          </a:xfrm>
          <a:prstGeom prst="bentArrow">
            <a:avLst>
              <a:gd name="adj1" fmla="val 4890"/>
              <a:gd name="adj2" fmla="val 5777"/>
              <a:gd name="adj3" fmla="val 13149"/>
              <a:gd name="adj4" fmla="val 45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Arrow: Down 45">
            <a:extLst>
              <a:ext uri="{FF2B5EF4-FFF2-40B4-BE49-F238E27FC236}">
                <a16:creationId xmlns:a16="http://schemas.microsoft.com/office/drawing/2014/main" id="{B2C3E353-97CF-4E06-8891-093B7E2C81C2}"/>
              </a:ext>
            </a:extLst>
          </p:cNvPr>
          <p:cNvSpPr/>
          <p:nvPr/>
        </p:nvSpPr>
        <p:spPr>
          <a:xfrm>
            <a:off x="3338978" y="4689490"/>
            <a:ext cx="224910" cy="902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677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8B7D-76F9-462C-A8D0-193CB6B0DAA7}"/>
              </a:ext>
            </a:extLst>
          </p:cNvPr>
          <p:cNvSpPr>
            <a:spLocks noGrp="1"/>
          </p:cNvSpPr>
          <p:nvPr>
            <p:ph type="title"/>
          </p:nvPr>
        </p:nvSpPr>
        <p:spPr>
          <a:xfrm>
            <a:off x="1043608" y="371532"/>
            <a:ext cx="7498080" cy="1143000"/>
          </a:xfrm>
        </p:spPr>
        <p:txBody>
          <a:bodyPr>
            <a:normAutofit/>
          </a:bodyPr>
          <a:lstStyle/>
          <a:p>
            <a:pPr algn="ctr"/>
            <a:r>
              <a:rPr lang="en-US" dirty="0"/>
              <a:t>Simulation Results</a:t>
            </a:r>
            <a:endParaRPr lang="en-IN" dirty="0"/>
          </a:p>
        </p:txBody>
      </p:sp>
      <p:pic>
        <p:nvPicPr>
          <p:cNvPr id="7" name="Content Placeholder 6">
            <a:extLst>
              <a:ext uri="{FF2B5EF4-FFF2-40B4-BE49-F238E27FC236}">
                <a16:creationId xmlns:a16="http://schemas.microsoft.com/office/drawing/2014/main" id="{678B63A6-AADD-4CE5-B869-598370E8E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6087"/>
            <a:ext cx="8846558" cy="4976188"/>
          </a:xfrm>
        </p:spPr>
      </p:pic>
      <p:sp>
        <p:nvSpPr>
          <p:cNvPr id="4" name="Date Placeholder 3">
            <a:extLst>
              <a:ext uri="{FF2B5EF4-FFF2-40B4-BE49-F238E27FC236}">
                <a16:creationId xmlns:a16="http://schemas.microsoft.com/office/drawing/2014/main" id="{66890F58-F035-4C38-9251-4728F5E1651C}"/>
              </a:ext>
            </a:extLst>
          </p:cNvPr>
          <p:cNvSpPr>
            <a:spLocks noGrp="1"/>
          </p:cNvSpPr>
          <p:nvPr>
            <p:ph type="dt" sz="half" idx="10"/>
          </p:nvPr>
        </p:nvSpPr>
        <p:spPr/>
        <p:txBody>
          <a:bodyPr/>
          <a:lstStyle/>
          <a:p>
            <a:fld id="{C7529F23-9718-460E-9097-DAD0AAF04502}" type="datetime1">
              <a:rPr lang="en-US" smtClean="0"/>
              <a:t>6/25/2021</a:t>
            </a:fld>
            <a:endParaRPr lang="en-US" dirty="0"/>
          </a:p>
        </p:txBody>
      </p:sp>
      <p:sp>
        <p:nvSpPr>
          <p:cNvPr id="8" name="Arrow: Right 7">
            <a:extLst>
              <a:ext uri="{FF2B5EF4-FFF2-40B4-BE49-F238E27FC236}">
                <a16:creationId xmlns:a16="http://schemas.microsoft.com/office/drawing/2014/main" id="{7AB40DE5-8E0E-4515-A510-DBAFAD35D76B}"/>
              </a:ext>
            </a:extLst>
          </p:cNvPr>
          <p:cNvSpPr/>
          <p:nvPr/>
        </p:nvSpPr>
        <p:spPr>
          <a:xfrm>
            <a:off x="5580112" y="2257574"/>
            <a:ext cx="172819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9EC2E94-8B28-4336-951A-5C91B87DBA70}"/>
              </a:ext>
            </a:extLst>
          </p:cNvPr>
          <p:cNvSpPr txBox="1"/>
          <p:nvPr/>
        </p:nvSpPr>
        <p:spPr>
          <a:xfrm>
            <a:off x="7020272" y="2684055"/>
            <a:ext cx="2050576" cy="1200329"/>
          </a:xfrm>
          <a:prstGeom prst="rect">
            <a:avLst/>
          </a:prstGeom>
          <a:noFill/>
        </p:spPr>
        <p:txBody>
          <a:bodyPr wrap="square" rtlCol="0">
            <a:spAutoFit/>
          </a:bodyPr>
          <a:lstStyle/>
          <a:p>
            <a:r>
              <a:rPr lang="en-US" b="1" dirty="0">
                <a:solidFill>
                  <a:srgbClr val="00B050"/>
                </a:solidFill>
              </a:rPr>
              <a:t>Relay ON [solenoid valve is in ON position</a:t>
            </a:r>
            <a:r>
              <a:rPr lang="en-US" dirty="0">
                <a:solidFill>
                  <a:srgbClr val="00B050"/>
                </a:solidFill>
              </a:rPr>
              <a:t>]</a:t>
            </a:r>
            <a:endParaRPr lang="en-IN" dirty="0">
              <a:solidFill>
                <a:srgbClr val="00B050"/>
              </a:solidFill>
            </a:endParaRPr>
          </a:p>
          <a:p>
            <a:endParaRPr lang="en-IN" dirty="0">
              <a:solidFill>
                <a:srgbClr val="00B050"/>
              </a:solidFill>
            </a:endParaRPr>
          </a:p>
        </p:txBody>
      </p:sp>
      <p:sp>
        <p:nvSpPr>
          <p:cNvPr id="10" name="Arrow: Right 9">
            <a:extLst>
              <a:ext uri="{FF2B5EF4-FFF2-40B4-BE49-F238E27FC236}">
                <a16:creationId xmlns:a16="http://schemas.microsoft.com/office/drawing/2014/main" id="{8A6B7F63-826C-4296-8282-31F09DDBDDE5}"/>
              </a:ext>
            </a:extLst>
          </p:cNvPr>
          <p:cNvSpPr/>
          <p:nvPr/>
        </p:nvSpPr>
        <p:spPr>
          <a:xfrm>
            <a:off x="1691679" y="3788040"/>
            <a:ext cx="1049365"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9167EC7-8721-4900-A37A-F86420D95E20}"/>
              </a:ext>
            </a:extLst>
          </p:cNvPr>
          <p:cNvSpPr txBox="1"/>
          <p:nvPr/>
        </p:nvSpPr>
        <p:spPr>
          <a:xfrm>
            <a:off x="2741045" y="3788040"/>
            <a:ext cx="1049365" cy="923330"/>
          </a:xfrm>
          <a:prstGeom prst="rect">
            <a:avLst/>
          </a:prstGeom>
          <a:noFill/>
        </p:spPr>
        <p:txBody>
          <a:bodyPr wrap="square" rtlCol="0">
            <a:spAutoFit/>
          </a:bodyPr>
          <a:lstStyle/>
          <a:p>
            <a:r>
              <a:rPr lang="en-US" b="1" dirty="0">
                <a:solidFill>
                  <a:srgbClr val="00B050"/>
                </a:solidFill>
              </a:rPr>
              <a:t>Maximum  flow is 3 Lit</a:t>
            </a:r>
            <a:endParaRPr lang="en-IN" b="1" dirty="0">
              <a:solidFill>
                <a:srgbClr val="00B050"/>
              </a:solidFill>
            </a:endParaRPr>
          </a:p>
        </p:txBody>
      </p:sp>
      <p:sp>
        <p:nvSpPr>
          <p:cNvPr id="3" name="Slide Number Placeholder 2">
            <a:extLst>
              <a:ext uri="{FF2B5EF4-FFF2-40B4-BE49-F238E27FC236}">
                <a16:creationId xmlns:a16="http://schemas.microsoft.com/office/drawing/2014/main" id="{3693ABE2-D22B-4FB1-9805-56C8C3009363}"/>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80591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566795-CF27-409F-A3B0-9CCCF578C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76" y="1133744"/>
            <a:ext cx="8928992" cy="5022559"/>
          </a:xfrm>
        </p:spPr>
      </p:pic>
      <p:sp>
        <p:nvSpPr>
          <p:cNvPr id="4" name="Date Placeholder 3">
            <a:extLst>
              <a:ext uri="{FF2B5EF4-FFF2-40B4-BE49-F238E27FC236}">
                <a16:creationId xmlns:a16="http://schemas.microsoft.com/office/drawing/2014/main" id="{776E7A2A-206F-4234-B4E1-7ADCA878B77E}"/>
              </a:ext>
            </a:extLst>
          </p:cNvPr>
          <p:cNvSpPr>
            <a:spLocks noGrp="1"/>
          </p:cNvSpPr>
          <p:nvPr>
            <p:ph type="dt" sz="half" idx="10"/>
          </p:nvPr>
        </p:nvSpPr>
        <p:spPr/>
        <p:txBody>
          <a:bodyPr/>
          <a:lstStyle/>
          <a:p>
            <a:fld id="{2A631A93-8223-4EA9-A66D-290E9D754FAF}" type="datetime1">
              <a:rPr lang="en-US" smtClean="0"/>
              <a:t>6/25/2021</a:t>
            </a:fld>
            <a:endParaRPr lang="en-US" dirty="0"/>
          </a:p>
        </p:txBody>
      </p:sp>
      <p:cxnSp>
        <p:nvCxnSpPr>
          <p:cNvPr id="10" name="Straight Arrow Connector 9">
            <a:extLst>
              <a:ext uri="{FF2B5EF4-FFF2-40B4-BE49-F238E27FC236}">
                <a16:creationId xmlns:a16="http://schemas.microsoft.com/office/drawing/2014/main" id="{78655212-D089-42D8-A465-370F94792F54}"/>
              </a:ext>
            </a:extLst>
          </p:cNvPr>
          <p:cNvCxnSpPr>
            <a:cxnSpLocks/>
          </p:cNvCxnSpPr>
          <p:nvPr/>
        </p:nvCxnSpPr>
        <p:spPr>
          <a:xfrm flipV="1">
            <a:off x="5508104" y="2924944"/>
            <a:ext cx="2160240" cy="144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A74976E-7F04-4E07-8516-6FE42F2A9881}"/>
              </a:ext>
            </a:extLst>
          </p:cNvPr>
          <p:cNvSpPr txBox="1"/>
          <p:nvPr/>
        </p:nvSpPr>
        <p:spPr>
          <a:xfrm>
            <a:off x="7070320" y="1301471"/>
            <a:ext cx="1512168" cy="1631216"/>
          </a:xfrm>
          <a:prstGeom prst="rect">
            <a:avLst/>
          </a:prstGeom>
          <a:noFill/>
        </p:spPr>
        <p:txBody>
          <a:bodyPr wrap="square" rtlCol="0">
            <a:spAutoFit/>
          </a:bodyPr>
          <a:lstStyle/>
          <a:p>
            <a:r>
              <a:rPr lang="en-US" sz="2000" b="1" dirty="0">
                <a:solidFill>
                  <a:schemeClr val="accent3"/>
                </a:solidFill>
              </a:rPr>
              <a:t>Relay off [solenoid valve is in off position</a:t>
            </a:r>
            <a:r>
              <a:rPr lang="en-US" sz="2000" dirty="0"/>
              <a:t>]</a:t>
            </a:r>
            <a:endParaRPr lang="en-IN" sz="2000" dirty="0"/>
          </a:p>
        </p:txBody>
      </p:sp>
      <p:sp>
        <p:nvSpPr>
          <p:cNvPr id="2" name="Slide Number Placeholder 1">
            <a:extLst>
              <a:ext uri="{FF2B5EF4-FFF2-40B4-BE49-F238E27FC236}">
                <a16:creationId xmlns:a16="http://schemas.microsoft.com/office/drawing/2014/main" id="{B3FDFDEF-4ED7-4120-BDA1-EE0C7E76540A}"/>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344845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0145F-6E53-4EB2-A32B-73E0B2980979}"/>
              </a:ext>
            </a:extLst>
          </p:cNvPr>
          <p:cNvSpPr>
            <a:spLocks noGrp="1"/>
          </p:cNvSpPr>
          <p:nvPr>
            <p:ph type="dt" sz="half" idx="10"/>
          </p:nvPr>
        </p:nvSpPr>
        <p:spPr/>
        <p:txBody>
          <a:bodyPr/>
          <a:lstStyle/>
          <a:p>
            <a:fld id="{589CA30D-84EE-4347-BB5E-F8FC933F0296}" type="datetime1">
              <a:rPr lang="en-US" smtClean="0"/>
              <a:t>6/25/2021</a:t>
            </a:fld>
            <a:endParaRPr lang="en-US" dirty="0"/>
          </a:p>
        </p:txBody>
      </p:sp>
      <p:pic>
        <p:nvPicPr>
          <p:cNvPr id="11" name="Picture 10">
            <a:extLst>
              <a:ext uri="{FF2B5EF4-FFF2-40B4-BE49-F238E27FC236}">
                <a16:creationId xmlns:a16="http://schemas.microsoft.com/office/drawing/2014/main" id="{89538A4E-4826-43BC-BD4D-E3AB4957D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 y="1556792"/>
            <a:ext cx="9144000" cy="5143500"/>
          </a:xfrm>
          <a:prstGeom prst="rect">
            <a:avLst/>
          </a:prstGeom>
        </p:spPr>
      </p:pic>
      <p:sp>
        <p:nvSpPr>
          <p:cNvPr id="12" name="Arrow: Right 11">
            <a:extLst>
              <a:ext uri="{FF2B5EF4-FFF2-40B4-BE49-F238E27FC236}">
                <a16:creationId xmlns:a16="http://schemas.microsoft.com/office/drawing/2014/main" id="{641083D9-8947-4788-BAF2-2F3DBF51B9C0}"/>
              </a:ext>
            </a:extLst>
          </p:cNvPr>
          <p:cNvSpPr/>
          <p:nvPr/>
        </p:nvSpPr>
        <p:spPr>
          <a:xfrm rot="16200000">
            <a:off x="5304673" y="1408024"/>
            <a:ext cx="854968" cy="80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48C1194-C89E-4092-B13A-A87F3A7F8BD5}"/>
              </a:ext>
            </a:extLst>
          </p:cNvPr>
          <p:cNvSpPr txBox="1"/>
          <p:nvPr/>
        </p:nvSpPr>
        <p:spPr>
          <a:xfrm>
            <a:off x="2411760" y="550421"/>
            <a:ext cx="4608512" cy="646331"/>
          </a:xfrm>
          <a:prstGeom prst="rect">
            <a:avLst/>
          </a:prstGeom>
          <a:noFill/>
        </p:spPr>
        <p:txBody>
          <a:bodyPr wrap="square" rtlCol="0">
            <a:spAutoFit/>
          </a:bodyPr>
          <a:lstStyle/>
          <a:p>
            <a:pPr algn="ctr"/>
            <a:r>
              <a:rPr lang="en-US" b="1" dirty="0">
                <a:solidFill>
                  <a:schemeClr val="accent5">
                    <a:lumMod val="75000"/>
                  </a:schemeClr>
                </a:solidFill>
              </a:rPr>
              <a:t>When dipped in lemon water </a:t>
            </a:r>
          </a:p>
          <a:p>
            <a:pPr algn="ctr"/>
            <a:r>
              <a:rPr lang="en-US" b="1" dirty="0">
                <a:solidFill>
                  <a:schemeClr val="accent5">
                    <a:lumMod val="75000"/>
                  </a:schemeClr>
                </a:solidFill>
              </a:rPr>
              <a:t>    Values below “7” shows acidic in nature</a:t>
            </a:r>
            <a:endParaRPr lang="en-IN" b="1" dirty="0">
              <a:solidFill>
                <a:schemeClr val="accent5">
                  <a:lumMod val="75000"/>
                </a:schemeClr>
              </a:solidFill>
            </a:endParaRPr>
          </a:p>
        </p:txBody>
      </p:sp>
      <p:sp>
        <p:nvSpPr>
          <p:cNvPr id="4" name="Slide Number Placeholder 3">
            <a:extLst>
              <a:ext uri="{FF2B5EF4-FFF2-40B4-BE49-F238E27FC236}">
                <a16:creationId xmlns:a16="http://schemas.microsoft.com/office/drawing/2014/main" id="{BBE2E1A3-3299-4A7C-A96D-9433B1601FAC}"/>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346162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5D868-DD40-42AC-AB44-8BFC687914EF}"/>
              </a:ext>
            </a:extLst>
          </p:cNvPr>
          <p:cNvSpPr>
            <a:spLocks noGrp="1"/>
          </p:cNvSpPr>
          <p:nvPr>
            <p:ph type="dt" sz="half" idx="10"/>
          </p:nvPr>
        </p:nvSpPr>
        <p:spPr/>
        <p:txBody>
          <a:bodyPr/>
          <a:lstStyle/>
          <a:p>
            <a:fld id="{35A6AFCA-075C-48C6-AB00-1347A3787EAC}" type="datetime1">
              <a:rPr lang="en-US" smtClean="0"/>
              <a:t>6/25/2021</a:t>
            </a:fld>
            <a:endParaRPr lang="en-US" dirty="0"/>
          </a:p>
        </p:txBody>
      </p:sp>
      <p:pic>
        <p:nvPicPr>
          <p:cNvPr id="5" name="Picture 4">
            <a:extLst>
              <a:ext uri="{FF2B5EF4-FFF2-40B4-BE49-F238E27FC236}">
                <a16:creationId xmlns:a16="http://schemas.microsoft.com/office/drawing/2014/main" id="{107FADD2-DF80-47D2-A32E-2BD4C8342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 y="1691372"/>
            <a:ext cx="9144000" cy="5143500"/>
          </a:xfrm>
          <a:prstGeom prst="rect">
            <a:avLst/>
          </a:prstGeom>
        </p:spPr>
      </p:pic>
      <p:sp>
        <p:nvSpPr>
          <p:cNvPr id="6" name="Arrow: Right 5">
            <a:extLst>
              <a:ext uri="{FF2B5EF4-FFF2-40B4-BE49-F238E27FC236}">
                <a16:creationId xmlns:a16="http://schemas.microsoft.com/office/drawing/2014/main" id="{A8F5A4E6-EF00-46E2-8086-2C0F3BEC04FC}"/>
              </a:ext>
            </a:extLst>
          </p:cNvPr>
          <p:cNvSpPr/>
          <p:nvPr/>
        </p:nvSpPr>
        <p:spPr>
          <a:xfrm rot="16200000">
            <a:off x="5071492" y="1655490"/>
            <a:ext cx="1287016" cy="80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4DD822E-E812-4E80-B382-E8FC256A87CA}"/>
              </a:ext>
            </a:extLst>
          </p:cNvPr>
          <p:cNvSpPr txBox="1"/>
          <p:nvPr/>
        </p:nvSpPr>
        <p:spPr>
          <a:xfrm>
            <a:off x="2411760" y="476672"/>
            <a:ext cx="4608512" cy="923330"/>
          </a:xfrm>
          <a:prstGeom prst="rect">
            <a:avLst/>
          </a:prstGeom>
          <a:noFill/>
        </p:spPr>
        <p:txBody>
          <a:bodyPr wrap="square" rtlCol="0">
            <a:spAutoFit/>
          </a:bodyPr>
          <a:lstStyle/>
          <a:p>
            <a:pPr algn="ctr"/>
            <a:r>
              <a:rPr lang="en-US" b="1" dirty="0">
                <a:solidFill>
                  <a:schemeClr val="accent5">
                    <a:lumMod val="75000"/>
                  </a:schemeClr>
                </a:solidFill>
              </a:rPr>
              <a:t>When dipped in  Drinking  water Values between “ 7 to 8 “ shows neutral </a:t>
            </a:r>
          </a:p>
          <a:p>
            <a:pPr algn="ctr"/>
            <a:r>
              <a:rPr lang="en-US" b="1" dirty="0">
                <a:solidFill>
                  <a:schemeClr val="accent5">
                    <a:lumMod val="75000"/>
                  </a:schemeClr>
                </a:solidFill>
              </a:rPr>
              <a:t> [ Pure water ]  </a:t>
            </a:r>
            <a:endParaRPr lang="en-IN" b="1" dirty="0">
              <a:solidFill>
                <a:schemeClr val="accent5">
                  <a:lumMod val="75000"/>
                </a:schemeClr>
              </a:solidFill>
            </a:endParaRPr>
          </a:p>
        </p:txBody>
      </p:sp>
      <p:sp>
        <p:nvSpPr>
          <p:cNvPr id="4" name="Slide Number Placeholder 3">
            <a:extLst>
              <a:ext uri="{FF2B5EF4-FFF2-40B4-BE49-F238E27FC236}">
                <a16:creationId xmlns:a16="http://schemas.microsoft.com/office/drawing/2014/main" id="{C3AE785C-C8BF-4551-BA89-6BC704BAE626}"/>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889319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243AA-C84D-4EA2-97D4-3BB866421ADA}"/>
              </a:ext>
            </a:extLst>
          </p:cNvPr>
          <p:cNvSpPr>
            <a:spLocks noGrp="1"/>
          </p:cNvSpPr>
          <p:nvPr>
            <p:ph type="dt" sz="half" idx="10"/>
          </p:nvPr>
        </p:nvSpPr>
        <p:spPr/>
        <p:txBody>
          <a:bodyPr/>
          <a:lstStyle/>
          <a:p>
            <a:fld id="{4DAA7DA2-98B2-41CE-97B5-1AC091F4EB8C}" type="datetime1">
              <a:rPr lang="en-US" smtClean="0"/>
              <a:t>6/25/2021</a:t>
            </a:fld>
            <a:endParaRPr lang="en-US" dirty="0"/>
          </a:p>
        </p:txBody>
      </p:sp>
      <p:pic>
        <p:nvPicPr>
          <p:cNvPr id="5" name="Picture 4">
            <a:extLst>
              <a:ext uri="{FF2B5EF4-FFF2-40B4-BE49-F238E27FC236}">
                <a16:creationId xmlns:a16="http://schemas.microsoft.com/office/drawing/2014/main" id="{29D1D519-5BA6-4B71-BDA9-B4579281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8" y="1732300"/>
            <a:ext cx="9144000" cy="5143500"/>
          </a:xfrm>
          <a:prstGeom prst="rect">
            <a:avLst/>
          </a:prstGeom>
        </p:spPr>
      </p:pic>
      <p:sp>
        <p:nvSpPr>
          <p:cNvPr id="6" name="Arrow: Right 5">
            <a:extLst>
              <a:ext uri="{FF2B5EF4-FFF2-40B4-BE49-F238E27FC236}">
                <a16:creationId xmlns:a16="http://schemas.microsoft.com/office/drawing/2014/main" id="{DAD14E22-906F-49B3-9F26-DDAEEB41BF83}"/>
              </a:ext>
            </a:extLst>
          </p:cNvPr>
          <p:cNvSpPr/>
          <p:nvPr/>
        </p:nvSpPr>
        <p:spPr>
          <a:xfrm rot="16200000">
            <a:off x="5071492" y="1655490"/>
            <a:ext cx="1287016" cy="80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45DECC-CA7E-4803-A67E-9B2F07EF5D97}"/>
              </a:ext>
            </a:extLst>
          </p:cNvPr>
          <p:cNvSpPr/>
          <p:nvPr/>
        </p:nvSpPr>
        <p:spPr>
          <a:xfrm>
            <a:off x="2699792" y="476672"/>
            <a:ext cx="4572000" cy="923330"/>
          </a:xfrm>
          <a:prstGeom prst="rect">
            <a:avLst/>
          </a:prstGeom>
        </p:spPr>
        <p:txBody>
          <a:bodyPr>
            <a:spAutoFit/>
          </a:bodyPr>
          <a:lstStyle/>
          <a:p>
            <a:pPr algn="ctr"/>
            <a:r>
              <a:rPr lang="en-US" b="1" dirty="0">
                <a:solidFill>
                  <a:schemeClr val="accent5">
                    <a:lumMod val="75000"/>
                  </a:schemeClr>
                </a:solidFill>
              </a:rPr>
              <a:t>When dipped in lemon water </a:t>
            </a:r>
          </a:p>
          <a:p>
            <a:pPr algn="ctr"/>
            <a:r>
              <a:rPr lang="en-US" b="1" dirty="0">
                <a:solidFill>
                  <a:schemeClr val="accent5">
                    <a:lumMod val="75000"/>
                  </a:schemeClr>
                </a:solidFill>
              </a:rPr>
              <a:t>    Values above “ 7 “ shows Basic in nature</a:t>
            </a:r>
            <a:endParaRPr lang="en-IN" b="1" dirty="0">
              <a:solidFill>
                <a:schemeClr val="accent5">
                  <a:lumMod val="75000"/>
                </a:schemeClr>
              </a:solidFill>
            </a:endParaRPr>
          </a:p>
        </p:txBody>
      </p:sp>
      <p:sp>
        <p:nvSpPr>
          <p:cNvPr id="4" name="Slide Number Placeholder 3">
            <a:extLst>
              <a:ext uri="{FF2B5EF4-FFF2-40B4-BE49-F238E27FC236}">
                <a16:creationId xmlns:a16="http://schemas.microsoft.com/office/drawing/2014/main" id="{E9EEAC95-68FB-4B16-9280-7CD6A7AE493B}"/>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699434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5FB788-14C3-40AE-9CD8-B04C141D292E}"/>
              </a:ext>
            </a:extLst>
          </p:cNvPr>
          <p:cNvSpPr>
            <a:spLocks noGrp="1"/>
          </p:cNvSpPr>
          <p:nvPr>
            <p:ph type="title"/>
          </p:nvPr>
        </p:nvSpPr>
        <p:spPr>
          <a:xfrm>
            <a:off x="1274720" y="76200"/>
            <a:ext cx="7498080" cy="1143000"/>
          </a:xfrm>
        </p:spPr>
        <p:txBody>
          <a:bodyPr>
            <a:noAutofit/>
          </a:bodyPr>
          <a:lstStyle/>
          <a:p>
            <a:pPr algn="ctr"/>
            <a:r>
              <a:rPr lang="en-US" sz="3200" dirty="0"/>
              <a:t>OUTPUT IN BLYNK APPLIACTION</a:t>
            </a:r>
            <a:endParaRPr lang="en-IN" sz="3200" dirty="0"/>
          </a:p>
        </p:txBody>
      </p:sp>
      <p:sp>
        <p:nvSpPr>
          <p:cNvPr id="2" name="Date Placeholder 1">
            <a:extLst>
              <a:ext uri="{FF2B5EF4-FFF2-40B4-BE49-F238E27FC236}">
                <a16:creationId xmlns:a16="http://schemas.microsoft.com/office/drawing/2014/main" id="{EE01C6D1-914F-47CD-8F80-5F1188EBE7C5}"/>
              </a:ext>
            </a:extLst>
          </p:cNvPr>
          <p:cNvSpPr>
            <a:spLocks noGrp="1"/>
          </p:cNvSpPr>
          <p:nvPr>
            <p:ph type="dt" sz="half" idx="10"/>
          </p:nvPr>
        </p:nvSpPr>
        <p:spPr/>
        <p:txBody>
          <a:bodyPr/>
          <a:lstStyle/>
          <a:p>
            <a:fld id="{1151A562-9C49-4A83-9E3F-5AF1BC1451EA}" type="datetime1">
              <a:rPr lang="en-US" smtClean="0"/>
              <a:t>6/25/2021</a:t>
            </a:fld>
            <a:endParaRPr lang="en-US" dirty="0"/>
          </a:p>
        </p:txBody>
      </p:sp>
      <p:sp>
        <p:nvSpPr>
          <p:cNvPr id="3" name="Slide Number Placeholder 2">
            <a:extLst>
              <a:ext uri="{FF2B5EF4-FFF2-40B4-BE49-F238E27FC236}">
                <a16:creationId xmlns:a16="http://schemas.microsoft.com/office/drawing/2014/main" id="{6E194EBF-92F6-45BE-9DFF-6DB41A2142CD}"/>
              </a:ext>
            </a:extLst>
          </p:cNvPr>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5" name="Picture 4">
            <a:extLst>
              <a:ext uri="{FF2B5EF4-FFF2-40B4-BE49-F238E27FC236}">
                <a16:creationId xmlns:a16="http://schemas.microsoft.com/office/drawing/2014/main" id="{3C884A3A-2C9B-4A28-888F-AB18AB41EAB8}"/>
              </a:ext>
            </a:extLst>
          </p:cNvPr>
          <p:cNvPicPr>
            <a:picLocks noChangeAspect="1"/>
          </p:cNvPicPr>
          <p:nvPr/>
        </p:nvPicPr>
        <p:blipFill>
          <a:blip r:embed="rId2"/>
          <a:stretch>
            <a:fillRect/>
          </a:stretch>
        </p:blipFill>
        <p:spPr>
          <a:xfrm>
            <a:off x="0" y="1196752"/>
            <a:ext cx="9143224" cy="5103008"/>
          </a:xfrm>
          <a:prstGeom prst="rect">
            <a:avLst/>
          </a:prstGeom>
        </p:spPr>
      </p:pic>
    </p:spTree>
    <p:extLst>
      <p:ext uri="{BB962C8B-B14F-4D97-AF65-F5344CB8AC3E}">
        <p14:creationId xmlns:p14="http://schemas.microsoft.com/office/powerpoint/2010/main" val="4034217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59AB-D1CE-4C22-9028-402A8AA735E5}"/>
              </a:ext>
            </a:extLst>
          </p:cNvPr>
          <p:cNvSpPr>
            <a:spLocks noGrp="1"/>
          </p:cNvSpPr>
          <p:nvPr>
            <p:ph type="title"/>
          </p:nvPr>
        </p:nvSpPr>
        <p:spPr>
          <a:xfrm>
            <a:off x="1187624" y="-5570"/>
            <a:ext cx="7498080" cy="1143000"/>
          </a:xfrm>
        </p:spPr>
        <p:txBody>
          <a:bodyPr>
            <a:normAutofit/>
          </a:bodyPr>
          <a:lstStyle/>
          <a:p>
            <a:pPr algn="ctr"/>
            <a:r>
              <a:rPr lang="en-US" sz="4000" dirty="0">
                <a:latin typeface="Times New Roman" panose="02020603050405020304" pitchFamily="18" charset="0"/>
                <a:cs typeface="Times New Roman" panose="02020603050405020304" pitchFamily="18" charset="0"/>
              </a:rPr>
              <a:t>Notification and Email alert</a:t>
            </a:r>
            <a:endParaRPr lang="en-IN" sz="4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BEEC9AC-74AB-4F8F-9284-34847CC601E9}"/>
              </a:ext>
            </a:extLst>
          </p:cNvPr>
          <p:cNvSpPr>
            <a:spLocks noGrp="1"/>
          </p:cNvSpPr>
          <p:nvPr>
            <p:ph type="dt" sz="half" idx="10"/>
          </p:nvPr>
        </p:nvSpPr>
        <p:spPr/>
        <p:txBody>
          <a:bodyPr/>
          <a:lstStyle/>
          <a:p>
            <a:fld id="{FC26C14A-D9B1-4E72-819F-47FD0C0173DB}" type="datetime1">
              <a:rPr lang="en-US" smtClean="0"/>
              <a:t>6/25/2021</a:t>
            </a:fld>
            <a:endParaRPr lang="en-US" dirty="0"/>
          </a:p>
        </p:txBody>
      </p:sp>
      <p:sp>
        <p:nvSpPr>
          <p:cNvPr id="4" name="Slide Number Placeholder 3">
            <a:extLst>
              <a:ext uri="{FF2B5EF4-FFF2-40B4-BE49-F238E27FC236}">
                <a16:creationId xmlns:a16="http://schemas.microsoft.com/office/drawing/2014/main" id="{E78ED177-7D04-4609-93B4-A42B2692160D}"/>
              </a:ext>
            </a:extLst>
          </p:cNvPr>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6" name="Picture 5">
            <a:extLst>
              <a:ext uri="{FF2B5EF4-FFF2-40B4-BE49-F238E27FC236}">
                <a16:creationId xmlns:a16="http://schemas.microsoft.com/office/drawing/2014/main" id="{01977D3D-DA9B-4477-AB22-B2F9DEF6E4F2}"/>
              </a:ext>
            </a:extLst>
          </p:cNvPr>
          <p:cNvPicPr>
            <a:picLocks noChangeAspect="1"/>
          </p:cNvPicPr>
          <p:nvPr/>
        </p:nvPicPr>
        <p:blipFill>
          <a:blip r:embed="rId2"/>
          <a:stretch>
            <a:fillRect/>
          </a:stretch>
        </p:blipFill>
        <p:spPr>
          <a:xfrm>
            <a:off x="1403648" y="1137430"/>
            <a:ext cx="7740352" cy="5543446"/>
          </a:xfrm>
          <a:prstGeom prst="rect">
            <a:avLst/>
          </a:prstGeom>
        </p:spPr>
      </p:pic>
    </p:spTree>
    <p:extLst>
      <p:ext uri="{BB962C8B-B14F-4D97-AF65-F5344CB8AC3E}">
        <p14:creationId xmlns:p14="http://schemas.microsoft.com/office/powerpoint/2010/main" val="258780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CF3EA0-3879-41A3-ACAB-92F92D3C8553}"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2582114C-CC8E-4A60-9492-8B66ADD8441F}"/>
              </a:ext>
            </a:extLst>
          </p:cNvPr>
          <p:cNvSpPr>
            <a:spLocks noGrp="1"/>
          </p:cNvSpPr>
          <p:nvPr>
            <p:ph type="title"/>
          </p:nvPr>
        </p:nvSpPr>
        <p:spPr>
          <a:xfrm>
            <a:off x="1417320" y="380999"/>
            <a:ext cx="7196328" cy="932143"/>
          </a:xfrm>
        </p:spPr>
        <p:txBody>
          <a:bodyPr>
            <a:no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9E17F444-A25A-4657-B3AB-6F8644E684BB}"/>
              </a:ext>
            </a:extLst>
          </p:cNvPr>
          <p:cNvSpPr>
            <a:spLocks noGrp="1"/>
          </p:cNvSpPr>
          <p:nvPr>
            <p:ph idx="1"/>
          </p:nvPr>
        </p:nvSpPr>
        <p:spPr>
          <a:xfrm>
            <a:off x="1417320" y="1551268"/>
            <a:ext cx="7345680" cy="4992407"/>
          </a:xfrm>
        </p:spPr>
        <p:txBody>
          <a:bodyPr>
            <a:norm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Water is the most essential one in our world.</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Water is  readily       available source in nature. </a:t>
            </a:r>
          </a:p>
          <a:p>
            <a:r>
              <a:rPr lang="en-US" sz="2000" dirty="0">
                <a:latin typeface="Times New Roman" panose="02020603050405020304" pitchFamily="18" charset="0"/>
                <a:cs typeface="Times New Roman" panose="02020603050405020304" pitchFamily="18" charset="0"/>
              </a:rPr>
              <a:t>But now a day's lot of ground water level is decreased because of excess amount of water wastage.</a:t>
            </a:r>
            <a:r>
              <a:rPr lang="en-IN"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In industries water plays major role in manufacturing, and processing unit. </a:t>
            </a:r>
          </a:p>
          <a:p>
            <a:r>
              <a:rPr lang="en-US" sz="2000" dirty="0">
                <a:latin typeface="Times New Roman" panose="02020603050405020304" pitchFamily="18" charset="0"/>
                <a:cs typeface="Times New Roman" panose="02020603050405020304" pitchFamily="18" charset="0"/>
              </a:rPr>
              <a:t> Another major issue is water pollution, most of industries release the toxic wastes and  chemical wet wastes to rivers and drainages, it greatly affects the life of people who lives near to the banks and people who consumes that water. </a:t>
            </a:r>
          </a:p>
        </p:txBody>
      </p:sp>
      <p:sp>
        <p:nvSpPr>
          <p:cNvPr id="2" name="Slide Number Placeholder 1">
            <a:extLst>
              <a:ext uri="{FF2B5EF4-FFF2-40B4-BE49-F238E27FC236}">
                <a16:creationId xmlns:a16="http://schemas.microsoft.com/office/drawing/2014/main" id="{EF4933ED-510A-4ABF-B826-9CB124799A0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601C-57E0-4D95-A6C8-D3ADAFE20F21}"/>
              </a:ext>
            </a:extLst>
          </p:cNvPr>
          <p:cNvSpPr>
            <a:spLocks noGrp="1"/>
          </p:cNvSpPr>
          <p:nvPr>
            <p:ph type="title"/>
          </p:nvPr>
        </p:nvSpPr>
        <p:spPr>
          <a:xfrm>
            <a:off x="1403648" y="476672"/>
            <a:ext cx="7498080" cy="1143000"/>
          </a:xfrm>
        </p:spPr>
        <p:txBody>
          <a:bodyPr>
            <a:normAutofit fontScale="90000"/>
          </a:bodyPr>
          <a:lstStyle/>
          <a:p>
            <a:pPr algn="ctr"/>
            <a:r>
              <a:rPr lang="en-IN" sz="4400" dirty="0">
                <a:solidFill>
                  <a:srgbClr val="000000"/>
                </a:solidFill>
                <a:latin typeface="Times New Roman" panose="02020603050405020304" pitchFamily="18" charset="0"/>
                <a:ea typeface="Calibri" panose="020F0502020204030204" pitchFamily="34" charset="0"/>
              </a:rPr>
              <a:t>C</a:t>
            </a:r>
            <a:r>
              <a:rPr lang="en-IN" sz="4400" dirty="0">
                <a:solidFill>
                  <a:srgbClr val="000000"/>
                </a:solidFill>
                <a:effectLst/>
                <a:latin typeface="Times New Roman" panose="02020603050405020304" pitchFamily="18" charset="0"/>
                <a:ea typeface="Calibri" panose="020F0502020204030204" pitchFamily="34" charset="0"/>
              </a:rPr>
              <a:t>omparison between existing and proposed system</a:t>
            </a:r>
            <a:br>
              <a:rPr lang="en-IN" sz="4400" dirty="0">
                <a:latin typeface="Times New Roman" panose="02020603050405020304" pitchFamily="18" charset="0"/>
                <a:cs typeface="Times New Roman" panose="02020603050405020304" pitchFamily="18" charset="0"/>
              </a:rPr>
            </a:br>
            <a:endParaRPr lang="en-IN" dirty="0"/>
          </a:p>
        </p:txBody>
      </p:sp>
      <p:sp>
        <p:nvSpPr>
          <p:cNvPr id="3" name="Date Placeholder 2">
            <a:extLst>
              <a:ext uri="{FF2B5EF4-FFF2-40B4-BE49-F238E27FC236}">
                <a16:creationId xmlns:a16="http://schemas.microsoft.com/office/drawing/2014/main" id="{1160B4D3-B28F-46DD-A13F-D967103C5118}"/>
              </a:ext>
            </a:extLst>
          </p:cNvPr>
          <p:cNvSpPr>
            <a:spLocks noGrp="1"/>
          </p:cNvSpPr>
          <p:nvPr>
            <p:ph type="dt" sz="half" idx="10"/>
          </p:nvPr>
        </p:nvSpPr>
        <p:spPr/>
        <p:txBody>
          <a:bodyPr/>
          <a:lstStyle/>
          <a:p>
            <a:fld id="{FC26C14A-D9B1-4E72-819F-47FD0C0173DB}" type="datetime1">
              <a:rPr lang="en-US" smtClean="0"/>
              <a:t>6/25/2021</a:t>
            </a:fld>
            <a:endParaRPr lang="en-US" dirty="0"/>
          </a:p>
        </p:txBody>
      </p:sp>
      <p:sp>
        <p:nvSpPr>
          <p:cNvPr id="4" name="Slide Number Placeholder 3">
            <a:extLst>
              <a:ext uri="{FF2B5EF4-FFF2-40B4-BE49-F238E27FC236}">
                <a16:creationId xmlns:a16="http://schemas.microsoft.com/office/drawing/2014/main" id="{B740F444-7298-45D3-8E10-DE40CA2AA340}"/>
              </a:ext>
            </a:extLst>
          </p:cNvPr>
          <p:cNvSpPr>
            <a:spLocks noGrp="1"/>
          </p:cNvSpPr>
          <p:nvPr>
            <p:ph type="sldNum" sz="quarter" idx="12"/>
          </p:nvPr>
        </p:nvSpPr>
        <p:spPr/>
        <p:txBody>
          <a:bodyPr/>
          <a:lstStyle/>
          <a:p>
            <a:fld id="{B6F15528-21DE-4FAA-801E-634DDDAF4B2B}" type="slidenum">
              <a:rPr lang="en-US" smtClean="0"/>
              <a:pPr/>
              <a:t>30</a:t>
            </a:fld>
            <a:endParaRPr lang="en-US" dirty="0"/>
          </a:p>
        </p:txBody>
      </p:sp>
      <p:graphicFrame>
        <p:nvGraphicFramePr>
          <p:cNvPr id="5" name="Table 4">
            <a:extLst>
              <a:ext uri="{FF2B5EF4-FFF2-40B4-BE49-F238E27FC236}">
                <a16:creationId xmlns:a16="http://schemas.microsoft.com/office/drawing/2014/main" id="{920177BC-B513-48DE-8CC0-0394DF97FA1E}"/>
              </a:ext>
            </a:extLst>
          </p:cNvPr>
          <p:cNvGraphicFramePr>
            <a:graphicFrameLocks noGrp="1"/>
          </p:cNvGraphicFramePr>
          <p:nvPr>
            <p:extLst>
              <p:ext uri="{D42A27DB-BD31-4B8C-83A1-F6EECF244321}">
                <p14:modId xmlns:p14="http://schemas.microsoft.com/office/powerpoint/2010/main" val="2042670561"/>
              </p:ext>
            </p:extLst>
          </p:nvPr>
        </p:nvGraphicFramePr>
        <p:xfrm>
          <a:off x="0" y="1496642"/>
          <a:ext cx="9070847" cy="4819699"/>
        </p:xfrm>
        <a:graphic>
          <a:graphicData uri="http://schemas.openxmlformats.org/drawingml/2006/table">
            <a:tbl>
              <a:tblPr>
                <a:tableStyleId>{5C22544A-7EE6-4342-B048-85BDC9FD1C3A}</a:tableStyleId>
              </a:tblPr>
              <a:tblGrid>
                <a:gridCol w="2266507">
                  <a:extLst>
                    <a:ext uri="{9D8B030D-6E8A-4147-A177-3AD203B41FA5}">
                      <a16:colId xmlns:a16="http://schemas.microsoft.com/office/drawing/2014/main" val="866229501"/>
                    </a:ext>
                  </a:extLst>
                </a:gridCol>
                <a:gridCol w="2266507">
                  <a:extLst>
                    <a:ext uri="{9D8B030D-6E8A-4147-A177-3AD203B41FA5}">
                      <a16:colId xmlns:a16="http://schemas.microsoft.com/office/drawing/2014/main" val="576566711"/>
                    </a:ext>
                  </a:extLst>
                </a:gridCol>
                <a:gridCol w="2286730">
                  <a:extLst>
                    <a:ext uri="{9D8B030D-6E8A-4147-A177-3AD203B41FA5}">
                      <a16:colId xmlns:a16="http://schemas.microsoft.com/office/drawing/2014/main" val="3328472413"/>
                    </a:ext>
                  </a:extLst>
                </a:gridCol>
                <a:gridCol w="2251103">
                  <a:extLst>
                    <a:ext uri="{9D8B030D-6E8A-4147-A177-3AD203B41FA5}">
                      <a16:colId xmlns:a16="http://schemas.microsoft.com/office/drawing/2014/main" val="3170047795"/>
                    </a:ext>
                  </a:extLst>
                </a:gridCol>
              </a:tblGrid>
              <a:tr h="1305750">
                <a:tc>
                  <a:txBody>
                    <a:bodyPr/>
                    <a:lstStyle/>
                    <a:p>
                      <a:pPr algn="ctr">
                        <a:lnSpc>
                          <a:spcPct val="107000"/>
                        </a:lnSpc>
                        <a:spcAft>
                          <a:spcPts val="800"/>
                        </a:spcAft>
                      </a:pPr>
                      <a:r>
                        <a:rPr lang="en-IN" sz="1600" b="1" dirty="0">
                          <a:solidFill>
                            <a:schemeClr val="accent3"/>
                          </a:solidFill>
                          <a:effectLst/>
                          <a:latin typeface="Times New Roman" panose="02020603050405020304" pitchFamily="18" charset="0"/>
                          <a:cs typeface="Times New Roman" panose="02020603050405020304" pitchFamily="18" charset="0"/>
                        </a:rPr>
                        <a:t>S. No</a:t>
                      </a:r>
                      <a:endParaRPr lang="en-IN" sz="16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b="1" dirty="0">
                          <a:solidFill>
                            <a:schemeClr val="accent3"/>
                          </a:solidFill>
                          <a:effectLst/>
                          <a:latin typeface="Times New Roman" panose="02020603050405020304" pitchFamily="18" charset="0"/>
                          <a:cs typeface="Times New Roman" panose="02020603050405020304" pitchFamily="18" charset="0"/>
                        </a:rPr>
                        <a:t>Parameters</a:t>
                      </a:r>
                      <a:endParaRPr lang="en-IN" sz="16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IOT based Water management system using </a:t>
                      </a:r>
                      <a:r>
                        <a:rPr lang="en-IN" sz="1600" b="1" dirty="0">
                          <a:solidFill>
                            <a:srgbClr val="00B050"/>
                          </a:solidFill>
                          <a:effectLst/>
                          <a:latin typeface="Times New Roman" panose="02020603050405020304" pitchFamily="18" charset="0"/>
                          <a:cs typeface="Times New Roman" panose="02020603050405020304" pitchFamily="18" charset="0"/>
                        </a:rPr>
                        <a:t>Arduino</a:t>
                      </a:r>
                      <a:r>
                        <a:rPr lang="en-IN" sz="1600" b="1" dirty="0">
                          <a:effectLst/>
                          <a:latin typeface="Times New Roman" panose="02020603050405020304" pitchFamily="18" charset="0"/>
                          <a:cs typeface="Times New Roman" panose="02020603050405020304" pitchFamily="18" charset="0"/>
                        </a:rPr>
                        <a:t> board</a:t>
                      </a:r>
                    </a:p>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a:t>
                      </a:r>
                      <a:r>
                        <a:rPr lang="en-IN" sz="1600" b="1" dirty="0">
                          <a:solidFill>
                            <a:schemeClr val="accent3"/>
                          </a:solidFill>
                          <a:effectLst/>
                          <a:latin typeface="Times New Roman" panose="02020603050405020304" pitchFamily="18" charset="0"/>
                          <a:cs typeface="Times New Roman" panose="02020603050405020304" pitchFamily="18" charset="0"/>
                        </a:rPr>
                        <a:t>Existing system</a:t>
                      </a:r>
                      <a:r>
                        <a:rPr lang="en-IN" sz="1600" b="1" dirty="0">
                          <a:effectLst/>
                          <a:latin typeface="Times New Roman" panose="02020603050405020304" pitchFamily="18" charset="0"/>
                          <a:cs typeface="Times New Roman" panose="02020603050405020304" pitchFamily="18" charset="0"/>
                        </a:rPr>
                        <a:t>)</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Low cost and latency IOT based Water based management system using </a:t>
                      </a:r>
                      <a:r>
                        <a:rPr lang="en-IN" sz="1600" b="1" dirty="0">
                          <a:solidFill>
                            <a:srgbClr val="00B050"/>
                          </a:solidFill>
                          <a:effectLst/>
                          <a:latin typeface="Times New Roman" panose="02020603050405020304" pitchFamily="18" charset="0"/>
                          <a:cs typeface="Times New Roman" panose="02020603050405020304" pitchFamily="18" charset="0"/>
                        </a:rPr>
                        <a:t>ESP32</a:t>
                      </a:r>
                      <a:r>
                        <a:rPr lang="en-IN" sz="1600" b="1" dirty="0">
                          <a:effectLst/>
                          <a:latin typeface="Times New Roman" panose="02020603050405020304" pitchFamily="18" charset="0"/>
                          <a:cs typeface="Times New Roman" panose="02020603050405020304" pitchFamily="18" charset="0"/>
                        </a:rPr>
                        <a:t>(</a:t>
                      </a:r>
                      <a:r>
                        <a:rPr lang="en-IN" sz="1600" b="1" dirty="0">
                          <a:solidFill>
                            <a:schemeClr val="accent3"/>
                          </a:solidFill>
                          <a:effectLst/>
                          <a:latin typeface="Times New Roman" panose="02020603050405020304" pitchFamily="18" charset="0"/>
                          <a:cs typeface="Times New Roman" panose="02020603050405020304" pitchFamily="18" charset="0"/>
                        </a:rPr>
                        <a:t>Proposed system</a:t>
                      </a:r>
                      <a:r>
                        <a:rPr lang="en-IN" sz="1600" b="1" dirty="0">
                          <a:effectLst/>
                          <a:latin typeface="Times New Roman" panose="02020603050405020304" pitchFamily="18" charset="0"/>
                          <a:cs typeface="Times New Roman" panose="02020603050405020304" pitchFamily="18" charset="0"/>
                        </a:rPr>
                        <a:t>)</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3332563622"/>
                  </a:ext>
                </a:extLst>
              </a:tr>
              <a:tr h="1041032">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Number of components required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Five (Arduino, Flow sensor, Solenoid valve, Wi-Fi Module and PH sensor)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Four (ESP32, Flow sensor, Solenoid valve, and PH sensor.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3587861618"/>
                  </a:ext>
                </a:extLst>
              </a:tr>
              <a:tr h="435958">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Processor speed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1.6MHz</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2.4 GHz</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734282208"/>
                  </a:ext>
                </a:extLst>
              </a:tr>
              <a:tr h="369457">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Latency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More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Less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335420018"/>
                  </a:ext>
                </a:extLst>
              </a:tr>
              <a:tr h="536512">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Cost of the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More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Reduced to half of the existing system cost.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3922639952"/>
                  </a:ext>
                </a:extLst>
              </a:tr>
              <a:tr h="776312">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Source code length</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Less than that of the existing system source code length.</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2138540477"/>
                  </a:ext>
                </a:extLst>
              </a:tr>
              <a:tr h="354678">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Power consumption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5 volts to 3.3 volts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3.3 v</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58" marR="67058" marT="0" marB="0"/>
                </a:tc>
                <a:extLst>
                  <a:ext uri="{0D108BD9-81ED-4DB2-BD59-A6C34878D82A}">
                    <a16:rowId xmlns:a16="http://schemas.microsoft.com/office/drawing/2014/main" val="3307541829"/>
                  </a:ext>
                </a:extLst>
              </a:tr>
            </a:tbl>
          </a:graphicData>
        </a:graphic>
      </p:graphicFrame>
    </p:spTree>
    <p:extLst>
      <p:ext uri="{BB962C8B-B14F-4D97-AF65-F5344CB8AC3E}">
        <p14:creationId xmlns:p14="http://schemas.microsoft.com/office/powerpoint/2010/main" val="625395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6A70-4AD9-45E8-AC91-00D169BF909F}"/>
              </a:ext>
            </a:extLst>
          </p:cNvPr>
          <p:cNvSpPr>
            <a:spLocks noGrp="1"/>
          </p:cNvSpPr>
          <p:nvPr>
            <p:ph type="title"/>
          </p:nvPr>
        </p:nvSpPr>
        <p:spPr>
          <a:xfrm>
            <a:off x="899160" y="76200"/>
            <a:ext cx="7498080" cy="1143000"/>
          </a:xfrm>
        </p:spPr>
        <p:txBody>
          <a:bodyPr/>
          <a:lstStyle/>
          <a:p>
            <a:pPr algn="ctr"/>
            <a:r>
              <a:rPr lang="en-US" dirty="0"/>
              <a:t>Advantages:</a:t>
            </a:r>
            <a:endParaRPr lang="en-IN" dirty="0"/>
          </a:p>
        </p:txBody>
      </p:sp>
      <p:sp>
        <p:nvSpPr>
          <p:cNvPr id="3" name="Date Placeholder 2">
            <a:extLst>
              <a:ext uri="{FF2B5EF4-FFF2-40B4-BE49-F238E27FC236}">
                <a16:creationId xmlns:a16="http://schemas.microsoft.com/office/drawing/2014/main" id="{3C9B2A5F-49E6-40E9-A764-3FE42352D396}"/>
              </a:ext>
            </a:extLst>
          </p:cNvPr>
          <p:cNvSpPr>
            <a:spLocks noGrp="1"/>
          </p:cNvSpPr>
          <p:nvPr>
            <p:ph type="dt" sz="half" idx="10"/>
          </p:nvPr>
        </p:nvSpPr>
        <p:spPr/>
        <p:txBody>
          <a:bodyPr/>
          <a:lstStyle/>
          <a:p>
            <a:fld id="{FC26C14A-D9B1-4E72-819F-47FD0C0173DB}" type="datetime1">
              <a:rPr lang="en-US" smtClean="0"/>
              <a:t>6/25/2021</a:t>
            </a:fld>
            <a:endParaRPr lang="en-US" dirty="0"/>
          </a:p>
        </p:txBody>
      </p:sp>
      <p:sp>
        <p:nvSpPr>
          <p:cNvPr id="4" name="Slide Number Placeholder 3">
            <a:extLst>
              <a:ext uri="{FF2B5EF4-FFF2-40B4-BE49-F238E27FC236}">
                <a16:creationId xmlns:a16="http://schemas.microsoft.com/office/drawing/2014/main" id="{798B38DD-7563-4267-8CB2-584BBE7E5352}"/>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
        <p:nvSpPr>
          <p:cNvPr id="6" name="TextBox 5">
            <a:extLst>
              <a:ext uri="{FF2B5EF4-FFF2-40B4-BE49-F238E27FC236}">
                <a16:creationId xmlns:a16="http://schemas.microsoft.com/office/drawing/2014/main" id="{52FC2DAB-D79C-4B46-8A89-A8032731600C}"/>
              </a:ext>
            </a:extLst>
          </p:cNvPr>
          <p:cNvSpPr txBox="1"/>
          <p:nvPr/>
        </p:nvSpPr>
        <p:spPr>
          <a:xfrm>
            <a:off x="1116760" y="1772816"/>
            <a:ext cx="8027240" cy="378565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Wastage of Water can be minimized.</a:t>
            </a:r>
          </a:p>
          <a:p>
            <a:pPr marL="285750" indent="-285750">
              <a:buFont typeface="Wingdings" panose="05000000000000000000" pitchFamily="2" charset="2"/>
              <a:buChar char="q"/>
            </a:pPr>
            <a:r>
              <a:rPr lang="en-US" sz="2400" b="0" i="0" u="none" strike="noStrike" baseline="0" dirty="0">
                <a:latin typeface="Times New Roman" panose="02020603050405020304" pitchFamily="18" charset="0"/>
                <a:cs typeface="Times New Roman" panose="02020603050405020304" pitchFamily="18" charset="0"/>
              </a:rPr>
              <a:t>Integrated support for WIFI network.</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Customer can see the data from their mobile.</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Cost Effective.</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Performance speed is High.</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Low latency.</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Low Power Consumption.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579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D76F-8532-45EC-AA14-3BE37636D2B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62688D6-6B1B-491C-B063-A0D73AC803C8}"/>
              </a:ext>
            </a:extLst>
          </p:cNvPr>
          <p:cNvSpPr>
            <a:spLocks noGrp="1"/>
          </p:cNvSpPr>
          <p:nvPr>
            <p:ph type="dt" sz="half" idx="10"/>
          </p:nvPr>
        </p:nvSpPr>
        <p:spPr/>
        <p:txBody>
          <a:bodyPr/>
          <a:lstStyle/>
          <a:p>
            <a:fld id="{FC26C14A-D9B1-4E72-819F-47FD0C0173DB}" type="datetime1">
              <a:rPr lang="en-US" smtClean="0"/>
              <a:t>6/25/2021</a:t>
            </a:fld>
            <a:endParaRPr lang="en-US" dirty="0"/>
          </a:p>
        </p:txBody>
      </p:sp>
      <p:sp>
        <p:nvSpPr>
          <p:cNvPr id="4" name="Slide Number Placeholder 3">
            <a:extLst>
              <a:ext uri="{FF2B5EF4-FFF2-40B4-BE49-F238E27FC236}">
                <a16:creationId xmlns:a16="http://schemas.microsoft.com/office/drawing/2014/main" id="{2DDCFACD-5195-48AC-B8C7-D068BC27D7DD}"/>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
        <p:nvSpPr>
          <p:cNvPr id="6" name="TextBox 5">
            <a:extLst>
              <a:ext uri="{FF2B5EF4-FFF2-40B4-BE49-F238E27FC236}">
                <a16:creationId xmlns:a16="http://schemas.microsoft.com/office/drawing/2014/main" id="{9C31BA63-1C7A-4908-BF14-EBD6D2BCD44E}"/>
              </a:ext>
            </a:extLst>
          </p:cNvPr>
          <p:cNvSpPr txBox="1"/>
          <p:nvPr/>
        </p:nvSpPr>
        <p:spPr>
          <a:xfrm>
            <a:off x="906448" y="1982480"/>
            <a:ext cx="8027240" cy="3416320"/>
          </a:xfrm>
          <a:prstGeom prst="rect">
            <a:avLst/>
          </a:prstGeom>
          <a:noFill/>
        </p:spPr>
        <p:txBody>
          <a:bodyPr wrap="square">
            <a:spAutoFit/>
          </a:bodyPr>
          <a:lstStyle/>
          <a:p>
            <a:pPr marL="342900" indent="-342900">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implementation uses IoT enabled devices and provides end user with cost effective, portable and no need of an individual to monitor persistently from control room.</a:t>
            </a:r>
          </a:p>
          <a:p>
            <a:pPr marL="342900" indent="-342900">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Suggested implementation successfully works within the vicinity of soft access point and can be easily implemented at the cost of meagre amount. Since ESP32 along with WIFI module is the main part of this design, automation is cheaper</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Hence, to cope up with rapidly changing technology, IoT is the best solution for monitoring and controlling.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4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618D-2C08-4FDC-B281-325D82FD07A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923907E-02A5-4BFB-AEAD-AEB317C859E9}"/>
              </a:ext>
            </a:extLst>
          </p:cNvPr>
          <p:cNvSpPr>
            <a:spLocks noGrp="1"/>
          </p:cNvSpPr>
          <p:nvPr>
            <p:ph type="dt" sz="half" idx="10"/>
          </p:nvPr>
        </p:nvSpPr>
        <p:spPr/>
        <p:txBody>
          <a:bodyPr/>
          <a:lstStyle/>
          <a:p>
            <a:fld id="{FC26C14A-D9B1-4E72-819F-47FD0C0173DB}" type="datetime1">
              <a:rPr lang="en-US" smtClean="0"/>
              <a:t>6/25/2021</a:t>
            </a:fld>
            <a:endParaRPr lang="en-US" dirty="0"/>
          </a:p>
        </p:txBody>
      </p:sp>
      <p:sp>
        <p:nvSpPr>
          <p:cNvPr id="4" name="Slide Number Placeholder 3">
            <a:extLst>
              <a:ext uri="{FF2B5EF4-FFF2-40B4-BE49-F238E27FC236}">
                <a16:creationId xmlns:a16="http://schemas.microsoft.com/office/drawing/2014/main" id="{EA573C5F-CB7D-41AF-A4FC-37783A41CD0B}"/>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6" name="TextBox 5">
            <a:extLst>
              <a:ext uri="{FF2B5EF4-FFF2-40B4-BE49-F238E27FC236}">
                <a16:creationId xmlns:a16="http://schemas.microsoft.com/office/drawing/2014/main" id="{BA114751-1896-4611-87FB-FD567E17969E}"/>
              </a:ext>
            </a:extLst>
          </p:cNvPr>
          <p:cNvSpPr txBox="1"/>
          <p:nvPr/>
        </p:nvSpPr>
        <p:spPr>
          <a:xfrm>
            <a:off x="1089062" y="1700808"/>
            <a:ext cx="7731410" cy="3884205"/>
          </a:xfrm>
          <a:prstGeom prst="rect">
            <a:avLst/>
          </a:prstGeom>
          <a:noFill/>
        </p:spPr>
        <p:txBody>
          <a:bodyPr wrap="square">
            <a:spAutoFit/>
          </a:bodyPr>
          <a:lstStyle/>
          <a:p>
            <a:pPr marL="342900" indent="-342900" algn="just">
              <a:lnSpc>
                <a:spcPct val="150000"/>
              </a:lnSpc>
              <a:spcBef>
                <a:spcPts val="1200"/>
              </a:spcBef>
              <a:buFont typeface="Wingdings" panose="05000000000000000000" pitchFamily="2" charset="2"/>
              <a:buChar char="q"/>
            </a:pPr>
            <a:r>
              <a:rPr lang="en-IN" sz="2000" dirty="0">
                <a:solidFill>
                  <a:srgbClr val="000000"/>
                </a:solidFill>
                <a:effectLst/>
                <a:latin typeface="Times New Roman" panose="02020603050405020304" pitchFamily="18" charset="0"/>
                <a:ea typeface="Calibri" panose="020F0502020204030204" pitchFamily="34" charset="0"/>
              </a:rPr>
              <a:t>The presented work can be extended by implementing request access for the customers, if people need excess amount of water. Further the water consumed by the customer is measured by using flow rate sensors and the amount should be paid by customers as per their usage of water measured by flow sensors.</a:t>
            </a:r>
          </a:p>
          <a:p>
            <a:pPr marL="342900" indent="-342900" algn="just">
              <a:lnSpc>
                <a:spcPct val="150000"/>
              </a:lnSpc>
              <a:spcBef>
                <a:spcPts val="1200"/>
              </a:spcBef>
              <a:buFont typeface="Wingdings" panose="05000000000000000000" pitchFamily="2" charset="2"/>
              <a:buChar char="q"/>
            </a:pPr>
            <a:r>
              <a:rPr lang="en-IN" sz="2000" dirty="0">
                <a:solidFill>
                  <a:srgbClr val="000000"/>
                </a:solidFill>
                <a:effectLst/>
                <a:latin typeface="Times New Roman" panose="02020603050405020304" pitchFamily="18" charset="0"/>
                <a:ea typeface="Calibri" panose="020F0502020204030204" pitchFamily="34" charset="0"/>
              </a:rPr>
              <a:t> In addition, instead of integrated Wi-Fi, configured as an access point, Long Range (LORA) wireless data communication technology can be implemented to overcome the limited vicinity issue.</a:t>
            </a:r>
          </a:p>
        </p:txBody>
      </p:sp>
    </p:spTree>
    <p:extLst>
      <p:ext uri="{BB962C8B-B14F-4D97-AF65-F5344CB8AC3E}">
        <p14:creationId xmlns:p14="http://schemas.microsoft.com/office/powerpoint/2010/main" val="881704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1579-46EF-4C64-9BCE-9C456D5B4BE6}"/>
              </a:ext>
            </a:extLst>
          </p:cNvPr>
          <p:cNvSpPr>
            <a:spLocks noGrp="1"/>
          </p:cNvSpPr>
          <p:nvPr>
            <p:ph type="dt" sz="half" idx="10"/>
          </p:nvPr>
        </p:nvSpPr>
        <p:spPr/>
        <p:txBody>
          <a:bodyPr/>
          <a:lstStyle/>
          <a:p>
            <a:fld id="{40C04207-CD60-4A94-A163-176AFBDD8E26}" type="datetime1">
              <a:rPr lang="en-US" smtClean="0"/>
              <a:t>6/25/2021</a:t>
            </a:fld>
            <a:endParaRPr lang="en-US" dirty="0"/>
          </a:p>
        </p:txBody>
      </p:sp>
      <p:sp>
        <p:nvSpPr>
          <p:cNvPr id="4" name="Rectangle 3">
            <a:extLst>
              <a:ext uri="{FF2B5EF4-FFF2-40B4-BE49-F238E27FC236}">
                <a16:creationId xmlns:a16="http://schemas.microsoft.com/office/drawing/2014/main" id="{72069850-C903-4F2B-877D-1AD217DEDB29}"/>
              </a:ext>
            </a:extLst>
          </p:cNvPr>
          <p:cNvSpPr/>
          <p:nvPr/>
        </p:nvSpPr>
        <p:spPr>
          <a:xfrm>
            <a:off x="2195736" y="2767280"/>
            <a:ext cx="6299048" cy="2554545"/>
          </a:xfrm>
          <a:prstGeom prst="rect">
            <a:avLst/>
          </a:prstGeom>
        </p:spPr>
        <p:txBody>
          <a:bodyPr wrap="square">
            <a:spAutoFit/>
          </a:bodyPr>
          <a:lstStyle/>
          <a:p>
            <a:r>
              <a:rPr lang="en-US" sz="8000" b="1" dirty="0">
                <a:solidFill>
                  <a:srgbClr val="92D050"/>
                </a:solidFill>
                <a:latin typeface="Times New Roman" panose="02020603050405020304" pitchFamily="18" charset="0"/>
                <a:cs typeface="Times New Roman" panose="02020603050405020304" pitchFamily="18" charset="0"/>
              </a:rPr>
              <a:t> T</a:t>
            </a:r>
            <a:r>
              <a:rPr lang="en-US" sz="8000" b="1" dirty="0">
                <a:latin typeface="Times New Roman" panose="02020603050405020304" pitchFamily="18" charset="0"/>
                <a:cs typeface="Times New Roman" panose="02020603050405020304" pitchFamily="18" charset="0"/>
              </a:rPr>
              <a:t>h</a:t>
            </a:r>
            <a:r>
              <a:rPr lang="en-US" sz="8000" b="1" dirty="0">
                <a:solidFill>
                  <a:srgbClr val="92D050"/>
                </a:solidFill>
                <a:latin typeface="Times New Roman" panose="02020603050405020304" pitchFamily="18" charset="0"/>
                <a:cs typeface="Times New Roman" panose="02020603050405020304" pitchFamily="18" charset="0"/>
              </a:rPr>
              <a:t>a</a:t>
            </a:r>
            <a:r>
              <a:rPr lang="en-US" sz="8000" b="1" dirty="0">
                <a:latin typeface="Times New Roman" panose="02020603050405020304" pitchFamily="18" charset="0"/>
                <a:cs typeface="Times New Roman" panose="02020603050405020304" pitchFamily="18" charset="0"/>
              </a:rPr>
              <a:t>n</a:t>
            </a:r>
            <a:r>
              <a:rPr lang="en-US" sz="8000" b="1" dirty="0">
                <a:solidFill>
                  <a:srgbClr val="92D050"/>
                </a:solidFill>
                <a:latin typeface="Times New Roman" panose="02020603050405020304" pitchFamily="18" charset="0"/>
                <a:cs typeface="Times New Roman" panose="02020603050405020304" pitchFamily="18" charset="0"/>
              </a:rPr>
              <a:t>k</a:t>
            </a:r>
            <a:r>
              <a:rPr lang="en-US" sz="8000" b="1" dirty="0">
                <a:solidFill>
                  <a:schemeClr val="bg1"/>
                </a:solidFill>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Y</a:t>
            </a:r>
            <a:r>
              <a:rPr lang="en-US" sz="8000" b="1" dirty="0">
                <a:solidFill>
                  <a:srgbClr val="92D050"/>
                </a:solidFill>
                <a:latin typeface="Times New Roman" panose="02020603050405020304" pitchFamily="18" charset="0"/>
                <a:cs typeface="Times New Roman" panose="02020603050405020304" pitchFamily="18" charset="0"/>
              </a:rPr>
              <a:t>o</a:t>
            </a:r>
            <a:r>
              <a:rPr lang="en-US" sz="8000" b="1" dirty="0">
                <a:latin typeface="Times New Roman" panose="02020603050405020304" pitchFamily="18" charset="0"/>
                <a:cs typeface="Times New Roman" panose="02020603050405020304" pitchFamily="18" charset="0"/>
              </a:rPr>
              <a:t>u </a:t>
            </a:r>
            <a:r>
              <a:rPr lang="en-US" sz="8000" b="1" dirty="0">
                <a:solidFill>
                  <a:srgbClr val="92D050"/>
                </a:solidFill>
                <a:latin typeface="Times New Roman" panose="02020603050405020304" pitchFamily="18" charset="0"/>
                <a:cs typeface="Times New Roman" panose="02020603050405020304" pitchFamily="18" charset="0"/>
              </a:rPr>
              <a:t>!</a:t>
            </a:r>
            <a:r>
              <a:rPr lang="en-US" sz="8000" b="1" dirty="0">
                <a:solidFill>
                  <a:schemeClr val="tx2"/>
                </a:solidFill>
                <a:latin typeface="Times New Roman" panose="02020603050405020304" pitchFamily="18" charset="0"/>
                <a:cs typeface="Times New Roman" panose="02020603050405020304" pitchFamily="18" charset="0"/>
              </a:rPr>
              <a:t> </a:t>
            </a:r>
            <a:r>
              <a:rPr lang="en-US" sz="8000" b="1" dirty="0">
                <a:solidFill>
                  <a:schemeClr val="bg1"/>
                </a:solidFill>
                <a:latin typeface="Times New Roman" panose="02020603050405020304" pitchFamily="18" charset="0"/>
                <a:cs typeface="Times New Roman" panose="02020603050405020304" pitchFamily="18" charset="0"/>
              </a:rPr>
              <a:t>!</a:t>
            </a:r>
            <a:endParaRPr lang="en-IN" sz="34400" b="1" dirty="0">
              <a:solidFill>
                <a:srgbClr val="002060"/>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66E54683-FFBB-42AA-970F-50864FE229A2}"/>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86111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774E631-E8C1-4CDF-AB4E-84A037F1E9EE}"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08927" y="836712"/>
            <a:ext cx="7448872" cy="523220"/>
          </a:xfrm>
          <a:prstGeom prst="rect">
            <a:avLst/>
          </a:prstGeom>
          <a:noFill/>
        </p:spPr>
        <p:txBody>
          <a:bodyPr wrap="square" rtlCol="0">
            <a:spAutoFit/>
          </a:bodyPr>
          <a:lstStyle/>
          <a:p>
            <a:pPr algn="ctr"/>
            <a:r>
              <a:rPr lang="en-IN" sz="2800" b="1" dirty="0">
                <a:solidFill>
                  <a:srgbClr val="00B0F0"/>
                </a:solidFill>
                <a:latin typeface="Times New Roman" panose="02020603050405020304" pitchFamily="18" charset="0"/>
                <a:cs typeface="Times New Roman" pitchFamily="18" charset="0"/>
              </a:rPr>
              <a:t>Contd.,</a:t>
            </a:r>
            <a:endParaRPr lang="en-IN" sz="4000" b="1" dirty="0">
              <a:solidFill>
                <a:srgbClr val="00B0F0"/>
              </a:solidFill>
              <a:latin typeface="Times New Roman" panose="02020603050405020304" pitchFamily="18" charset="0"/>
              <a:cs typeface="Times New Roman" pitchFamily="18" charset="0"/>
            </a:endParaRPr>
          </a:p>
        </p:txBody>
      </p:sp>
      <p:sp>
        <p:nvSpPr>
          <p:cNvPr id="2" name="TextBox 1">
            <a:extLst>
              <a:ext uri="{FF2B5EF4-FFF2-40B4-BE49-F238E27FC236}">
                <a16:creationId xmlns:a16="http://schemas.microsoft.com/office/drawing/2014/main" id="{BB2E6A0F-F595-4C02-B373-5C0F2343DACD}"/>
              </a:ext>
            </a:extLst>
          </p:cNvPr>
          <p:cNvSpPr txBox="1"/>
          <p:nvPr/>
        </p:nvSpPr>
        <p:spPr>
          <a:xfrm>
            <a:off x="1276672" y="1484784"/>
            <a:ext cx="7255768" cy="36933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the system contribute towards water management system, this proposed system use IoT based automated system for controlling and monitoring</a:t>
            </a:r>
            <a:r>
              <a:rPr lang="en-US" sz="2400" dirty="0">
                <a:solidFill>
                  <a:srgbClr val="00B0F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water management systems which supports internet-based data collection on real time bases.</a:t>
            </a:r>
            <a:endParaRPr lang="en-IN" sz="24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C368833-EFBD-47A6-BA58-B026B6F59DC5}"/>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7456872" cy="1035968"/>
          </a:xfrm>
        </p:spPr>
        <p:txBody>
          <a:bodyPr>
            <a:normAutofit/>
          </a:bodyPr>
          <a:lstStyle/>
          <a:p>
            <a:pPr algn="ctr"/>
            <a:r>
              <a:rPr lang="en-IN" sz="3200" b="1" dirty="0">
                <a:effectLst/>
                <a:latin typeface="Times New Roman" panose="02020603050405020304" pitchFamily="18" charset="0"/>
                <a:cs typeface="Times New Roman" pitchFamily="18" charset="0"/>
              </a:rPr>
              <a:t>Problem Statement</a:t>
            </a:r>
          </a:p>
        </p:txBody>
      </p:sp>
      <p:sp>
        <p:nvSpPr>
          <p:cNvPr id="4" name="Date Placeholder 3"/>
          <p:cNvSpPr>
            <a:spLocks noGrp="1"/>
          </p:cNvSpPr>
          <p:nvPr>
            <p:ph type="dt" sz="half" idx="10"/>
          </p:nvPr>
        </p:nvSpPr>
        <p:spPr/>
        <p:txBody>
          <a:bodyPr/>
          <a:lstStyle/>
          <a:p>
            <a:fld id="{2ACE23D8-6C51-42FC-8F68-47D5A795913C}"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619672" y="1916832"/>
            <a:ext cx="6860240" cy="3384376"/>
          </a:xfrm>
        </p:spPr>
        <p:txBody>
          <a:bodyPr>
            <a:normAutofit/>
          </a:bodyPr>
          <a:lstStyle/>
          <a:p>
            <a:r>
              <a:rPr lang="en-US" sz="2400" dirty="0">
                <a:latin typeface="Times New Roman" panose="02020603050405020304" pitchFamily="18" charset="0"/>
                <a:cs typeface="Times New Roman" panose="02020603050405020304" pitchFamily="18" charset="0"/>
              </a:rPr>
              <a:t>The traditional water management system could not limit the wastage of water and also cannot provide a complete survey especially in highly populated residential buildings</a:t>
            </a:r>
            <a:r>
              <a:rPr lang="en-US" sz="2400" i="1"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8659B5A-AA08-4D8D-B4F1-6890375ABAB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7889-A04E-4B17-A36A-6285AA9D8293}"/>
              </a:ext>
            </a:extLst>
          </p:cNvPr>
          <p:cNvSpPr>
            <a:spLocks noGrp="1"/>
          </p:cNvSpPr>
          <p:nvPr>
            <p:ph type="title"/>
          </p:nvPr>
        </p:nvSpPr>
        <p:spPr>
          <a:xfrm>
            <a:off x="1259632" y="188640"/>
            <a:ext cx="7560840" cy="1041462"/>
          </a:xfrm>
        </p:spPr>
        <p:txBody>
          <a:bodyPr>
            <a:normAutofit/>
          </a:bodyPr>
          <a:lstStyle/>
          <a:p>
            <a:pPr algn="ctr"/>
            <a:r>
              <a:rPr lang="en-IN" sz="2800" b="1" dirty="0">
                <a:latin typeface="Times New Roman" panose="02020603050405020304" pitchFamily="18" charset="0"/>
                <a:cs typeface="Times New Roman" panose="02020603050405020304" pitchFamily="18" charset="0"/>
              </a:rPr>
              <a:t>Objectives</a:t>
            </a:r>
          </a:p>
        </p:txBody>
      </p:sp>
      <p:sp>
        <p:nvSpPr>
          <p:cNvPr id="3" name="Date Placeholder 2">
            <a:extLst>
              <a:ext uri="{FF2B5EF4-FFF2-40B4-BE49-F238E27FC236}">
                <a16:creationId xmlns:a16="http://schemas.microsoft.com/office/drawing/2014/main" id="{86D007FD-D4BD-4F86-B3BE-AD6A1D068C8D}"/>
              </a:ext>
            </a:extLst>
          </p:cNvPr>
          <p:cNvSpPr>
            <a:spLocks noGrp="1"/>
          </p:cNvSpPr>
          <p:nvPr>
            <p:ph type="dt" sz="half" idx="10"/>
          </p:nvPr>
        </p:nvSpPr>
        <p:spPr/>
        <p:txBody>
          <a:bodyPr/>
          <a:lstStyle/>
          <a:p>
            <a:fld id="{B7186660-B068-4D14-B614-5E27AD2DBD64}"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F6FA1CA-5933-425D-8932-9D0D69B909C5}"/>
              </a:ext>
            </a:extLst>
          </p:cNvPr>
          <p:cNvSpPr txBox="1"/>
          <p:nvPr/>
        </p:nvSpPr>
        <p:spPr>
          <a:xfrm>
            <a:off x="1727684" y="1556792"/>
            <a:ext cx="6624736" cy="2308324"/>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the water management system using</a:t>
            </a:r>
            <a:r>
              <a:rPr lang="en-US" sz="2400" dirty="0">
                <a:solidFill>
                  <a:srgbClr val="00B0F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IOT</a:t>
            </a:r>
            <a:r>
              <a:rPr lang="en-US" sz="2400" dirty="0">
                <a:solidFill>
                  <a:srgbClr val="00B0F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technology to limit the water wastage and also to provide the complete survey </a:t>
            </a:r>
          </a:p>
          <a:p>
            <a:pPr lvl="0"/>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measure the quantity of water distributed (to every household) by using flow rate sensors.</a:t>
            </a:r>
            <a:endParaRPr lang="en-IN" sz="2000" dirty="0">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B7E5668-5AF2-4D6B-BDC0-6A17B6DA2E95}"/>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45617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142852"/>
            <a:ext cx="7498080" cy="642942"/>
          </a:xfrm>
        </p:spPr>
        <p:txBody>
          <a:bodyPr>
            <a:normAutofit/>
          </a:bodyPr>
          <a:lstStyle/>
          <a:p>
            <a:pPr algn="ctr"/>
            <a:r>
              <a:rPr lang="en-IN" sz="2800" b="1" dirty="0">
                <a:latin typeface="Times New Roman" panose="02020603050405020304" pitchFamily="18" charset="0"/>
                <a:cs typeface="Times New Roman" pitchFamily="18" charset="0"/>
              </a:rPr>
              <a:t>Literature Review</a:t>
            </a:r>
          </a:p>
        </p:txBody>
      </p:sp>
      <p:sp>
        <p:nvSpPr>
          <p:cNvPr id="3" name="Date Placeholder 2"/>
          <p:cNvSpPr>
            <a:spLocks noGrp="1"/>
          </p:cNvSpPr>
          <p:nvPr>
            <p:ph type="dt" sz="half" idx="10"/>
          </p:nvPr>
        </p:nvSpPr>
        <p:spPr/>
        <p:txBody>
          <a:bodyPr/>
          <a:lstStyle/>
          <a:p>
            <a:fld id="{5F06493D-2D12-4FA7-8938-6A5CC81C99C1}"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28728" y="1435373"/>
            <a:ext cx="7286676" cy="4662815"/>
          </a:xfrm>
          <a:prstGeom prst="rect">
            <a:avLst/>
          </a:prstGeom>
          <a:noFill/>
        </p:spPr>
        <p:txBody>
          <a:bodyPr wrap="square" rtlCol="0" anchor="ctr">
            <a:spAutoFit/>
          </a:bodyPr>
          <a:lstStyle/>
          <a:p>
            <a:r>
              <a:rPr lang="en-IN" b="1" dirty="0">
                <a:latin typeface="Times New Roman" panose="02020603050405020304" pitchFamily="18" charset="0"/>
                <a:cs typeface="Times New Roman" panose="02020603050405020304" pitchFamily="18" charset="0"/>
              </a:rPr>
              <a:t>Authors :  </a:t>
            </a:r>
            <a:r>
              <a:rPr lang="en-IN" dirty="0">
                <a:latin typeface="Times New Roman" panose="02020603050405020304" pitchFamily="18" charset="0"/>
                <a:cs typeface="Times New Roman" panose="02020603050405020304" pitchFamily="18" charset="0"/>
              </a:rPr>
              <a:t>Anjana S; Sahana M N; Ankith S </a:t>
            </a:r>
          </a:p>
          <a:p>
            <a:r>
              <a:rPr lang="en-IN" b="1" dirty="0">
                <a:latin typeface="Times New Roman" panose="02020603050405020304" pitchFamily="18" charset="0"/>
                <a:cs typeface="Times New Roman" panose="02020603050405020304" pitchFamily="18" charset="0"/>
              </a:rPr>
              <a:t>Year      : </a:t>
            </a:r>
            <a:r>
              <a:rPr lang="en-IN" dirty="0">
                <a:latin typeface="Times New Roman" panose="02020603050405020304" pitchFamily="18" charset="0"/>
                <a:cs typeface="Times New Roman" panose="02020603050405020304" pitchFamily="18" charset="0"/>
              </a:rPr>
              <a:t>2015</a:t>
            </a:r>
          </a:p>
          <a:p>
            <a:r>
              <a:rPr lang="en-IN"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An IoT based 6LoWPAN enabled Experiment for </a:t>
            </a:r>
          </a:p>
          <a:p>
            <a:r>
              <a:rPr lang="en-IN" dirty="0">
                <a:latin typeface="Times New Roman" panose="02020603050405020304" pitchFamily="18" charset="0"/>
                <a:cs typeface="Times New Roman" panose="02020603050405020304" pitchFamily="18" charset="0"/>
              </a:rPr>
              <a:t>Water Management</a:t>
            </a:r>
            <a:endParaRPr lang="en-IN" sz="2000"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Description :   </a:t>
            </a:r>
          </a:p>
          <a:p>
            <a:pPr algn="just"/>
            <a:r>
              <a:rPr lang="en-IN" dirty="0">
                <a:latin typeface="Times New Roman" panose="02020603050405020304" pitchFamily="18" charset="0"/>
                <a:cs typeface="Times New Roman" panose="02020603050405020304" pitchFamily="18" charset="0"/>
              </a:rPr>
              <a:t>          This system uses a presented (Internet Protocol version – 6)IPV6 network connected IoT design for real-time water flow metering and quality monitoring.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(Constrained Application Protocol)CoAP is used for monitoring and control approach which supports internet based data collection. </a:t>
            </a: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Limitations :</a:t>
            </a:r>
          </a:p>
          <a:p>
            <a:pPr algn="just">
              <a:buFont typeface="Arial"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CoAP</a:t>
            </a:r>
            <a:r>
              <a:rPr lang="en-US" dirty="0">
                <a:latin typeface="Times New Roman" panose="02020603050405020304" pitchFamily="18" charset="0"/>
                <a:cs typeface="Times New Roman" panose="02020603050405020304" pitchFamily="18" charset="0"/>
              </a:rPr>
              <a:t> is still evolving, although there is a lot of market momentum behind it.</a:t>
            </a:r>
          </a:p>
          <a:p>
            <a:pPr algn="just">
              <a:buFont typeface="Arial"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Like MQTT (MQ Telemetry Transport), CoAP is unencrypted </a:t>
            </a:r>
            <a:endParaRPr lang="en-IN"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B6BC358-BADE-4C39-B1CE-C75239B75E44}"/>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1E0F-D1EE-4231-B0FE-8887176C2E26}"/>
              </a:ext>
            </a:extLst>
          </p:cNvPr>
          <p:cNvSpPr>
            <a:spLocks noGrp="1"/>
          </p:cNvSpPr>
          <p:nvPr>
            <p:ph type="title"/>
          </p:nvPr>
        </p:nvSpPr>
        <p:spPr>
          <a:xfrm>
            <a:off x="1337990" y="247650"/>
            <a:ext cx="7554490" cy="661070"/>
          </a:xfrm>
        </p:spPr>
        <p:txBody>
          <a:bodyPr>
            <a:normAutofit/>
          </a:bodyPr>
          <a:lstStyle/>
          <a:p>
            <a:pPr algn="ctr"/>
            <a:r>
              <a:rPr lang="en-IN" sz="2800" b="1" dirty="0">
                <a:latin typeface="Times New Roman" panose="02020603050405020304" pitchFamily="18" charset="0"/>
                <a:cs typeface="Times New Roman" pitchFamily="18" charset="0"/>
              </a:rPr>
              <a:t>Literature Review</a:t>
            </a:r>
          </a:p>
        </p:txBody>
      </p:sp>
      <p:sp>
        <p:nvSpPr>
          <p:cNvPr id="3" name="Date Placeholder 2">
            <a:extLst>
              <a:ext uri="{FF2B5EF4-FFF2-40B4-BE49-F238E27FC236}">
                <a16:creationId xmlns:a16="http://schemas.microsoft.com/office/drawing/2014/main" id="{E42D5451-E9B0-47F5-A460-6EAC4D0759F8}"/>
              </a:ext>
            </a:extLst>
          </p:cNvPr>
          <p:cNvSpPr>
            <a:spLocks noGrp="1"/>
          </p:cNvSpPr>
          <p:nvPr>
            <p:ph type="dt" sz="half" idx="10"/>
          </p:nvPr>
        </p:nvSpPr>
        <p:spPr/>
        <p:txBody>
          <a:bodyPr/>
          <a:lstStyle/>
          <a:p>
            <a:fld id="{40EB352D-4B02-4FAE-B776-24476DDE340A}"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3CD6BB-4D50-4467-98B8-C44074A76BA5}"/>
              </a:ext>
            </a:extLst>
          </p:cNvPr>
          <p:cNvSpPr txBox="1"/>
          <p:nvPr/>
        </p:nvSpPr>
        <p:spPr>
          <a:xfrm>
            <a:off x="1403648" y="1340768"/>
            <a:ext cx="7210000" cy="452431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Authors  :  </a:t>
            </a:r>
            <a:r>
              <a:rPr lang="en-IN" dirty="0">
                <a:latin typeface="Times New Roman" panose="02020603050405020304" pitchFamily="18" charset="0"/>
                <a:cs typeface="Times New Roman" panose="02020603050405020304" pitchFamily="18" charset="0"/>
              </a:rPr>
              <a:t>Sai sreekar siddula; phaneendra babu; P.C. Jain </a:t>
            </a:r>
          </a:p>
          <a:p>
            <a:r>
              <a:rPr lang="en-IN" b="1" dirty="0">
                <a:latin typeface="Times New Roman" panose="02020603050405020304" pitchFamily="18" charset="0"/>
                <a:cs typeface="Times New Roman" panose="02020603050405020304" pitchFamily="18" charset="0"/>
              </a:rPr>
              <a:t>Year       :  </a:t>
            </a:r>
            <a:r>
              <a:rPr lang="en-IN" dirty="0">
                <a:latin typeface="Times New Roman" panose="02020603050405020304" pitchFamily="18" charset="0"/>
                <a:cs typeface="Times New Roman" panose="02020603050405020304" pitchFamily="18" charset="0"/>
              </a:rPr>
              <a:t>2018</a:t>
            </a:r>
          </a:p>
          <a:p>
            <a:r>
              <a:rPr lang="en-IN"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Water Level Monitoring and Management of Dams using IoT </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Description :</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paper gives an </a:t>
            </a:r>
            <a:r>
              <a:rPr lang="en-US" dirty="0">
                <a:latin typeface="Times New Roman" panose="02020603050405020304" pitchFamily="18" charset="0"/>
                <a:cs typeface="Times New Roman" panose="02020603050405020304" pitchFamily="18" charset="0"/>
              </a:rPr>
              <a:t>outline for the development of an information system based on the existing systems with the utilization of some sensors and IoT</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it is composed of ultrasonic </a:t>
            </a:r>
            <a:r>
              <a:rPr lang="en-IN" dirty="0">
                <a:latin typeface="Times New Roman" panose="02020603050405020304" pitchFamily="18" charset="0"/>
                <a:cs typeface="Times New Roman" panose="02020603050405020304" pitchFamily="18" charset="0"/>
              </a:rPr>
              <a:t>sensor, PIC (Peripheral Interface Controller) micro-controller, and GSM </a:t>
            </a:r>
          </a:p>
          <a:p>
            <a:r>
              <a:rPr lang="en-IN" dirty="0">
                <a:latin typeface="Times New Roman" panose="02020603050405020304" pitchFamily="18" charset="0"/>
                <a:cs typeface="Times New Roman" panose="02020603050405020304" pitchFamily="18" charset="0"/>
              </a:rPr>
              <a:t>( Global System For Mobile Communications )  module.</a:t>
            </a:r>
          </a:p>
          <a:p>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Limitations: </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Limitations of GSM is that multiple users shares the same bandwidth.</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GSM provides limited data rate capability .</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order to increase the coverage, repeaters are required to be installed.</a:t>
            </a:r>
          </a:p>
        </p:txBody>
      </p:sp>
      <p:sp>
        <p:nvSpPr>
          <p:cNvPr id="6" name="Slide Number Placeholder 5">
            <a:extLst>
              <a:ext uri="{FF2B5EF4-FFF2-40B4-BE49-F238E27FC236}">
                <a16:creationId xmlns:a16="http://schemas.microsoft.com/office/drawing/2014/main" id="{B0B37273-E6E5-4C6F-8E9E-56568BE897BA}"/>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54916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6EDD-7CD0-4854-8959-CC87CA607C85}"/>
              </a:ext>
            </a:extLst>
          </p:cNvPr>
          <p:cNvSpPr>
            <a:spLocks noGrp="1"/>
          </p:cNvSpPr>
          <p:nvPr>
            <p:ph type="title"/>
          </p:nvPr>
        </p:nvSpPr>
        <p:spPr>
          <a:xfrm>
            <a:off x="1344168" y="78192"/>
            <a:ext cx="7269480" cy="1224136"/>
          </a:xfrm>
        </p:spPr>
        <p:txBody>
          <a:bodyPr>
            <a:normAutofit/>
          </a:bodyPr>
          <a:lstStyle/>
          <a:p>
            <a:pPr algn="ctr"/>
            <a:r>
              <a:rPr lang="en-US" sz="2800" b="1" dirty="0">
                <a:latin typeface="Times New Roman" panose="02020603050405020304" pitchFamily="18" charset="0"/>
                <a:cs typeface="Times New Roman" pitchFamily="18" charset="0"/>
              </a:rPr>
              <a:t>Existing System</a:t>
            </a:r>
            <a:endParaRPr lang="en-IN" sz="2800" b="1" dirty="0">
              <a:latin typeface="Times New Roman" panose="02020603050405020304" pitchFamily="18" charset="0"/>
              <a:cs typeface="Times New Roman" pitchFamily="18" charset="0"/>
            </a:endParaRPr>
          </a:p>
        </p:txBody>
      </p:sp>
      <p:sp>
        <p:nvSpPr>
          <p:cNvPr id="3" name="Date Placeholder 2">
            <a:extLst>
              <a:ext uri="{FF2B5EF4-FFF2-40B4-BE49-F238E27FC236}">
                <a16:creationId xmlns:a16="http://schemas.microsoft.com/office/drawing/2014/main" id="{D2C23949-A249-4F9E-91CC-FE56C0499EAE}"/>
              </a:ext>
            </a:extLst>
          </p:cNvPr>
          <p:cNvSpPr>
            <a:spLocks noGrp="1"/>
          </p:cNvSpPr>
          <p:nvPr>
            <p:ph type="dt" sz="half" idx="10"/>
          </p:nvPr>
        </p:nvSpPr>
        <p:spPr/>
        <p:txBody>
          <a:bodyPr/>
          <a:lstStyle/>
          <a:p>
            <a:fld id="{9C49CBF5-DFDA-4454-B4FC-53FCF0552E87}" type="datetime1">
              <a:rPr lang="en-US" smtClean="0">
                <a:latin typeface="Times New Roman" panose="02020603050405020304" pitchFamily="18" charset="0"/>
                <a:cs typeface="Times New Roman" panose="02020603050405020304" pitchFamily="18" charset="0"/>
              </a:rPr>
              <a:t>6/25/2021</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AAAC48-EB2C-44CA-9AD9-0E81678BFA6C}"/>
              </a:ext>
            </a:extLst>
          </p:cNvPr>
          <p:cNvSpPr txBox="1"/>
          <p:nvPr/>
        </p:nvSpPr>
        <p:spPr>
          <a:xfrm>
            <a:off x="1402369" y="966800"/>
            <a:ext cx="7200800" cy="467769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uses the amount of water allotted for them,  the controller gives the signal to </a:t>
            </a:r>
            <a:r>
              <a:rPr lang="en-US" sz="2000" b="1" dirty="0">
                <a:latin typeface="Times New Roman" panose="02020603050405020304" pitchFamily="18" charset="0"/>
                <a:cs typeface="Times New Roman" panose="02020603050405020304" pitchFamily="18" charset="0"/>
              </a:rPr>
              <a:t>solenoid valves</a:t>
            </a:r>
            <a:r>
              <a:rPr lang="en-US" sz="2000" dirty="0">
                <a:latin typeface="Times New Roman" panose="02020603050405020304" pitchFamily="18" charset="0"/>
                <a:cs typeface="Times New Roman" panose="02020603050405020304" pitchFamily="18" charset="0"/>
              </a:rPr>
              <a:t>, the solenoid valve will automatically cut the water supply to that particular user.</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Arduino is used as a controller to control the overall process.</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Limitation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user doesn't have any idea about  the usage of water and at what volume, it exceeds the limited range, and what time the  water supply is going to be cut.</a:t>
            </a:r>
          </a:p>
          <a:p>
            <a:r>
              <a:rPr lang="en-IN" dirty="0">
                <a:latin typeface="Times New Roman" panose="02020603050405020304" pitchFamily="18" charset="0"/>
                <a:cs typeface="Times New Roman" panose="02020603050405020304" pitchFamily="18" charset="0"/>
              </a:rPr>
              <a:t>There is no source that gives the information to the user.</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BA19201-E016-4B9D-8A79-63AAFC75410A}"/>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966270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11608</TotalTime>
  <Words>1600</Words>
  <Application>Microsoft Office PowerPoint</Application>
  <PresentationFormat>On-screen Show (4:3)</PresentationFormat>
  <Paragraphs>248</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CIDFont+F3</vt:lpstr>
      <vt:lpstr>Gill Sans MT</vt:lpstr>
      <vt:lpstr>Times New Roman</vt:lpstr>
      <vt:lpstr>Verdana</vt:lpstr>
      <vt:lpstr>Wingdings</vt:lpstr>
      <vt:lpstr>Wingdings 2</vt:lpstr>
      <vt:lpstr>Solstice</vt:lpstr>
      <vt:lpstr>IoT Based Water Management System</vt:lpstr>
      <vt:lpstr>Contents</vt:lpstr>
      <vt:lpstr>Introduction</vt:lpstr>
      <vt:lpstr>PowerPoint Presentation</vt:lpstr>
      <vt:lpstr>Problem Statement</vt:lpstr>
      <vt:lpstr>Objectives</vt:lpstr>
      <vt:lpstr>Literature Review</vt:lpstr>
      <vt:lpstr>Literature Review</vt:lpstr>
      <vt:lpstr>Existing System</vt:lpstr>
      <vt:lpstr>Proposed System </vt:lpstr>
      <vt:lpstr>Block  Diagram  For  The  Proposed System </vt:lpstr>
      <vt:lpstr>Components :- </vt:lpstr>
      <vt:lpstr>ESP-32</vt:lpstr>
      <vt:lpstr>PIN-OUT of ESP-32</vt:lpstr>
      <vt:lpstr>Relay Module</vt:lpstr>
      <vt:lpstr>Water Flow sensor</vt:lpstr>
      <vt:lpstr>Working of flow sensor  </vt:lpstr>
      <vt:lpstr>Solenoid valve and its working </vt:lpstr>
      <vt:lpstr>PH-Sensor Board</vt:lpstr>
      <vt:lpstr>PH - Chart</vt:lpstr>
      <vt:lpstr>BLYNK-APPLICATION</vt:lpstr>
      <vt:lpstr>Flow Chart</vt:lpstr>
      <vt:lpstr>Simulation Results</vt:lpstr>
      <vt:lpstr>PowerPoint Presentation</vt:lpstr>
      <vt:lpstr>PowerPoint Presentation</vt:lpstr>
      <vt:lpstr>PowerPoint Presentation</vt:lpstr>
      <vt:lpstr>PowerPoint Presentation</vt:lpstr>
      <vt:lpstr>OUTPUT IN BLYNK APPLIACTION</vt:lpstr>
      <vt:lpstr>Notification and Email alert</vt:lpstr>
      <vt:lpstr>Comparison between existing and proposed system </vt:lpstr>
      <vt:lpstr>Advantages: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Combined TDOA and AOA based fixing the location of Non-cooperative Communication Signal Emitters</dc:title>
  <dc:creator>kanekal chinna kullayappa</dc:creator>
  <cp:lastModifiedBy>MY LAP</cp:lastModifiedBy>
  <cp:revision>612</cp:revision>
  <dcterms:created xsi:type="dcterms:W3CDTF">2006-08-16T00:00:00Z</dcterms:created>
  <dcterms:modified xsi:type="dcterms:W3CDTF">2021-06-25T14:35:15Z</dcterms:modified>
</cp:coreProperties>
</file>