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</p:sldMasterIdLst>
  <p:notesMasterIdLst>
    <p:notesMasterId r:id="rId13"/>
  </p:notesMasterIdLst>
  <p:sldIdLst>
    <p:sldId id="259" r:id="rId2"/>
    <p:sldId id="272" r:id="rId3"/>
    <p:sldId id="271" r:id="rId4"/>
    <p:sldId id="276" r:id="rId5"/>
    <p:sldId id="277" r:id="rId6"/>
    <p:sldId id="278" r:id="rId7"/>
    <p:sldId id="279" r:id="rId8"/>
    <p:sldId id="273" r:id="rId9"/>
    <p:sldId id="280" r:id="rId10"/>
    <p:sldId id="275" r:id="rId11"/>
    <p:sldId id="281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8"/>
    <a:srgbClr val="C25133"/>
    <a:srgbClr val="3A714A"/>
    <a:srgbClr val="2A2A2A"/>
    <a:srgbClr val="365695"/>
    <a:srgbClr val="AAAFB8"/>
    <a:srgbClr val="FFFFFF"/>
    <a:srgbClr val="AAAEB8"/>
    <a:srgbClr val="D0D2D8"/>
    <a:srgbClr val="3E6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34CD6-EA12-4280-905A-B0A4A43BA8A3}" v="287" dt="2020-01-30T19:07:27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33" autoAdjust="0"/>
  </p:normalViewPr>
  <p:slideViewPr>
    <p:cSldViewPr snapToGrid="0">
      <p:cViewPr varScale="1">
        <p:scale>
          <a:sx n="60" d="100"/>
          <a:sy n="60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CFE7-F170-4E4D-A365-AB454925486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395F-9E6E-449C-9F5E-148B758E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1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Oran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Gray background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ray background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7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blue rectangle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740002"/>
            <a:ext cx="10058400" cy="336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885770"/>
            <a:ext cx="4344184" cy="2945982"/>
          </a:xfrm>
        </p:spPr>
        <p:txBody>
          <a:bodyPr>
            <a:normAutofit/>
          </a:bodyPr>
          <a:lstStyle/>
          <a:p>
            <a:r>
              <a:rPr lang="en-US" sz="4400" spc="-150" dirty="0"/>
              <a:t>O-MAF</a:t>
            </a:r>
            <a:br>
              <a:rPr lang="en-US" sz="4400" spc="-150" dirty="0"/>
            </a:br>
            <a:r>
              <a:rPr lang="en-US" sz="2000" spc="-150" dirty="0"/>
              <a:t>RICHARD GO</a:t>
            </a:r>
            <a:br>
              <a:rPr lang="en-US" sz="2000" spc="-150" dirty="0"/>
            </a:br>
            <a:r>
              <a:rPr lang="en-US" sz="2000" spc="-150" dirty="0"/>
              <a:t>MSSA SD7</a:t>
            </a:r>
            <a:br>
              <a:rPr lang="en-US" sz="2000" spc="-150" dirty="0"/>
            </a:br>
            <a:br>
              <a:rPr lang="en-US" sz="2000" spc="-150" dirty="0"/>
            </a:br>
            <a:br>
              <a:rPr lang="en-US" sz="2000" spc="-150" dirty="0"/>
            </a:br>
            <a:r>
              <a:rPr lang="en-US" sz="2000" spc="-150" dirty="0"/>
              <a:t>CLOUD  APPLICATION DEVELOPMENT</a:t>
            </a:r>
            <a:br>
              <a:rPr lang="en-US" sz="2000" spc="-15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A7B0-E615-44D6-9A2E-480ED0CFA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093" y="5495057"/>
            <a:ext cx="9617095" cy="514350"/>
          </a:xfrm>
        </p:spPr>
        <p:txBody>
          <a:bodyPr>
            <a:normAutofit/>
          </a:bodyPr>
          <a:lstStyle/>
          <a:p>
            <a:r>
              <a:rPr lang="en-US" b="1" dirty="0"/>
              <a:t>Submit your Maintenance Action Forms Online (O-MAF)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A494C0-ABD1-484F-AEE8-C1AD63A7C631}"/>
              </a:ext>
            </a:extLst>
          </p:cNvPr>
          <p:cNvSpPr txBox="1"/>
          <p:nvPr/>
        </p:nvSpPr>
        <p:spPr>
          <a:xfrm>
            <a:off x="954558" y="6287661"/>
            <a:ext cx="3523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Initiate online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/>
              <a:t>Write discrepancies online even if you are away. 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7D572F-4BC7-44E9-94E5-9CB8C73F8F11}"/>
              </a:ext>
            </a:extLst>
          </p:cNvPr>
          <p:cNvSpPr txBox="1"/>
          <p:nvPr/>
        </p:nvSpPr>
        <p:spPr>
          <a:xfrm>
            <a:off x="5746944" y="6289674"/>
            <a:ext cx="399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 with Maintenance Control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Controllers will have access to your MAFs 24/7.</a:t>
            </a:r>
          </a:p>
        </p:txBody>
      </p:sp>
      <p:pic>
        <p:nvPicPr>
          <p:cNvPr id="7" name="Picture 6" descr="microsoft illustration of cloud sync icon">
            <a:extLst>
              <a:ext uri="{FF2B5EF4-FFF2-40B4-BE49-F238E27FC236}">
                <a16:creationId xmlns:a16="http://schemas.microsoft.com/office/drawing/2014/main" id="{39ED3F63-B606-463B-9710-DDD343E1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6" y="6218122"/>
            <a:ext cx="639557" cy="452674"/>
          </a:xfrm>
          <a:prstGeom prst="rect">
            <a:avLst/>
          </a:prstGeom>
        </p:spPr>
      </p:pic>
      <p:pic>
        <p:nvPicPr>
          <p:cNvPr id="9" name="Picture 8" descr="microsoft illustration of cloud share icon">
            <a:extLst>
              <a:ext uri="{FF2B5EF4-FFF2-40B4-BE49-F238E27FC236}">
                <a16:creationId xmlns:a16="http://schemas.microsoft.com/office/drawing/2014/main" id="{143637AF-88DF-4B9E-BBA2-B7F55F8A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84" y="6287661"/>
            <a:ext cx="614031" cy="514351"/>
          </a:xfrm>
          <a:prstGeom prst="rect">
            <a:avLst/>
          </a:prstGeom>
        </p:spPr>
      </p:pic>
      <p:grpSp>
        <p:nvGrpSpPr>
          <p:cNvPr id="8" name="Group 4" descr="microsoft illustration of laptop connected to files, folder, security, cloud, icons and user">
            <a:extLst>
              <a:ext uri="{FF2B5EF4-FFF2-40B4-BE49-F238E27FC236}">
                <a16:creationId xmlns:a16="http://schemas.microsoft.com/office/drawing/2014/main" id="{615E69B2-8010-4AD1-A216-AE8CFAE166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9175" y="1354138"/>
            <a:ext cx="5943600" cy="3025775"/>
            <a:chOff x="2242" y="853"/>
            <a:chExt cx="3744" cy="1906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D2051D8-D76C-4303-9B2B-A7E2AC8486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42" y="853"/>
              <a:ext cx="3744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21809C7-D38B-4165-9880-89D7C63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524"/>
              <a:ext cx="500" cy="337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20DC928-BC16-4C8A-8AD1-693441550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0" y="1474"/>
              <a:ext cx="599" cy="444"/>
            </a:xfrm>
            <a:custGeom>
              <a:avLst/>
              <a:gdLst>
                <a:gd name="T0" fmla="*/ 599 w 599"/>
                <a:gd name="T1" fmla="*/ 0 h 444"/>
                <a:gd name="T2" fmla="*/ 0 w 599"/>
                <a:gd name="T3" fmla="*/ 0 h 444"/>
                <a:gd name="T4" fmla="*/ 0 w 599"/>
                <a:gd name="T5" fmla="*/ 444 h 444"/>
                <a:gd name="T6" fmla="*/ 599 w 599"/>
                <a:gd name="T7" fmla="*/ 441 h 444"/>
                <a:gd name="T8" fmla="*/ 599 w 599"/>
                <a:gd name="T9" fmla="*/ 0 h 444"/>
                <a:gd name="T10" fmla="*/ 550 w 599"/>
                <a:gd name="T11" fmla="*/ 387 h 444"/>
                <a:gd name="T12" fmla="*/ 50 w 599"/>
                <a:gd name="T13" fmla="*/ 387 h 444"/>
                <a:gd name="T14" fmla="*/ 50 w 599"/>
                <a:gd name="T15" fmla="*/ 56 h 444"/>
                <a:gd name="T16" fmla="*/ 550 w 599"/>
                <a:gd name="T17" fmla="*/ 56 h 444"/>
                <a:gd name="T18" fmla="*/ 550 w 599"/>
                <a:gd name="T19" fmla="*/ 38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44">
                  <a:moveTo>
                    <a:pt x="599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599" y="441"/>
                  </a:lnTo>
                  <a:lnTo>
                    <a:pt x="599" y="0"/>
                  </a:lnTo>
                  <a:close/>
                  <a:moveTo>
                    <a:pt x="550" y="387"/>
                  </a:moveTo>
                  <a:lnTo>
                    <a:pt x="50" y="387"/>
                  </a:lnTo>
                  <a:lnTo>
                    <a:pt x="50" y="56"/>
                  </a:lnTo>
                  <a:lnTo>
                    <a:pt x="550" y="56"/>
                  </a:lnTo>
                  <a:lnTo>
                    <a:pt x="550" y="38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0DCD1D-5EAC-4680-9EE8-3ECDBC8F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970"/>
              <a:ext cx="894" cy="154"/>
            </a:xfrm>
            <a:custGeom>
              <a:avLst/>
              <a:gdLst>
                <a:gd name="T0" fmla="*/ 704 w 705"/>
                <a:gd name="T1" fmla="*/ 104 h 121"/>
                <a:gd name="T2" fmla="*/ 700 w 705"/>
                <a:gd name="T3" fmla="*/ 88 h 121"/>
                <a:gd name="T4" fmla="*/ 589 w 705"/>
                <a:gd name="T5" fmla="*/ 0 h 121"/>
                <a:gd name="T6" fmla="*/ 116 w 705"/>
                <a:gd name="T7" fmla="*/ 0 h 121"/>
                <a:gd name="T8" fmla="*/ 5 w 705"/>
                <a:gd name="T9" fmla="*/ 88 h 121"/>
                <a:gd name="T10" fmla="*/ 1 w 705"/>
                <a:gd name="T11" fmla="*/ 104 h 121"/>
                <a:gd name="T12" fmla="*/ 0 w 705"/>
                <a:gd name="T13" fmla="*/ 121 h 121"/>
                <a:gd name="T14" fmla="*/ 705 w 705"/>
                <a:gd name="T15" fmla="*/ 121 h 121"/>
                <a:gd name="T16" fmla="*/ 704 w 705"/>
                <a:gd name="T1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121">
                  <a:moveTo>
                    <a:pt x="704" y="104"/>
                  </a:moveTo>
                  <a:cubicBezTo>
                    <a:pt x="703" y="96"/>
                    <a:pt x="702" y="91"/>
                    <a:pt x="700" y="88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91"/>
                    <a:pt x="2" y="96"/>
                    <a:pt x="1" y="104"/>
                  </a:cubicBezTo>
                  <a:cubicBezTo>
                    <a:pt x="0" y="111"/>
                    <a:pt x="0" y="117"/>
                    <a:pt x="0" y="121"/>
                  </a:cubicBezTo>
                  <a:cubicBezTo>
                    <a:pt x="705" y="121"/>
                    <a:pt x="705" y="121"/>
                    <a:pt x="705" y="121"/>
                  </a:cubicBezTo>
                  <a:cubicBezTo>
                    <a:pt x="705" y="117"/>
                    <a:pt x="705" y="111"/>
                    <a:pt x="704" y="10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BC64318-1F08-4FC5-9497-3F6DF5650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" y="1394"/>
              <a:ext cx="331" cy="332"/>
            </a:xfrm>
            <a:custGeom>
              <a:avLst/>
              <a:gdLst>
                <a:gd name="T0" fmla="*/ 130 w 261"/>
                <a:gd name="T1" fmla="*/ 261 h 261"/>
                <a:gd name="T2" fmla="*/ 261 w 261"/>
                <a:gd name="T3" fmla="*/ 131 h 261"/>
                <a:gd name="T4" fmla="*/ 184 w 261"/>
                <a:gd name="T5" fmla="*/ 12 h 261"/>
                <a:gd name="T6" fmla="*/ 130 w 261"/>
                <a:gd name="T7" fmla="*/ 0 h 261"/>
                <a:gd name="T8" fmla="*/ 76 w 261"/>
                <a:gd name="T9" fmla="*/ 12 h 261"/>
                <a:gd name="T10" fmla="*/ 0 w 261"/>
                <a:gd name="T11" fmla="*/ 131 h 261"/>
                <a:gd name="T12" fmla="*/ 130 w 261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261">
                  <a:moveTo>
                    <a:pt x="130" y="261"/>
                  </a:moveTo>
                  <a:cubicBezTo>
                    <a:pt x="203" y="261"/>
                    <a:pt x="261" y="203"/>
                    <a:pt x="261" y="131"/>
                  </a:cubicBezTo>
                  <a:cubicBezTo>
                    <a:pt x="261" y="78"/>
                    <a:pt x="230" y="32"/>
                    <a:pt x="184" y="12"/>
                  </a:cubicBezTo>
                  <a:cubicBezTo>
                    <a:pt x="168" y="4"/>
                    <a:pt x="150" y="0"/>
                    <a:pt x="130" y="0"/>
                  </a:cubicBezTo>
                  <a:cubicBezTo>
                    <a:pt x="111" y="0"/>
                    <a:pt x="93" y="4"/>
                    <a:pt x="76" y="12"/>
                  </a:cubicBezTo>
                  <a:cubicBezTo>
                    <a:pt x="31" y="32"/>
                    <a:pt x="0" y="78"/>
                    <a:pt x="0" y="131"/>
                  </a:cubicBezTo>
                  <a:cubicBezTo>
                    <a:pt x="0" y="203"/>
                    <a:pt x="58" y="261"/>
                    <a:pt x="130" y="26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806DE1-2EF3-45AC-88C9-602714B5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1767"/>
              <a:ext cx="497" cy="249"/>
            </a:xfrm>
            <a:custGeom>
              <a:avLst/>
              <a:gdLst>
                <a:gd name="T0" fmla="*/ 196 w 392"/>
                <a:gd name="T1" fmla="*/ 0 h 196"/>
                <a:gd name="T2" fmla="*/ 0 w 392"/>
                <a:gd name="T3" fmla="*/ 196 h 196"/>
                <a:gd name="T4" fmla="*/ 392 w 392"/>
                <a:gd name="T5" fmla="*/ 196 h 196"/>
                <a:gd name="T6" fmla="*/ 196 w 392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196">
                  <a:moveTo>
                    <a:pt x="196" y="0"/>
                  </a:moveTo>
                  <a:cubicBezTo>
                    <a:pt x="88" y="0"/>
                    <a:pt x="0" y="87"/>
                    <a:pt x="0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87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614EADE-9F50-4C48-9375-7C66BCB0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565"/>
              <a:ext cx="194" cy="258"/>
            </a:xfrm>
            <a:custGeom>
              <a:avLst/>
              <a:gdLst>
                <a:gd name="T0" fmla="*/ 0 w 194"/>
                <a:gd name="T1" fmla="*/ 0 h 258"/>
                <a:gd name="T2" fmla="*/ 0 w 194"/>
                <a:gd name="T3" fmla="*/ 258 h 258"/>
                <a:gd name="T4" fmla="*/ 194 w 194"/>
                <a:gd name="T5" fmla="*/ 258 h 258"/>
                <a:gd name="T6" fmla="*/ 194 w 194"/>
                <a:gd name="T7" fmla="*/ 80 h 258"/>
                <a:gd name="T8" fmla="*/ 113 w 194"/>
                <a:gd name="T9" fmla="*/ 80 h 258"/>
                <a:gd name="T10" fmla="*/ 113 w 194"/>
                <a:gd name="T11" fmla="*/ 0 h 258"/>
                <a:gd name="T12" fmla="*/ 0 w 194"/>
                <a:gd name="T1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258">
                  <a:moveTo>
                    <a:pt x="0" y="0"/>
                  </a:moveTo>
                  <a:lnTo>
                    <a:pt x="0" y="258"/>
                  </a:lnTo>
                  <a:lnTo>
                    <a:pt x="194" y="258"/>
                  </a:lnTo>
                  <a:lnTo>
                    <a:pt x="194" y="80"/>
                  </a:lnTo>
                  <a:lnTo>
                    <a:pt x="113" y="80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54AA6C6-6A4E-4AD5-8FE7-716E5B5D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1565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64 h 64"/>
                <a:gd name="T4" fmla="*/ 0 w 64"/>
                <a:gd name="T5" fmla="*/ 0 h 64"/>
                <a:gd name="T6" fmla="*/ 0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lnTo>
                    <a:pt x="64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FBD10DB-0081-4BE5-91C4-7D3BF8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78"/>
              <a:ext cx="15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150839F0-F08F-424F-BB1F-9B313AE0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45"/>
              <a:ext cx="156" cy="17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F1465343-AB8C-43C5-AD81-243481E6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13"/>
              <a:ext cx="8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6C4C802-8B15-40EF-9644-2772C5C7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713"/>
              <a:ext cx="59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6F5E45F2-49D9-4A37-9060-2EDA3E28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681"/>
              <a:ext cx="15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CC67F2DA-462D-4F47-A580-BE16ABF0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648"/>
              <a:ext cx="43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8350F6-9C08-4A6F-BBE8-4C5C5AED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4" y="1732"/>
              <a:ext cx="739" cy="8"/>
            </a:xfrm>
            <a:custGeom>
              <a:avLst/>
              <a:gdLst>
                <a:gd name="T0" fmla="*/ 730 w 739"/>
                <a:gd name="T1" fmla="*/ 8 h 8"/>
                <a:gd name="T2" fmla="*/ 739 w 739"/>
                <a:gd name="T3" fmla="*/ 0 h 8"/>
                <a:gd name="T4" fmla="*/ 715 w 739"/>
                <a:gd name="T5" fmla="*/ 8 h 8"/>
                <a:gd name="T6" fmla="*/ 684 w 739"/>
                <a:gd name="T7" fmla="*/ 0 h 8"/>
                <a:gd name="T8" fmla="*/ 715 w 739"/>
                <a:gd name="T9" fmla="*/ 8 h 8"/>
                <a:gd name="T10" fmla="*/ 639 w 739"/>
                <a:gd name="T11" fmla="*/ 8 h 8"/>
                <a:gd name="T12" fmla="*/ 669 w 739"/>
                <a:gd name="T13" fmla="*/ 0 h 8"/>
                <a:gd name="T14" fmla="*/ 624 w 739"/>
                <a:gd name="T15" fmla="*/ 8 h 8"/>
                <a:gd name="T16" fmla="*/ 593 w 739"/>
                <a:gd name="T17" fmla="*/ 0 h 8"/>
                <a:gd name="T18" fmla="*/ 624 w 739"/>
                <a:gd name="T19" fmla="*/ 8 h 8"/>
                <a:gd name="T20" fmla="*/ 547 w 739"/>
                <a:gd name="T21" fmla="*/ 8 h 8"/>
                <a:gd name="T22" fmla="*/ 578 w 739"/>
                <a:gd name="T23" fmla="*/ 0 h 8"/>
                <a:gd name="T24" fmla="*/ 532 w 739"/>
                <a:gd name="T25" fmla="*/ 8 h 8"/>
                <a:gd name="T26" fmla="*/ 502 w 739"/>
                <a:gd name="T27" fmla="*/ 0 h 8"/>
                <a:gd name="T28" fmla="*/ 532 w 739"/>
                <a:gd name="T29" fmla="*/ 8 h 8"/>
                <a:gd name="T30" fmla="*/ 456 w 739"/>
                <a:gd name="T31" fmla="*/ 8 h 8"/>
                <a:gd name="T32" fmla="*/ 487 w 739"/>
                <a:gd name="T33" fmla="*/ 0 h 8"/>
                <a:gd name="T34" fmla="*/ 441 w 739"/>
                <a:gd name="T35" fmla="*/ 8 h 8"/>
                <a:gd name="T36" fmla="*/ 410 w 739"/>
                <a:gd name="T37" fmla="*/ 0 h 8"/>
                <a:gd name="T38" fmla="*/ 441 w 739"/>
                <a:gd name="T39" fmla="*/ 8 h 8"/>
                <a:gd name="T40" fmla="*/ 365 w 739"/>
                <a:gd name="T41" fmla="*/ 8 h 8"/>
                <a:gd name="T42" fmla="*/ 395 w 739"/>
                <a:gd name="T43" fmla="*/ 0 h 8"/>
                <a:gd name="T44" fmla="*/ 350 w 739"/>
                <a:gd name="T45" fmla="*/ 8 h 8"/>
                <a:gd name="T46" fmla="*/ 319 w 739"/>
                <a:gd name="T47" fmla="*/ 0 h 8"/>
                <a:gd name="T48" fmla="*/ 350 w 739"/>
                <a:gd name="T49" fmla="*/ 8 h 8"/>
                <a:gd name="T50" fmla="*/ 273 w 739"/>
                <a:gd name="T51" fmla="*/ 8 h 8"/>
                <a:gd name="T52" fmla="*/ 304 w 739"/>
                <a:gd name="T53" fmla="*/ 0 h 8"/>
                <a:gd name="T54" fmla="*/ 258 w 739"/>
                <a:gd name="T55" fmla="*/ 8 h 8"/>
                <a:gd name="T56" fmla="*/ 228 w 739"/>
                <a:gd name="T57" fmla="*/ 0 h 8"/>
                <a:gd name="T58" fmla="*/ 258 w 739"/>
                <a:gd name="T59" fmla="*/ 8 h 8"/>
                <a:gd name="T60" fmla="*/ 182 w 739"/>
                <a:gd name="T61" fmla="*/ 8 h 8"/>
                <a:gd name="T62" fmla="*/ 213 w 739"/>
                <a:gd name="T63" fmla="*/ 0 h 8"/>
                <a:gd name="T64" fmla="*/ 167 w 739"/>
                <a:gd name="T65" fmla="*/ 8 h 8"/>
                <a:gd name="T66" fmla="*/ 136 w 739"/>
                <a:gd name="T67" fmla="*/ 0 h 8"/>
                <a:gd name="T68" fmla="*/ 167 w 739"/>
                <a:gd name="T69" fmla="*/ 8 h 8"/>
                <a:gd name="T70" fmla="*/ 91 w 739"/>
                <a:gd name="T71" fmla="*/ 8 h 8"/>
                <a:gd name="T72" fmla="*/ 121 w 739"/>
                <a:gd name="T73" fmla="*/ 0 h 8"/>
                <a:gd name="T74" fmla="*/ 76 w 739"/>
                <a:gd name="T75" fmla="*/ 8 h 8"/>
                <a:gd name="T76" fmla="*/ 45 w 739"/>
                <a:gd name="T77" fmla="*/ 0 h 8"/>
                <a:gd name="T78" fmla="*/ 76 w 739"/>
                <a:gd name="T79" fmla="*/ 8 h 8"/>
                <a:gd name="T80" fmla="*/ 0 w 739"/>
                <a:gd name="T81" fmla="*/ 8 h 8"/>
                <a:gd name="T82" fmla="*/ 30 w 739"/>
                <a:gd name="T8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9" h="8">
                  <a:moveTo>
                    <a:pt x="739" y="8"/>
                  </a:moveTo>
                  <a:lnTo>
                    <a:pt x="730" y="8"/>
                  </a:lnTo>
                  <a:lnTo>
                    <a:pt x="730" y="0"/>
                  </a:lnTo>
                  <a:lnTo>
                    <a:pt x="739" y="0"/>
                  </a:lnTo>
                  <a:lnTo>
                    <a:pt x="739" y="8"/>
                  </a:lnTo>
                  <a:close/>
                  <a:moveTo>
                    <a:pt x="715" y="8"/>
                  </a:moveTo>
                  <a:lnTo>
                    <a:pt x="684" y="8"/>
                  </a:lnTo>
                  <a:lnTo>
                    <a:pt x="684" y="0"/>
                  </a:lnTo>
                  <a:lnTo>
                    <a:pt x="715" y="0"/>
                  </a:lnTo>
                  <a:lnTo>
                    <a:pt x="715" y="8"/>
                  </a:lnTo>
                  <a:close/>
                  <a:moveTo>
                    <a:pt x="669" y="8"/>
                  </a:moveTo>
                  <a:lnTo>
                    <a:pt x="639" y="8"/>
                  </a:lnTo>
                  <a:lnTo>
                    <a:pt x="639" y="0"/>
                  </a:lnTo>
                  <a:lnTo>
                    <a:pt x="669" y="0"/>
                  </a:lnTo>
                  <a:lnTo>
                    <a:pt x="669" y="8"/>
                  </a:lnTo>
                  <a:close/>
                  <a:moveTo>
                    <a:pt x="624" y="8"/>
                  </a:moveTo>
                  <a:lnTo>
                    <a:pt x="593" y="8"/>
                  </a:lnTo>
                  <a:lnTo>
                    <a:pt x="593" y="0"/>
                  </a:lnTo>
                  <a:lnTo>
                    <a:pt x="624" y="0"/>
                  </a:lnTo>
                  <a:lnTo>
                    <a:pt x="624" y="8"/>
                  </a:lnTo>
                  <a:close/>
                  <a:moveTo>
                    <a:pt x="578" y="8"/>
                  </a:moveTo>
                  <a:lnTo>
                    <a:pt x="547" y="8"/>
                  </a:lnTo>
                  <a:lnTo>
                    <a:pt x="547" y="0"/>
                  </a:lnTo>
                  <a:lnTo>
                    <a:pt x="578" y="0"/>
                  </a:lnTo>
                  <a:lnTo>
                    <a:pt x="578" y="8"/>
                  </a:lnTo>
                  <a:close/>
                  <a:moveTo>
                    <a:pt x="532" y="8"/>
                  </a:moveTo>
                  <a:lnTo>
                    <a:pt x="502" y="8"/>
                  </a:lnTo>
                  <a:lnTo>
                    <a:pt x="502" y="0"/>
                  </a:lnTo>
                  <a:lnTo>
                    <a:pt x="532" y="0"/>
                  </a:lnTo>
                  <a:lnTo>
                    <a:pt x="532" y="8"/>
                  </a:lnTo>
                  <a:close/>
                  <a:moveTo>
                    <a:pt x="487" y="8"/>
                  </a:moveTo>
                  <a:lnTo>
                    <a:pt x="456" y="8"/>
                  </a:lnTo>
                  <a:lnTo>
                    <a:pt x="456" y="0"/>
                  </a:lnTo>
                  <a:lnTo>
                    <a:pt x="487" y="0"/>
                  </a:lnTo>
                  <a:lnTo>
                    <a:pt x="487" y="8"/>
                  </a:lnTo>
                  <a:close/>
                  <a:moveTo>
                    <a:pt x="441" y="8"/>
                  </a:moveTo>
                  <a:lnTo>
                    <a:pt x="410" y="8"/>
                  </a:lnTo>
                  <a:lnTo>
                    <a:pt x="410" y="0"/>
                  </a:lnTo>
                  <a:lnTo>
                    <a:pt x="441" y="0"/>
                  </a:lnTo>
                  <a:lnTo>
                    <a:pt x="441" y="8"/>
                  </a:lnTo>
                  <a:close/>
                  <a:moveTo>
                    <a:pt x="395" y="8"/>
                  </a:moveTo>
                  <a:lnTo>
                    <a:pt x="365" y="8"/>
                  </a:lnTo>
                  <a:lnTo>
                    <a:pt x="365" y="0"/>
                  </a:lnTo>
                  <a:lnTo>
                    <a:pt x="395" y="0"/>
                  </a:lnTo>
                  <a:lnTo>
                    <a:pt x="395" y="8"/>
                  </a:lnTo>
                  <a:close/>
                  <a:moveTo>
                    <a:pt x="350" y="8"/>
                  </a:moveTo>
                  <a:lnTo>
                    <a:pt x="319" y="8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8"/>
                  </a:lnTo>
                  <a:close/>
                  <a:moveTo>
                    <a:pt x="304" y="8"/>
                  </a:moveTo>
                  <a:lnTo>
                    <a:pt x="273" y="8"/>
                  </a:lnTo>
                  <a:lnTo>
                    <a:pt x="273" y="0"/>
                  </a:lnTo>
                  <a:lnTo>
                    <a:pt x="304" y="0"/>
                  </a:lnTo>
                  <a:lnTo>
                    <a:pt x="304" y="8"/>
                  </a:lnTo>
                  <a:close/>
                  <a:moveTo>
                    <a:pt x="258" y="8"/>
                  </a:moveTo>
                  <a:lnTo>
                    <a:pt x="228" y="8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58" y="8"/>
                  </a:lnTo>
                  <a:close/>
                  <a:moveTo>
                    <a:pt x="213" y="8"/>
                  </a:moveTo>
                  <a:lnTo>
                    <a:pt x="182" y="8"/>
                  </a:lnTo>
                  <a:lnTo>
                    <a:pt x="182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7" y="8"/>
                  </a:moveTo>
                  <a:lnTo>
                    <a:pt x="136" y="8"/>
                  </a:lnTo>
                  <a:lnTo>
                    <a:pt x="136" y="0"/>
                  </a:lnTo>
                  <a:lnTo>
                    <a:pt x="167" y="0"/>
                  </a:lnTo>
                  <a:lnTo>
                    <a:pt x="167" y="8"/>
                  </a:lnTo>
                  <a:close/>
                  <a:moveTo>
                    <a:pt x="121" y="8"/>
                  </a:moveTo>
                  <a:lnTo>
                    <a:pt x="91" y="8"/>
                  </a:lnTo>
                  <a:lnTo>
                    <a:pt x="91" y="0"/>
                  </a:lnTo>
                  <a:lnTo>
                    <a:pt x="121" y="0"/>
                  </a:lnTo>
                  <a:lnTo>
                    <a:pt x="121" y="8"/>
                  </a:lnTo>
                  <a:close/>
                  <a:moveTo>
                    <a:pt x="76" y="8"/>
                  </a:moveTo>
                  <a:lnTo>
                    <a:pt x="45" y="8"/>
                  </a:lnTo>
                  <a:lnTo>
                    <a:pt x="45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C1BBEAC-8CAD-4772-8855-38B9E896B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709"/>
              <a:ext cx="46" cy="54"/>
            </a:xfrm>
            <a:custGeom>
              <a:avLst/>
              <a:gdLst>
                <a:gd name="T0" fmla="*/ 0 w 46"/>
                <a:gd name="T1" fmla="*/ 54 h 54"/>
                <a:gd name="T2" fmla="*/ 46 w 46"/>
                <a:gd name="T3" fmla="*/ 27 h 54"/>
                <a:gd name="T4" fmla="*/ 0 w 46"/>
                <a:gd name="T5" fmla="*/ 0 h 54"/>
                <a:gd name="T6" fmla="*/ 0 w 46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4">
                  <a:moveTo>
                    <a:pt x="0" y="54"/>
                  </a:moveTo>
                  <a:lnTo>
                    <a:pt x="46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BBD3E5-6379-4D4E-A3FC-D48529994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9" y="1732"/>
              <a:ext cx="304" cy="8"/>
            </a:xfrm>
            <a:custGeom>
              <a:avLst/>
              <a:gdLst>
                <a:gd name="T0" fmla="*/ 304 w 304"/>
                <a:gd name="T1" fmla="*/ 8 h 8"/>
                <a:gd name="T2" fmla="*/ 274 w 304"/>
                <a:gd name="T3" fmla="*/ 8 h 8"/>
                <a:gd name="T4" fmla="*/ 274 w 304"/>
                <a:gd name="T5" fmla="*/ 0 h 8"/>
                <a:gd name="T6" fmla="*/ 304 w 304"/>
                <a:gd name="T7" fmla="*/ 0 h 8"/>
                <a:gd name="T8" fmla="*/ 304 w 304"/>
                <a:gd name="T9" fmla="*/ 8 h 8"/>
                <a:gd name="T10" fmla="*/ 259 w 304"/>
                <a:gd name="T11" fmla="*/ 8 h 8"/>
                <a:gd name="T12" fmla="*/ 228 w 304"/>
                <a:gd name="T13" fmla="*/ 8 h 8"/>
                <a:gd name="T14" fmla="*/ 228 w 304"/>
                <a:gd name="T15" fmla="*/ 0 h 8"/>
                <a:gd name="T16" fmla="*/ 259 w 304"/>
                <a:gd name="T17" fmla="*/ 0 h 8"/>
                <a:gd name="T18" fmla="*/ 259 w 304"/>
                <a:gd name="T19" fmla="*/ 8 h 8"/>
                <a:gd name="T20" fmla="*/ 213 w 304"/>
                <a:gd name="T21" fmla="*/ 8 h 8"/>
                <a:gd name="T22" fmla="*/ 182 w 304"/>
                <a:gd name="T23" fmla="*/ 8 h 8"/>
                <a:gd name="T24" fmla="*/ 182 w 304"/>
                <a:gd name="T25" fmla="*/ 0 h 8"/>
                <a:gd name="T26" fmla="*/ 213 w 304"/>
                <a:gd name="T27" fmla="*/ 0 h 8"/>
                <a:gd name="T28" fmla="*/ 213 w 304"/>
                <a:gd name="T29" fmla="*/ 8 h 8"/>
                <a:gd name="T30" fmla="*/ 167 w 304"/>
                <a:gd name="T31" fmla="*/ 8 h 8"/>
                <a:gd name="T32" fmla="*/ 137 w 304"/>
                <a:gd name="T33" fmla="*/ 8 h 8"/>
                <a:gd name="T34" fmla="*/ 137 w 304"/>
                <a:gd name="T35" fmla="*/ 0 h 8"/>
                <a:gd name="T36" fmla="*/ 167 w 304"/>
                <a:gd name="T37" fmla="*/ 0 h 8"/>
                <a:gd name="T38" fmla="*/ 167 w 304"/>
                <a:gd name="T39" fmla="*/ 8 h 8"/>
                <a:gd name="T40" fmla="*/ 122 w 304"/>
                <a:gd name="T41" fmla="*/ 8 h 8"/>
                <a:gd name="T42" fmla="*/ 91 w 304"/>
                <a:gd name="T43" fmla="*/ 8 h 8"/>
                <a:gd name="T44" fmla="*/ 91 w 304"/>
                <a:gd name="T45" fmla="*/ 0 h 8"/>
                <a:gd name="T46" fmla="*/ 122 w 304"/>
                <a:gd name="T47" fmla="*/ 0 h 8"/>
                <a:gd name="T48" fmla="*/ 122 w 304"/>
                <a:gd name="T49" fmla="*/ 8 h 8"/>
                <a:gd name="T50" fmla="*/ 76 w 304"/>
                <a:gd name="T51" fmla="*/ 8 h 8"/>
                <a:gd name="T52" fmla="*/ 45 w 304"/>
                <a:gd name="T53" fmla="*/ 8 h 8"/>
                <a:gd name="T54" fmla="*/ 45 w 304"/>
                <a:gd name="T55" fmla="*/ 0 h 8"/>
                <a:gd name="T56" fmla="*/ 76 w 304"/>
                <a:gd name="T57" fmla="*/ 0 h 8"/>
                <a:gd name="T58" fmla="*/ 76 w 304"/>
                <a:gd name="T59" fmla="*/ 8 h 8"/>
                <a:gd name="T60" fmla="*/ 30 w 304"/>
                <a:gd name="T61" fmla="*/ 8 h 8"/>
                <a:gd name="T62" fmla="*/ 0 w 304"/>
                <a:gd name="T63" fmla="*/ 8 h 8"/>
                <a:gd name="T64" fmla="*/ 0 w 304"/>
                <a:gd name="T65" fmla="*/ 0 h 8"/>
                <a:gd name="T66" fmla="*/ 30 w 304"/>
                <a:gd name="T67" fmla="*/ 0 h 8"/>
                <a:gd name="T68" fmla="*/ 30 w 304"/>
                <a:gd name="T6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4" h="8">
                  <a:moveTo>
                    <a:pt x="304" y="8"/>
                  </a:moveTo>
                  <a:lnTo>
                    <a:pt x="274" y="8"/>
                  </a:lnTo>
                  <a:lnTo>
                    <a:pt x="274" y="0"/>
                  </a:lnTo>
                  <a:lnTo>
                    <a:pt x="304" y="0"/>
                  </a:lnTo>
                  <a:lnTo>
                    <a:pt x="304" y="8"/>
                  </a:lnTo>
                  <a:close/>
                  <a:moveTo>
                    <a:pt x="259" y="8"/>
                  </a:moveTo>
                  <a:lnTo>
                    <a:pt x="228" y="8"/>
                  </a:lnTo>
                  <a:lnTo>
                    <a:pt x="228" y="0"/>
                  </a:lnTo>
                  <a:lnTo>
                    <a:pt x="259" y="0"/>
                  </a:lnTo>
                  <a:lnTo>
                    <a:pt x="259" y="8"/>
                  </a:lnTo>
                  <a:close/>
                  <a:moveTo>
                    <a:pt x="213" y="8"/>
                  </a:moveTo>
                  <a:lnTo>
                    <a:pt x="182" y="8"/>
                  </a:lnTo>
                  <a:lnTo>
                    <a:pt x="182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7" y="8"/>
                  </a:moveTo>
                  <a:lnTo>
                    <a:pt x="137" y="8"/>
                  </a:lnTo>
                  <a:lnTo>
                    <a:pt x="137" y="0"/>
                  </a:lnTo>
                  <a:lnTo>
                    <a:pt x="167" y="0"/>
                  </a:lnTo>
                  <a:lnTo>
                    <a:pt x="167" y="8"/>
                  </a:lnTo>
                  <a:close/>
                  <a:moveTo>
                    <a:pt x="122" y="8"/>
                  </a:moveTo>
                  <a:lnTo>
                    <a:pt x="91" y="8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22" y="8"/>
                  </a:lnTo>
                  <a:close/>
                  <a:moveTo>
                    <a:pt x="76" y="8"/>
                  </a:moveTo>
                  <a:lnTo>
                    <a:pt x="45" y="8"/>
                  </a:lnTo>
                  <a:lnTo>
                    <a:pt x="45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81F1B91-2EED-4754-84BF-D98FA99C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709"/>
              <a:ext cx="46" cy="54"/>
            </a:xfrm>
            <a:custGeom>
              <a:avLst/>
              <a:gdLst>
                <a:gd name="T0" fmla="*/ 0 w 46"/>
                <a:gd name="T1" fmla="*/ 54 h 54"/>
                <a:gd name="T2" fmla="*/ 46 w 46"/>
                <a:gd name="T3" fmla="*/ 27 h 54"/>
                <a:gd name="T4" fmla="*/ 0 w 46"/>
                <a:gd name="T5" fmla="*/ 0 h 54"/>
                <a:gd name="T6" fmla="*/ 0 w 46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4">
                  <a:moveTo>
                    <a:pt x="0" y="54"/>
                  </a:moveTo>
                  <a:lnTo>
                    <a:pt x="46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92EFA32-A95A-45E9-B1F3-30D21D4EF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" y="1732"/>
              <a:ext cx="305" cy="8"/>
            </a:xfrm>
            <a:custGeom>
              <a:avLst/>
              <a:gdLst>
                <a:gd name="T0" fmla="*/ 305 w 305"/>
                <a:gd name="T1" fmla="*/ 8 h 8"/>
                <a:gd name="T2" fmla="*/ 274 w 305"/>
                <a:gd name="T3" fmla="*/ 8 h 8"/>
                <a:gd name="T4" fmla="*/ 274 w 305"/>
                <a:gd name="T5" fmla="*/ 0 h 8"/>
                <a:gd name="T6" fmla="*/ 305 w 305"/>
                <a:gd name="T7" fmla="*/ 0 h 8"/>
                <a:gd name="T8" fmla="*/ 305 w 305"/>
                <a:gd name="T9" fmla="*/ 8 h 8"/>
                <a:gd name="T10" fmla="*/ 259 w 305"/>
                <a:gd name="T11" fmla="*/ 8 h 8"/>
                <a:gd name="T12" fmla="*/ 229 w 305"/>
                <a:gd name="T13" fmla="*/ 8 h 8"/>
                <a:gd name="T14" fmla="*/ 229 w 305"/>
                <a:gd name="T15" fmla="*/ 0 h 8"/>
                <a:gd name="T16" fmla="*/ 259 w 305"/>
                <a:gd name="T17" fmla="*/ 0 h 8"/>
                <a:gd name="T18" fmla="*/ 259 w 305"/>
                <a:gd name="T19" fmla="*/ 8 h 8"/>
                <a:gd name="T20" fmla="*/ 213 w 305"/>
                <a:gd name="T21" fmla="*/ 8 h 8"/>
                <a:gd name="T22" fmla="*/ 183 w 305"/>
                <a:gd name="T23" fmla="*/ 8 h 8"/>
                <a:gd name="T24" fmla="*/ 183 w 305"/>
                <a:gd name="T25" fmla="*/ 0 h 8"/>
                <a:gd name="T26" fmla="*/ 213 w 305"/>
                <a:gd name="T27" fmla="*/ 0 h 8"/>
                <a:gd name="T28" fmla="*/ 213 w 305"/>
                <a:gd name="T29" fmla="*/ 8 h 8"/>
                <a:gd name="T30" fmla="*/ 168 w 305"/>
                <a:gd name="T31" fmla="*/ 8 h 8"/>
                <a:gd name="T32" fmla="*/ 137 w 305"/>
                <a:gd name="T33" fmla="*/ 8 h 8"/>
                <a:gd name="T34" fmla="*/ 137 w 305"/>
                <a:gd name="T35" fmla="*/ 0 h 8"/>
                <a:gd name="T36" fmla="*/ 168 w 305"/>
                <a:gd name="T37" fmla="*/ 0 h 8"/>
                <a:gd name="T38" fmla="*/ 168 w 305"/>
                <a:gd name="T39" fmla="*/ 8 h 8"/>
                <a:gd name="T40" fmla="*/ 122 w 305"/>
                <a:gd name="T41" fmla="*/ 8 h 8"/>
                <a:gd name="T42" fmla="*/ 92 w 305"/>
                <a:gd name="T43" fmla="*/ 8 h 8"/>
                <a:gd name="T44" fmla="*/ 92 w 305"/>
                <a:gd name="T45" fmla="*/ 0 h 8"/>
                <a:gd name="T46" fmla="*/ 122 w 305"/>
                <a:gd name="T47" fmla="*/ 0 h 8"/>
                <a:gd name="T48" fmla="*/ 122 w 305"/>
                <a:gd name="T49" fmla="*/ 8 h 8"/>
                <a:gd name="T50" fmla="*/ 76 w 305"/>
                <a:gd name="T51" fmla="*/ 8 h 8"/>
                <a:gd name="T52" fmla="*/ 46 w 305"/>
                <a:gd name="T53" fmla="*/ 8 h 8"/>
                <a:gd name="T54" fmla="*/ 46 w 305"/>
                <a:gd name="T55" fmla="*/ 0 h 8"/>
                <a:gd name="T56" fmla="*/ 76 w 305"/>
                <a:gd name="T57" fmla="*/ 0 h 8"/>
                <a:gd name="T58" fmla="*/ 76 w 305"/>
                <a:gd name="T59" fmla="*/ 8 h 8"/>
                <a:gd name="T60" fmla="*/ 31 w 305"/>
                <a:gd name="T61" fmla="*/ 8 h 8"/>
                <a:gd name="T62" fmla="*/ 0 w 305"/>
                <a:gd name="T63" fmla="*/ 8 h 8"/>
                <a:gd name="T64" fmla="*/ 0 w 305"/>
                <a:gd name="T65" fmla="*/ 0 h 8"/>
                <a:gd name="T66" fmla="*/ 31 w 305"/>
                <a:gd name="T67" fmla="*/ 0 h 8"/>
                <a:gd name="T68" fmla="*/ 31 w 305"/>
                <a:gd name="T6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8">
                  <a:moveTo>
                    <a:pt x="305" y="8"/>
                  </a:moveTo>
                  <a:lnTo>
                    <a:pt x="274" y="8"/>
                  </a:lnTo>
                  <a:lnTo>
                    <a:pt x="274" y="0"/>
                  </a:lnTo>
                  <a:lnTo>
                    <a:pt x="305" y="0"/>
                  </a:lnTo>
                  <a:lnTo>
                    <a:pt x="305" y="8"/>
                  </a:lnTo>
                  <a:close/>
                  <a:moveTo>
                    <a:pt x="259" y="8"/>
                  </a:moveTo>
                  <a:lnTo>
                    <a:pt x="229" y="8"/>
                  </a:lnTo>
                  <a:lnTo>
                    <a:pt x="229" y="0"/>
                  </a:lnTo>
                  <a:lnTo>
                    <a:pt x="259" y="0"/>
                  </a:lnTo>
                  <a:lnTo>
                    <a:pt x="259" y="8"/>
                  </a:lnTo>
                  <a:close/>
                  <a:moveTo>
                    <a:pt x="213" y="8"/>
                  </a:moveTo>
                  <a:lnTo>
                    <a:pt x="183" y="8"/>
                  </a:lnTo>
                  <a:lnTo>
                    <a:pt x="183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8" y="8"/>
                  </a:moveTo>
                  <a:lnTo>
                    <a:pt x="137" y="8"/>
                  </a:lnTo>
                  <a:lnTo>
                    <a:pt x="137" y="0"/>
                  </a:lnTo>
                  <a:lnTo>
                    <a:pt x="168" y="0"/>
                  </a:lnTo>
                  <a:lnTo>
                    <a:pt x="168" y="8"/>
                  </a:lnTo>
                  <a:close/>
                  <a:moveTo>
                    <a:pt x="122" y="8"/>
                  </a:moveTo>
                  <a:lnTo>
                    <a:pt x="92" y="8"/>
                  </a:lnTo>
                  <a:lnTo>
                    <a:pt x="92" y="0"/>
                  </a:lnTo>
                  <a:lnTo>
                    <a:pt x="122" y="0"/>
                  </a:lnTo>
                  <a:lnTo>
                    <a:pt x="122" y="8"/>
                  </a:lnTo>
                  <a:close/>
                  <a:moveTo>
                    <a:pt x="76" y="8"/>
                  </a:moveTo>
                  <a:lnTo>
                    <a:pt x="46" y="8"/>
                  </a:lnTo>
                  <a:lnTo>
                    <a:pt x="46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0B8751-E901-4226-95BA-245EACBB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1709"/>
              <a:ext cx="45" cy="54"/>
            </a:xfrm>
            <a:custGeom>
              <a:avLst/>
              <a:gdLst>
                <a:gd name="T0" fmla="*/ 0 w 45"/>
                <a:gd name="T1" fmla="*/ 54 h 54"/>
                <a:gd name="T2" fmla="*/ 45 w 45"/>
                <a:gd name="T3" fmla="*/ 27 h 54"/>
                <a:gd name="T4" fmla="*/ 0 w 45"/>
                <a:gd name="T5" fmla="*/ 0 h 54"/>
                <a:gd name="T6" fmla="*/ 0 w 45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4">
                  <a:moveTo>
                    <a:pt x="0" y="54"/>
                  </a:moveTo>
                  <a:lnTo>
                    <a:pt x="45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855D42A-10D7-4E91-B66E-E46C2B049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5" y="934"/>
              <a:ext cx="1318" cy="1688"/>
            </a:xfrm>
            <a:custGeom>
              <a:avLst/>
              <a:gdLst>
                <a:gd name="T0" fmla="*/ 340 w 1039"/>
                <a:gd name="T1" fmla="*/ 1327 h 1328"/>
                <a:gd name="T2" fmla="*/ 437 w 1039"/>
                <a:gd name="T3" fmla="*/ 1325 h 1328"/>
                <a:gd name="T4" fmla="*/ 449 w 1039"/>
                <a:gd name="T5" fmla="*/ 1324 h 1328"/>
                <a:gd name="T6" fmla="*/ 269 w 1039"/>
                <a:gd name="T7" fmla="*/ 1313 h 1328"/>
                <a:gd name="T8" fmla="*/ 485 w 1039"/>
                <a:gd name="T9" fmla="*/ 1319 h 1328"/>
                <a:gd name="T10" fmla="*/ 519 w 1039"/>
                <a:gd name="T11" fmla="*/ 1306 h 1328"/>
                <a:gd name="T12" fmla="*/ 223 w 1039"/>
                <a:gd name="T13" fmla="*/ 1304 h 1328"/>
                <a:gd name="T14" fmla="*/ 186 w 1039"/>
                <a:gd name="T15" fmla="*/ 1301 h 1328"/>
                <a:gd name="T16" fmla="*/ 610 w 1039"/>
                <a:gd name="T17" fmla="*/ 1279 h 1328"/>
                <a:gd name="T18" fmla="*/ 152 w 1039"/>
                <a:gd name="T19" fmla="*/ 1289 h 1328"/>
                <a:gd name="T20" fmla="*/ 96 w 1039"/>
                <a:gd name="T21" fmla="*/ 1267 h 1328"/>
                <a:gd name="T22" fmla="*/ 678 w 1039"/>
                <a:gd name="T23" fmla="*/ 1255 h 1328"/>
                <a:gd name="T24" fmla="*/ 689 w 1039"/>
                <a:gd name="T25" fmla="*/ 1249 h 1328"/>
                <a:gd name="T26" fmla="*/ 35 w 1039"/>
                <a:gd name="T27" fmla="*/ 1227 h 1328"/>
                <a:gd name="T28" fmla="*/ 720 w 1039"/>
                <a:gd name="T29" fmla="*/ 1231 h 1328"/>
                <a:gd name="T30" fmla="*/ 747 w 1039"/>
                <a:gd name="T31" fmla="*/ 1207 h 1328"/>
                <a:gd name="T32" fmla="*/ 798 w 1039"/>
                <a:gd name="T33" fmla="*/ 1175 h 1328"/>
                <a:gd name="T34" fmla="*/ 834 w 1039"/>
                <a:gd name="T35" fmla="*/ 1143 h 1328"/>
                <a:gd name="T36" fmla="*/ 871 w 1039"/>
                <a:gd name="T37" fmla="*/ 1096 h 1328"/>
                <a:gd name="T38" fmla="*/ 884 w 1039"/>
                <a:gd name="T39" fmla="*/ 1091 h 1328"/>
                <a:gd name="T40" fmla="*/ 922 w 1039"/>
                <a:gd name="T41" fmla="*/ 1029 h 1328"/>
                <a:gd name="T42" fmla="*/ 958 w 1039"/>
                <a:gd name="T43" fmla="*/ 981 h 1328"/>
                <a:gd name="T44" fmla="*/ 980 w 1039"/>
                <a:gd name="T45" fmla="*/ 938 h 1328"/>
                <a:gd name="T46" fmla="*/ 997 w 1039"/>
                <a:gd name="T47" fmla="*/ 880 h 1328"/>
                <a:gd name="T48" fmla="*/ 1006 w 1039"/>
                <a:gd name="T49" fmla="*/ 870 h 1328"/>
                <a:gd name="T50" fmla="*/ 1019 w 1039"/>
                <a:gd name="T51" fmla="*/ 799 h 1328"/>
                <a:gd name="T52" fmla="*/ 1035 w 1039"/>
                <a:gd name="T53" fmla="*/ 741 h 1328"/>
                <a:gd name="T54" fmla="*/ 1038 w 1039"/>
                <a:gd name="T55" fmla="*/ 693 h 1328"/>
                <a:gd name="T56" fmla="*/ 1038 w 1039"/>
                <a:gd name="T57" fmla="*/ 633 h 1328"/>
                <a:gd name="T58" fmla="*/ 1032 w 1039"/>
                <a:gd name="T59" fmla="*/ 621 h 1328"/>
                <a:gd name="T60" fmla="*/ 1019 w 1039"/>
                <a:gd name="T61" fmla="*/ 527 h 1328"/>
                <a:gd name="T62" fmla="*/ 1022 w 1039"/>
                <a:gd name="T63" fmla="*/ 514 h 1328"/>
                <a:gd name="T64" fmla="*/ 996 w 1039"/>
                <a:gd name="T65" fmla="*/ 446 h 1328"/>
                <a:gd name="T66" fmla="*/ 979 w 1039"/>
                <a:gd name="T67" fmla="*/ 388 h 1328"/>
                <a:gd name="T68" fmla="*/ 969 w 1039"/>
                <a:gd name="T69" fmla="*/ 380 h 1328"/>
                <a:gd name="T70" fmla="*/ 922 w 1039"/>
                <a:gd name="T71" fmla="*/ 297 h 1328"/>
                <a:gd name="T72" fmla="*/ 920 w 1039"/>
                <a:gd name="T73" fmla="*/ 284 h 1328"/>
                <a:gd name="T74" fmla="*/ 871 w 1039"/>
                <a:gd name="T75" fmla="*/ 231 h 1328"/>
                <a:gd name="T76" fmla="*/ 834 w 1039"/>
                <a:gd name="T77" fmla="*/ 184 h 1328"/>
                <a:gd name="T78" fmla="*/ 821 w 1039"/>
                <a:gd name="T79" fmla="*/ 180 h 1328"/>
                <a:gd name="T80" fmla="*/ 746 w 1039"/>
                <a:gd name="T81" fmla="*/ 120 h 1328"/>
                <a:gd name="T82" fmla="*/ 24 w 1039"/>
                <a:gd name="T83" fmla="*/ 107 h 1328"/>
                <a:gd name="T84" fmla="*/ 34 w 1039"/>
                <a:gd name="T85" fmla="*/ 101 h 1328"/>
                <a:gd name="T86" fmla="*/ 688 w 1039"/>
                <a:gd name="T87" fmla="*/ 78 h 1328"/>
                <a:gd name="T88" fmla="*/ 65 w 1039"/>
                <a:gd name="T89" fmla="*/ 83 h 1328"/>
                <a:gd name="T90" fmla="*/ 95 w 1039"/>
                <a:gd name="T91" fmla="*/ 62 h 1328"/>
                <a:gd name="T92" fmla="*/ 644 w 1039"/>
                <a:gd name="T93" fmla="*/ 57 h 1328"/>
                <a:gd name="T94" fmla="*/ 608 w 1039"/>
                <a:gd name="T95" fmla="*/ 48 h 1328"/>
                <a:gd name="T96" fmla="*/ 185 w 1039"/>
                <a:gd name="T97" fmla="*/ 27 h 1328"/>
                <a:gd name="T98" fmla="*/ 575 w 1039"/>
                <a:gd name="T99" fmla="*/ 37 h 1328"/>
                <a:gd name="T100" fmla="*/ 517 w 1039"/>
                <a:gd name="T101" fmla="*/ 21 h 1328"/>
                <a:gd name="T102" fmla="*/ 256 w 1039"/>
                <a:gd name="T103" fmla="*/ 16 h 1328"/>
                <a:gd name="T104" fmla="*/ 268 w 1039"/>
                <a:gd name="T105" fmla="*/ 14 h 1328"/>
                <a:gd name="T106" fmla="*/ 447 w 1039"/>
                <a:gd name="T107" fmla="*/ 4 h 1328"/>
                <a:gd name="T108" fmla="*/ 303 w 1039"/>
                <a:gd name="T109" fmla="*/ 10 h 1328"/>
                <a:gd name="T110" fmla="*/ 339 w 1039"/>
                <a:gd name="T111" fmla="*/ 1 h 1328"/>
                <a:gd name="T112" fmla="*/ 375 w 1039"/>
                <a:gd name="T113" fmla="*/ 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39" h="1328">
                  <a:moveTo>
                    <a:pt x="377" y="1328"/>
                  </a:moveTo>
                  <a:cubicBezTo>
                    <a:pt x="377" y="1322"/>
                    <a:pt x="377" y="1322"/>
                    <a:pt x="377" y="1322"/>
                  </a:cubicBezTo>
                  <a:cubicBezTo>
                    <a:pt x="385" y="1322"/>
                    <a:pt x="393" y="1322"/>
                    <a:pt x="400" y="1321"/>
                  </a:cubicBezTo>
                  <a:cubicBezTo>
                    <a:pt x="401" y="1327"/>
                    <a:pt x="401" y="1327"/>
                    <a:pt x="401" y="1327"/>
                  </a:cubicBezTo>
                  <a:cubicBezTo>
                    <a:pt x="393" y="1328"/>
                    <a:pt x="385" y="1328"/>
                    <a:pt x="377" y="1328"/>
                  </a:cubicBezTo>
                  <a:close/>
                  <a:moveTo>
                    <a:pt x="364" y="1328"/>
                  </a:moveTo>
                  <a:cubicBezTo>
                    <a:pt x="357" y="1328"/>
                    <a:pt x="348" y="1327"/>
                    <a:pt x="340" y="1327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9" y="1321"/>
                    <a:pt x="357" y="1322"/>
                    <a:pt x="365" y="1322"/>
                  </a:cubicBezTo>
                  <a:lnTo>
                    <a:pt x="364" y="1328"/>
                  </a:lnTo>
                  <a:close/>
                  <a:moveTo>
                    <a:pt x="413" y="1327"/>
                  </a:moveTo>
                  <a:cubicBezTo>
                    <a:pt x="412" y="1321"/>
                    <a:pt x="412" y="1321"/>
                    <a:pt x="412" y="1321"/>
                  </a:cubicBezTo>
                  <a:cubicBezTo>
                    <a:pt x="420" y="1320"/>
                    <a:pt x="428" y="1320"/>
                    <a:pt x="436" y="1319"/>
                  </a:cubicBezTo>
                  <a:cubicBezTo>
                    <a:pt x="437" y="1325"/>
                    <a:pt x="437" y="1325"/>
                    <a:pt x="437" y="1325"/>
                  </a:cubicBezTo>
                  <a:cubicBezTo>
                    <a:pt x="429" y="1326"/>
                    <a:pt x="421" y="1326"/>
                    <a:pt x="413" y="1327"/>
                  </a:cubicBezTo>
                  <a:close/>
                  <a:moveTo>
                    <a:pt x="328" y="1326"/>
                  </a:moveTo>
                  <a:cubicBezTo>
                    <a:pt x="320" y="1326"/>
                    <a:pt x="312" y="1325"/>
                    <a:pt x="304" y="1324"/>
                  </a:cubicBezTo>
                  <a:cubicBezTo>
                    <a:pt x="305" y="1318"/>
                    <a:pt x="305" y="1318"/>
                    <a:pt x="305" y="1318"/>
                  </a:cubicBezTo>
                  <a:cubicBezTo>
                    <a:pt x="313" y="1319"/>
                    <a:pt x="321" y="1320"/>
                    <a:pt x="329" y="1320"/>
                  </a:cubicBezTo>
                  <a:lnTo>
                    <a:pt x="328" y="1326"/>
                  </a:lnTo>
                  <a:close/>
                  <a:moveTo>
                    <a:pt x="449" y="1324"/>
                  </a:moveTo>
                  <a:cubicBezTo>
                    <a:pt x="448" y="1318"/>
                    <a:pt x="448" y="1318"/>
                    <a:pt x="448" y="1318"/>
                  </a:cubicBezTo>
                  <a:cubicBezTo>
                    <a:pt x="456" y="1317"/>
                    <a:pt x="464" y="1316"/>
                    <a:pt x="472" y="1315"/>
                  </a:cubicBezTo>
                  <a:cubicBezTo>
                    <a:pt x="473" y="1321"/>
                    <a:pt x="473" y="1321"/>
                    <a:pt x="473" y="1321"/>
                  </a:cubicBezTo>
                  <a:cubicBezTo>
                    <a:pt x="465" y="1322"/>
                    <a:pt x="457" y="1323"/>
                    <a:pt x="449" y="1324"/>
                  </a:cubicBezTo>
                  <a:close/>
                  <a:moveTo>
                    <a:pt x="292" y="1323"/>
                  </a:moveTo>
                  <a:cubicBezTo>
                    <a:pt x="284" y="1322"/>
                    <a:pt x="276" y="1321"/>
                    <a:pt x="268" y="1319"/>
                  </a:cubicBezTo>
                  <a:cubicBezTo>
                    <a:pt x="269" y="1313"/>
                    <a:pt x="269" y="1313"/>
                    <a:pt x="269" y="1313"/>
                  </a:cubicBezTo>
                  <a:cubicBezTo>
                    <a:pt x="277" y="1315"/>
                    <a:pt x="285" y="1316"/>
                    <a:pt x="293" y="1317"/>
                  </a:cubicBezTo>
                  <a:lnTo>
                    <a:pt x="292" y="1323"/>
                  </a:lnTo>
                  <a:close/>
                  <a:moveTo>
                    <a:pt x="485" y="1319"/>
                  </a:moveTo>
                  <a:cubicBezTo>
                    <a:pt x="484" y="1313"/>
                    <a:pt x="484" y="1313"/>
                    <a:pt x="484" y="1313"/>
                  </a:cubicBezTo>
                  <a:cubicBezTo>
                    <a:pt x="491" y="1312"/>
                    <a:pt x="499" y="1310"/>
                    <a:pt x="507" y="1309"/>
                  </a:cubicBezTo>
                  <a:cubicBezTo>
                    <a:pt x="508" y="1314"/>
                    <a:pt x="508" y="1314"/>
                    <a:pt x="508" y="1314"/>
                  </a:cubicBezTo>
                  <a:cubicBezTo>
                    <a:pt x="500" y="1316"/>
                    <a:pt x="492" y="1317"/>
                    <a:pt x="485" y="1319"/>
                  </a:cubicBezTo>
                  <a:close/>
                  <a:moveTo>
                    <a:pt x="257" y="1317"/>
                  </a:moveTo>
                  <a:cubicBezTo>
                    <a:pt x="249" y="1316"/>
                    <a:pt x="241" y="1314"/>
                    <a:pt x="233" y="1313"/>
                  </a:cubicBezTo>
                  <a:cubicBezTo>
                    <a:pt x="234" y="1307"/>
                    <a:pt x="234" y="1307"/>
                    <a:pt x="234" y="1307"/>
                  </a:cubicBezTo>
                  <a:cubicBezTo>
                    <a:pt x="242" y="1308"/>
                    <a:pt x="250" y="1310"/>
                    <a:pt x="258" y="1311"/>
                  </a:cubicBezTo>
                  <a:lnTo>
                    <a:pt x="257" y="1317"/>
                  </a:lnTo>
                  <a:close/>
                  <a:moveTo>
                    <a:pt x="520" y="1312"/>
                  </a:moveTo>
                  <a:cubicBezTo>
                    <a:pt x="519" y="1306"/>
                    <a:pt x="519" y="1306"/>
                    <a:pt x="519" y="1306"/>
                  </a:cubicBezTo>
                  <a:cubicBezTo>
                    <a:pt x="526" y="1304"/>
                    <a:pt x="534" y="1302"/>
                    <a:pt x="542" y="1300"/>
                  </a:cubicBezTo>
                  <a:cubicBezTo>
                    <a:pt x="543" y="1306"/>
                    <a:pt x="543" y="1306"/>
                    <a:pt x="543" y="1306"/>
                  </a:cubicBezTo>
                  <a:cubicBezTo>
                    <a:pt x="536" y="1308"/>
                    <a:pt x="528" y="1310"/>
                    <a:pt x="520" y="1312"/>
                  </a:cubicBezTo>
                  <a:close/>
                  <a:moveTo>
                    <a:pt x="221" y="1310"/>
                  </a:moveTo>
                  <a:cubicBezTo>
                    <a:pt x="213" y="1308"/>
                    <a:pt x="205" y="1306"/>
                    <a:pt x="198" y="1304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7" y="1300"/>
                    <a:pt x="215" y="1302"/>
                    <a:pt x="223" y="1304"/>
                  </a:cubicBezTo>
                  <a:lnTo>
                    <a:pt x="221" y="1310"/>
                  </a:lnTo>
                  <a:close/>
                  <a:moveTo>
                    <a:pt x="555" y="1303"/>
                  </a:moveTo>
                  <a:cubicBezTo>
                    <a:pt x="553" y="1297"/>
                    <a:pt x="553" y="1297"/>
                    <a:pt x="553" y="1297"/>
                  </a:cubicBezTo>
                  <a:cubicBezTo>
                    <a:pt x="561" y="1295"/>
                    <a:pt x="569" y="1293"/>
                    <a:pt x="576" y="1290"/>
                  </a:cubicBezTo>
                  <a:cubicBezTo>
                    <a:pt x="578" y="1296"/>
                    <a:pt x="578" y="1296"/>
                    <a:pt x="578" y="1296"/>
                  </a:cubicBezTo>
                  <a:cubicBezTo>
                    <a:pt x="571" y="1299"/>
                    <a:pt x="563" y="1301"/>
                    <a:pt x="555" y="1303"/>
                  </a:cubicBezTo>
                  <a:close/>
                  <a:moveTo>
                    <a:pt x="186" y="1301"/>
                  </a:moveTo>
                  <a:cubicBezTo>
                    <a:pt x="178" y="1298"/>
                    <a:pt x="171" y="1296"/>
                    <a:pt x="163" y="1293"/>
                  </a:cubicBezTo>
                  <a:cubicBezTo>
                    <a:pt x="165" y="1288"/>
                    <a:pt x="165" y="1288"/>
                    <a:pt x="165" y="1288"/>
                  </a:cubicBezTo>
                  <a:cubicBezTo>
                    <a:pt x="173" y="1290"/>
                    <a:pt x="180" y="1293"/>
                    <a:pt x="188" y="1295"/>
                  </a:cubicBezTo>
                  <a:lnTo>
                    <a:pt x="186" y="1301"/>
                  </a:lnTo>
                  <a:close/>
                  <a:moveTo>
                    <a:pt x="590" y="1292"/>
                  </a:moveTo>
                  <a:cubicBezTo>
                    <a:pt x="588" y="1287"/>
                    <a:pt x="588" y="1287"/>
                    <a:pt x="588" y="1287"/>
                  </a:cubicBezTo>
                  <a:cubicBezTo>
                    <a:pt x="595" y="1284"/>
                    <a:pt x="603" y="1281"/>
                    <a:pt x="610" y="1279"/>
                  </a:cubicBezTo>
                  <a:cubicBezTo>
                    <a:pt x="612" y="1284"/>
                    <a:pt x="612" y="1284"/>
                    <a:pt x="612" y="1284"/>
                  </a:cubicBezTo>
                  <a:cubicBezTo>
                    <a:pt x="605" y="1287"/>
                    <a:pt x="597" y="1290"/>
                    <a:pt x="590" y="1292"/>
                  </a:cubicBezTo>
                  <a:close/>
                  <a:moveTo>
                    <a:pt x="152" y="1289"/>
                  </a:moveTo>
                  <a:cubicBezTo>
                    <a:pt x="144" y="1287"/>
                    <a:pt x="137" y="1284"/>
                    <a:pt x="129" y="1281"/>
                  </a:cubicBezTo>
                  <a:cubicBezTo>
                    <a:pt x="131" y="1275"/>
                    <a:pt x="131" y="1275"/>
                    <a:pt x="131" y="1275"/>
                  </a:cubicBezTo>
                  <a:cubicBezTo>
                    <a:pt x="139" y="1278"/>
                    <a:pt x="146" y="1281"/>
                    <a:pt x="154" y="1284"/>
                  </a:cubicBezTo>
                  <a:lnTo>
                    <a:pt x="152" y="1289"/>
                  </a:lnTo>
                  <a:close/>
                  <a:moveTo>
                    <a:pt x="623" y="1280"/>
                  </a:moveTo>
                  <a:cubicBezTo>
                    <a:pt x="621" y="1274"/>
                    <a:pt x="621" y="1274"/>
                    <a:pt x="621" y="1274"/>
                  </a:cubicBezTo>
                  <a:cubicBezTo>
                    <a:pt x="629" y="1271"/>
                    <a:pt x="636" y="1268"/>
                    <a:pt x="643" y="1265"/>
                  </a:cubicBezTo>
                  <a:cubicBezTo>
                    <a:pt x="646" y="1270"/>
                    <a:pt x="646" y="1270"/>
                    <a:pt x="646" y="1270"/>
                  </a:cubicBezTo>
                  <a:cubicBezTo>
                    <a:pt x="638" y="1274"/>
                    <a:pt x="631" y="1277"/>
                    <a:pt x="623" y="1280"/>
                  </a:cubicBezTo>
                  <a:close/>
                  <a:moveTo>
                    <a:pt x="118" y="1276"/>
                  </a:moveTo>
                  <a:cubicBezTo>
                    <a:pt x="111" y="1273"/>
                    <a:pt x="103" y="1270"/>
                    <a:pt x="96" y="1267"/>
                  </a:cubicBezTo>
                  <a:cubicBezTo>
                    <a:pt x="99" y="1261"/>
                    <a:pt x="99" y="1261"/>
                    <a:pt x="99" y="1261"/>
                  </a:cubicBezTo>
                  <a:cubicBezTo>
                    <a:pt x="106" y="1264"/>
                    <a:pt x="113" y="1268"/>
                    <a:pt x="120" y="1271"/>
                  </a:cubicBezTo>
                  <a:lnTo>
                    <a:pt x="118" y="1276"/>
                  </a:lnTo>
                  <a:close/>
                  <a:moveTo>
                    <a:pt x="657" y="1265"/>
                  </a:moveTo>
                  <a:cubicBezTo>
                    <a:pt x="654" y="1260"/>
                    <a:pt x="654" y="1260"/>
                    <a:pt x="654" y="1260"/>
                  </a:cubicBezTo>
                  <a:cubicBezTo>
                    <a:pt x="661" y="1257"/>
                    <a:pt x="668" y="1253"/>
                    <a:pt x="675" y="1249"/>
                  </a:cubicBezTo>
                  <a:cubicBezTo>
                    <a:pt x="678" y="1255"/>
                    <a:pt x="678" y="1255"/>
                    <a:pt x="678" y="1255"/>
                  </a:cubicBezTo>
                  <a:cubicBezTo>
                    <a:pt x="671" y="1258"/>
                    <a:pt x="664" y="1262"/>
                    <a:pt x="657" y="1265"/>
                  </a:cubicBezTo>
                  <a:close/>
                  <a:moveTo>
                    <a:pt x="85" y="1261"/>
                  </a:moveTo>
                  <a:cubicBezTo>
                    <a:pt x="78" y="1258"/>
                    <a:pt x="71" y="1254"/>
                    <a:pt x="64" y="1250"/>
                  </a:cubicBezTo>
                  <a:cubicBezTo>
                    <a:pt x="66" y="1245"/>
                    <a:pt x="66" y="1245"/>
                    <a:pt x="66" y="1245"/>
                  </a:cubicBezTo>
                  <a:cubicBezTo>
                    <a:pt x="73" y="1249"/>
                    <a:pt x="81" y="1253"/>
                    <a:pt x="88" y="1256"/>
                  </a:cubicBezTo>
                  <a:lnTo>
                    <a:pt x="85" y="1261"/>
                  </a:lnTo>
                  <a:close/>
                  <a:moveTo>
                    <a:pt x="689" y="1249"/>
                  </a:moveTo>
                  <a:cubicBezTo>
                    <a:pt x="686" y="1244"/>
                    <a:pt x="686" y="1244"/>
                    <a:pt x="686" y="1244"/>
                  </a:cubicBezTo>
                  <a:cubicBezTo>
                    <a:pt x="693" y="1240"/>
                    <a:pt x="700" y="1236"/>
                    <a:pt x="707" y="1232"/>
                  </a:cubicBezTo>
                  <a:cubicBezTo>
                    <a:pt x="710" y="1237"/>
                    <a:pt x="710" y="1237"/>
                    <a:pt x="710" y="1237"/>
                  </a:cubicBezTo>
                  <a:cubicBezTo>
                    <a:pt x="703" y="1241"/>
                    <a:pt x="696" y="1245"/>
                    <a:pt x="689" y="1249"/>
                  </a:cubicBezTo>
                  <a:close/>
                  <a:moveTo>
                    <a:pt x="53" y="1245"/>
                  </a:moveTo>
                  <a:cubicBezTo>
                    <a:pt x="46" y="1241"/>
                    <a:pt x="39" y="1237"/>
                    <a:pt x="32" y="1233"/>
                  </a:cubicBezTo>
                  <a:cubicBezTo>
                    <a:pt x="35" y="1227"/>
                    <a:pt x="35" y="1227"/>
                    <a:pt x="35" y="1227"/>
                  </a:cubicBezTo>
                  <a:cubicBezTo>
                    <a:pt x="42" y="1232"/>
                    <a:pt x="49" y="1236"/>
                    <a:pt x="56" y="1239"/>
                  </a:cubicBezTo>
                  <a:lnTo>
                    <a:pt x="53" y="1245"/>
                  </a:lnTo>
                  <a:close/>
                  <a:moveTo>
                    <a:pt x="720" y="1231"/>
                  </a:moveTo>
                  <a:cubicBezTo>
                    <a:pt x="717" y="1226"/>
                    <a:pt x="717" y="1226"/>
                    <a:pt x="717" y="1226"/>
                  </a:cubicBezTo>
                  <a:cubicBezTo>
                    <a:pt x="724" y="1222"/>
                    <a:pt x="730" y="1218"/>
                    <a:pt x="737" y="1213"/>
                  </a:cubicBezTo>
                  <a:cubicBezTo>
                    <a:pt x="740" y="1218"/>
                    <a:pt x="740" y="1218"/>
                    <a:pt x="740" y="1218"/>
                  </a:cubicBezTo>
                  <a:cubicBezTo>
                    <a:pt x="734" y="1223"/>
                    <a:pt x="727" y="1227"/>
                    <a:pt x="720" y="1231"/>
                  </a:cubicBezTo>
                  <a:close/>
                  <a:moveTo>
                    <a:pt x="22" y="1226"/>
                  </a:moveTo>
                  <a:cubicBezTo>
                    <a:pt x="15" y="1222"/>
                    <a:pt x="8" y="1218"/>
                    <a:pt x="2" y="1213"/>
                  </a:cubicBezTo>
                  <a:cubicBezTo>
                    <a:pt x="5" y="1208"/>
                    <a:pt x="5" y="1208"/>
                    <a:pt x="5" y="1208"/>
                  </a:cubicBezTo>
                  <a:cubicBezTo>
                    <a:pt x="12" y="1213"/>
                    <a:pt x="18" y="1217"/>
                    <a:pt x="25" y="1221"/>
                  </a:cubicBezTo>
                  <a:lnTo>
                    <a:pt x="22" y="1226"/>
                  </a:lnTo>
                  <a:close/>
                  <a:moveTo>
                    <a:pt x="750" y="1212"/>
                  </a:moveTo>
                  <a:cubicBezTo>
                    <a:pt x="747" y="1207"/>
                    <a:pt x="747" y="1207"/>
                    <a:pt x="747" y="1207"/>
                  </a:cubicBezTo>
                  <a:cubicBezTo>
                    <a:pt x="753" y="1202"/>
                    <a:pt x="760" y="1198"/>
                    <a:pt x="766" y="1193"/>
                  </a:cubicBezTo>
                  <a:cubicBezTo>
                    <a:pt x="770" y="1198"/>
                    <a:pt x="770" y="1198"/>
                    <a:pt x="770" y="1198"/>
                  </a:cubicBezTo>
                  <a:cubicBezTo>
                    <a:pt x="764" y="1202"/>
                    <a:pt x="757" y="1207"/>
                    <a:pt x="750" y="1212"/>
                  </a:cubicBezTo>
                  <a:close/>
                  <a:moveTo>
                    <a:pt x="780" y="1190"/>
                  </a:moveTo>
                  <a:cubicBezTo>
                    <a:pt x="776" y="1186"/>
                    <a:pt x="776" y="1186"/>
                    <a:pt x="776" y="1186"/>
                  </a:cubicBezTo>
                  <a:cubicBezTo>
                    <a:pt x="782" y="1181"/>
                    <a:pt x="788" y="1176"/>
                    <a:pt x="795" y="1171"/>
                  </a:cubicBezTo>
                  <a:cubicBezTo>
                    <a:pt x="798" y="1175"/>
                    <a:pt x="798" y="1175"/>
                    <a:pt x="798" y="1175"/>
                  </a:cubicBezTo>
                  <a:cubicBezTo>
                    <a:pt x="792" y="1180"/>
                    <a:pt x="786" y="1185"/>
                    <a:pt x="780" y="1190"/>
                  </a:cubicBezTo>
                  <a:close/>
                  <a:moveTo>
                    <a:pt x="808" y="1168"/>
                  </a:moveTo>
                  <a:cubicBezTo>
                    <a:pt x="804" y="1163"/>
                    <a:pt x="804" y="1163"/>
                    <a:pt x="804" y="1163"/>
                  </a:cubicBezTo>
                  <a:cubicBezTo>
                    <a:pt x="810" y="1158"/>
                    <a:pt x="816" y="1153"/>
                    <a:pt x="821" y="1147"/>
                  </a:cubicBezTo>
                  <a:cubicBezTo>
                    <a:pt x="826" y="1152"/>
                    <a:pt x="826" y="1152"/>
                    <a:pt x="826" y="1152"/>
                  </a:cubicBezTo>
                  <a:cubicBezTo>
                    <a:pt x="820" y="1157"/>
                    <a:pt x="814" y="1162"/>
                    <a:pt x="808" y="1168"/>
                  </a:cubicBezTo>
                  <a:close/>
                  <a:moveTo>
                    <a:pt x="834" y="1143"/>
                  </a:moveTo>
                  <a:cubicBezTo>
                    <a:pt x="830" y="1139"/>
                    <a:pt x="830" y="1139"/>
                    <a:pt x="830" y="1139"/>
                  </a:cubicBezTo>
                  <a:cubicBezTo>
                    <a:pt x="836" y="1133"/>
                    <a:pt x="842" y="1128"/>
                    <a:pt x="847" y="1122"/>
                  </a:cubicBezTo>
                  <a:cubicBezTo>
                    <a:pt x="851" y="1126"/>
                    <a:pt x="851" y="1126"/>
                    <a:pt x="851" y="1126"/>
                  </a:cubicBezTo>
                  <a:cubicBezTo>
                    <a:pt x="846" y="1132"/>
                    <a:pt x="840" y="1138"/>
                    <a:pt x="834" y="1143"/>
                  </a:cubicBezTo>
                  <a:close/>
                  <a:moveTo>
                    <a:pt x="860" y="1118"/>
                  </a:moveTo>
                  <a:cubicBezTo>
                    <a:pt x="855" y="1113"/>
                    <a:pt x="855" y="1113"/>
                    <a:pt x="855" y="1113"/>
                  </a:cubicBezTo>
                  <a:cubicBezTo>
                    <a:pt x="861" y="1108"/>
                    <a:pt x="866" y="1102"/>
                    <a:pt x="871" y="1096"/>
                  </a:cubicBezTo>
                  <a:cubicBezTo>
                    <a:pt x="876" y="1100"/>
                    <a:pt x="876" y="1100"/>
                    <a:pt x="876" y="1100"/>
                  </a:cubicBezTo>
                  <a:cubicBezTo>
                    <a:pt x="871" y="1106"/>
                    <a:pt x="865" y="1112"/>
                    <a:pt x="860" y="1118"/>
                  </a:cubicBezTo>
                  <a:close/>
                  <a:moveTo>
                    <a:pt x="884" y="1091"/>
                  </a:moveTo>
                  <a:cubicBezTo>
                    <a:pt x="879" y="1087"/>
                    <a:pt x="879" y="1087"/>
                    <a:pt x="879" y="1087"/>
                  </a:cubicBezTo>
                  <a:cubicBezTo>
                    <a:pt x="884" y="1081"/>
                    <a:pt x="889" y="1074"/>
                    <a:pt x="894" y="1068"/>
                  </a:cubicBezTo>
                  <a:cubicBezTo>
                    <a:pt x="899" y="1072"/>
                    <a:pt x="899" y="1072"/>
                    <a:pt x="899" y="1072"/>
                  </a:cubicBezTo>
                  <a:cubicBezTo>
                    <a:pt x="894" y="1078"/>
                    <a:pt x="889" y="1084"/>
                    <a:pt x="884" y="1091"/>
                  </a:cubicBezTo>
                  <a:close/>
                  <a:moveTo>
                    <a:pt x="906" y="1062"/>
                  </a:moveTo>
                  <a:cubicBezTo>
                    <a:pt x="901" y="1059"/>
                    <a:pt x="901" y="1059"/>
                    <a:pt x="901" y="1059"/>
                  </a:cubicBezTo>
                  <a:cubicBezTo>
                    <a:pt x="906" y="1052"/>
                    <a:pt x="911" y="1046"/>
                    <a:pt x="915" y="1039"/>
                  </a:cubicBezTo>
                  <a:cubicBezTo>
                    <a:pt x="920" y="1043"/>
                    <a:pt x="920" y="1043"/>
                    <a:pt x="920" y="1043"/>
                  </a:cubicBezTo>
                  <a:cubicBezTo>
                    <a:pt x="916" y="1049"/>
                    <a:pt x="911" y="1056"/>
                    <a:pt x="906" y="1062"/>
                  </a:cubicBezTo>
                  <a:close/>
                  <a:moveTo>
                    <a:pt x="927" y="1033"/>
                  </a:moveTo>
                  <a:cubicBezTo>
                    <a:pt x="922" y="1029"/>
                    <a:pt x="922" y="1029"/>
                    <a:pt x="922" y="1029"/>
                  </a:cubicBezTo>
                  <a:cubicBezTo>
                    <a:pt x="927" y="1023"/>
                    <a:pt x="931" y="1016"/>
                    <a:pt x="935" y="1009"/>
                  </a:cubicBezTo>
                  <a:cubicBezTo>
                    <a:pt x="940" y="1012"/>
                    <a:pt x="940" y="1012"/>
                    <a:pt x="940" y="1012"/>
                  </a:cubicBezTo>
                  <a:cubicBezTo>
                    <a:pt x="936" y="1019"/>
                    <a:pt x="932" y="1026"/>
                    <a:pt x="927" y="1033"/>
                  </a:cubicBezTo>
                  <a:close/>
                  <a:moveTo>
                    <a:pt x="946" y="1002"/>
                  </a:moveTo>
                  <a:cubicBezTo>
                    <a:pt x="941" y="999"/>
                    <a:pt x="941" y="999"/>
                    <a:pt x="941" y="999"/>
                  </a:cubicBezTo>
                  <a:cubicBezTo>
                    <a:pt x="945" y="992"/>
                    <a:pt x="949" y="985"/>
                    <a:pt x="953" y="978"/>
                  </a:cubicBezTo>
                  <a:cubicBezTo>
                    <a:pt x="958" y="981"/>
                    <a:pt x="958" y="981"/>
                    <a:pt x="958" y="981"/>
                  </a:cubicBezTo>
                  <a:cubicBezTo>
                    <a:pt x="955" y="988"/>
                    <a:pt x="951" y="995"/>
                    <a:pt x="946" y="1002"/>
                  </a:cubicBezTo>
                  <a:close/>
                  <a:moveTo>
                    <a:pt x="964" y="970"/>
                  </a:moveTo>
                  <a:cubicBezTo>
                    <a:pt x="959" y="968"/>
                    <a:pt x="959" y="968"/>
                    <a:pt x="959" y="968"/>
                  </a:cubicBezTo>
                  <a:cubicBezTo>
                    <a:pt x="962" y="961"/>
                    <a:pt x="966" y="953"/>
                    <a:pt x="969" y="946"/>
                  </a:cubicBezTo>
                  <a:cubicBezTo>
                    <a:pt x="975" y="949"/>
                    <a:pt x="975" y="949"/>
                    <a:pt x="975" y="949"/>
                  </a:cubicBezTo>
                  <a:cubicBezTo>
                    <a:pt x="971" y="956"/>
                    <a:pt x="968" y="963"/>
                    <a:pt x="964" y="970"/>
                  </a:cubicBezTo>
                  <a:close/>
                  <a:moveTo>
                    <a:pt x="980" y="938"/>
                  </a:moveTo>
                  <a:cubicBezTo>
                    <a:pt x="975" y="935"/>
                    <a:pt x="975" y="935"/>
                    <a:pt x="975" y="935"/>
                  </a:cubicBezTo>
                  <a:cubicBezTo>
                    <a:pt x="978" y="928"/>
                    <a:pt x="981" y="921"/>
                    <a:pt x="984" y="913"/>
                  </a:cubicBezTo>
                  <a:cubicBezTo>
                    <a:pt x="990" y="916"/>
                    <a:pt x="990" y="916"/>
                    <a:pt x="990" y="916"/>
                  </a:cubicBezTo>
                  <a:cubicBezTo>
                    <a:pt x="987" y="923"/>
                    <a:pt x="983" y="931"/>
                    <a:pt x="980" y="938"/>
                  </a:cubicBezTo>
                  <a:close/>
                  <a:moveTo>
                    <a:pt x="994" y="904"/>
                  </a:moveTo>
                  <a:cubicBezTo>
                    <a:pt x="988" y="902"/>
                    <a:pt x="988" y="902"/>
                    <a:pt x="988" y="902"/>
                  </a:cubicBezTo>
                  <a:cubicBezTo>
                    <a:pt x="991" y="895"/>
                    <a:pt x="994" y="887"/>
                    <a:pt x="997" y="880"/>
                  </a:cubicBezTo>
                  <a:cubicBezTo>
                    <a:pt x="1002" y="882"/>
                    <a:pt x="1002" y="882"/>
                    <a:pt x="1002" y="882"/>
                  </a:cubicBezTo>
                  <a:cubicBezTo>
                    <a:pt x="1000" y="889"/>
                    <a:pt x="997" y="897"/>
                    <a:pt x="994" y="904"/>
                  </a:cubicBezTo>
                  <a:close/>
                  <a:moveTo>
                    <a:pt x="1006" y="870"/>
                  </a:moveTo>
                  <a:cubicBezTo>
                    <a:pt x="1001" y="868"/>
                    <a:pt x="1001" y="868"/>
                    <a:pt x="1001" y="868"/>
                  </a:cubicBezTo>
                  <a:cubicBezTo>
                    <a:pt x="1003" y="861"/>
                    <a:pt x="1005" y="853"/>
                    <a:pt x="1008" y="846"/>
                  </a:cubicBezTo>
                  <a:cubicBezTo>
                    <a:pt x="1013" y="847"/>
                    <a:pt x="1013" y="847"/>
                    <a:pt x="1013" y="847"/>
                  </a:cubicBezTo>
                  <a:cubicBezTo>
                    <a:pt x="1011" y="855"/>
                    <a:pt x="1009" y="863"/>
                    <a:pt x="1006" y="870"/>
                  </a:cubicBezTo>
                  <a:close/>
                  <a:moveTo>
                    <a:pt x="1017" y="836"/>
                  </a:moveTo>
                  <a:cubicBezTo>
                    <a:pt x="1011" y="834"/>
                    <a:pt x="1011" y="834"/>
                    <a:pt x="1011" y="834"/>
                  </a:cubicBezTo>
                  <a:cubicBezTo>
                    <a:pt x="1013" y="826"/>
                    <a:pt x="1015" y="819"/>
                    <a:pt x="1016" y="811"/>
                  </a:cubicBezTo>
                  <a:cubicBezTo>
                    <a:pt x="1022" y="812"/>
                    <a:pt x="1022" y="812"/>
                    <a:pt x="1022" y="812"/>
                  </a:cubicBezTo>
                  <a:cubicBezTo>
                    <a:pt x="1021" y="820"/>
                    <a:pt x="1019" y="828"/>
                    <a:pt x="1017" y="836"/>
                  </a:cubicBezTo>
                  <a:close/>
                  <a:moveTo>
                    <a:pt x="1025" y="800"/>
                  </a:moveTo>
                  <a:cubicBezTo>
                    <a:pt x="1019" y="799"/>
                    <a:pt x="1019" y="799"/>
                    <a:pt x="1019" y="799"/>
                  </a:cubicBezTo>
                  <a:cubicBezTo>
                    <a:pt x="1021" y="791"/>
                    <a:pt x="1022" y="784"/>
                    <a:pt x="1024" y="776"/>
                  </a:cubicBezTo>
                  <a:cubicBezTo>
                    <a:pt x="1029" y="777"/>
                    <a:pt x="1029" y="777"/>
                    <a:pt x="1029" y="777"/>
                  </a:cubicBezTo>
                  <a:cubicBezTo>
                    <a:pt x="1028" y="785"/>
                    <a:pt x="1027" y="793"/>
                    <a:pt x="1025" y="800"/>
                  </a:cubicBezTo>
                  <a:close/>
                  <a:moveTo>
                    <a:pt x="1031" y="765"/>
                  </a:moveTo>
                  <a:cubicBezTo>
                    <a:pt x="1025" y="764"/>
                    <a:pt x="1025" y="764"/>
                    <a:pt x="1025" y="764"/>
                  </a:cubicBezTo>
                  <a:cubicBezTo>
                    <a:pt x="1027" y="756"/>
                    <a:pt x="1028" y="748"/>
                    <a:pt x="1029" y="740"/>
                  </a:cubicBezTo>
                  <a:cubicBezTo>
                    <a:pt x="1035" y="741"/>
                    <a:pt x="1035" y="741"/>
                    <a:pt x="1035" y="741"/>
                  </a:cubicBezTo>
                  <a:cubicBezTo>
                    <a:pt x="1034" y="749"/>
                    <a:pt x="1033" y="757"/>
                    <a:pt x="1031" y="765"/>
                  </a:cubicBezTo>
                  <a:close/>
                  <a:moveTo>
                    <a:pt x="1036" y="729"/>
                  </a:moveTo>
                  <a:cubicBezTo>
                    <a:pt x="1030" y="728"/>
                    <a:pt x="1030" y="728"/>
                    <a:pt x="1030" y="728"/>
                  </a:cubicBezTo>
                  <a:cubicBezTo>
                    <a:pt x="1031" y="721"/>
                    <a:pt x="1031" y="713"/>
                    <a:pt x="1032" y="705"/>
                  </a:cubicBezTo>
                  <a:cubicBezTo>
                    <a:pt x="1038" y="705"/>
                    <a:pt x="1038" y="705"/>
                    <a:pt x="1038" y="705"/>
                  </a:cubicBezTo>
                  <a:cubicBezTo>
                    <a:pt x="1037" y="713"/>
                    <a:pt x="1037" y="721"/>
                    <a:pt x="1036" y="729"/>
                  </a:cubicBezTo>
                  <a:close/>
                  <a:moveTo>
                    <a:pt x="1038" y="693"/>
                  </a:moveTo>
                  <a:cubicBezTo>
                    <a:pt x="1032" y="693"/>
                    <a:pt x="1032" y="693"/>
                    <a:pt x="1032" y="693"/>
                  </a:cubicBezTo>
                  <a:cubicBezTo>
                    <a:pt x="1033" y="685"/>
                    <a:pt x="1033" y="677"/>
                    <a:pt x="1033" y="669"/>
                  </a:cubicBezTo>
                  <a:cubicBezTo>
                    <a:pt x="1039" y="669"/>
                    <a:pt x="1039" y="669"/>
                    <a:pt x="1039" y="669"/>
                  </a:cubicBezTo>
                  <a:cubicBezTo>
                    <a:pt x="1039" y="677"/>
                    <a:pt x="1039" y="685"/>
                    <a:pt x="1038" y="693"/>
                  </a:cubicBezTo>
                  <a:close/>
                  <a:moveTo>
                    <a:pt x="1033" y="657"/>
                  </a:moveTo>
                  <a:cubicBezTo>
                    <a:pt x="1033" y="649"/>
                    <a:pt x="1033" y="641"/>
                    <a:pt x="1032" y="633"/>
                  </a:cubicBezTo>
                  <a:cubicBezTo>
                    <a:pt x="1038" y="633"/>
                    <a:pt x="1038" y="633"/>
                    <a:pt x="1038" y="633"/>
                  </a:cubicBezTo>
                  <a:cubicBezTo>
                    <a:pt x="1039" y="641"/>
                    <a:pt x="1039" y="649"/>
                    <a:pt x="1039" y="657"/>
                  </a:cubicBezTo>
                  <a:lnTo>
                    <a:pt x="1033" y="657"/>
                  </a:lnTo>
                  <a:close/>
                  <a:moveTo>
                    <a:pt x="1032" y="621"/>
                  </a:moveTo>
                  <a:cubicBezTo>
                    <a:pt x="1031" y="613"/>
                    <a:pt x="1030" y="605"/>
                    <a:pt x="1030" y="597"/>
                  </a:cubicBezTo>
                  <a:cubicBezTo>
                    <a:pt x="1036" y="597"/>
                    <a:pt x="1036" y="597"/>
                    <a:pt x="1036" y="597"/>
                  </a:cubicBezTo>
                  <a:cubicBezTo>
                    <a:pt x="1036" y="605"/>
                    <a:pt x="1037" y="613"/>
                    <a:pt x="1038" y="621"/>
                  </a:cubicBezTo>
                  <a:lnTo>
                    <a:pt x="1032" y="621"/>
                  </a:lnTo>
                  <a:close/>
                  <a:moveTo>
                    <a:pt x="1028" y="585"/>
                  </a:moveTo>
                  <a:cubicBezTo>
                    <a:pt x="1027" y="578"/>
                    <a:pt x="1026" y="570"/>
                    <a:pt x="1025" y="562"/>
                  </a:cubicBezTo>
                  <a:cubicBezTo>
                    <a:pt x="1031" y="561"/>
                    <a:pt x="1031" y="561"/>
                    <a:pt x="1031" y="561"/>
                  </a:cubicBezTo>
                  <a:cubicBezTo>
                    <a:pt x="1032" y="569"/>
                    <a:pt x="1033" y="577"/>
                    <a:pt x="1034" y="585"/>
                  </a:cubicBezTo>
                  <a:lnTo>
                    <a:pt x="1028" y="585"/>
                  </a:lnTo>
                  <a:close/>
                  <a:moveTo>
                    <a:pt x="1023" y="550"/>
                  </a:moveTo>
                  <a:cubicBezTo>
                    <a:pt x="1022" y="542"/>
                    <a:pt x="1020" y="534"/>
                    <a:pt x="1019" y="527"/>
                  </a:cubicBezTo>
                  <a:cubicBezTo>
                    <a:pt x="1025" y="525"/>
                    <a:pt x="1025" y="525"/>
                    <a:pt x="1025" y="525"/>
                  </a:cubicBezTo>
                  <a:cubicBezTo>
                    <a:pt x="1026" y="533"/>
                    <a:pt x="1028" y="541"/>
                    <a:pt x="1029" y="549"/>
                  </a:cubicBezTo>
                  <a:lnTo>
                    <a:pt x="1023" y="550"/>
                  </a:lnTo>
                  <a:close/>
                  <a:moveTo>
                    <a:pt x="1016" y="515"/>
                  </a:moveTo>
                  <a:cubicBezTo>
                    <a:pt x="1014" y="507"/>
                    <a:pt x="1012" y="499"/>
                    <a:pt x="1010" y="492"/>
                  </a:cubicBezTo>
                  <a:cubicBezTo>
                    <a:pt x="1016" y="490"/>
                    <a:pt x="1016" y="490"/>
                    <a:pt x="1016" y="490"/>
                  </a:cubicBezTo>
                  <a:cubicBezTo>
                    <a:pt x="1018" y="498"/>
                    <a:pt x="1020" y="506"/>
                    <a:pt x="1022" y="514"/>
                  </a:cubicBezTo>
                  <a:lnTo>
                    <a:pt x="1016" y="515"/>
                  </a:lnTo>
                  <a:close/>
                  <a:moveTo>
                    <a:pt x="1007" y="480"/>
                  </a:moveTo>
                  <a:cubicBezTo>
                    <a:pt x="1005" y="473"/>
                    <a:pt x="1002" y="465"/>
                    <a:pt x="1000" y="457"/>
                  </a:cubicBezTo>
                  <a:cubicBezTo>
                    <a:pt x="1006" y="456"/>
                    <a:pt x="1006" y="456"/>
                    <a:pt x="1006" y="456"/>
                  </a:cubicBezTo>
                  <a:cubicBezTo>
                    <a:pt x="1008" y="463"/>
                    <a:pt x="1011" y="471"/>
                    <a:pt x="1013" y="479"/>
                  </a:cubicBezTo>
                  <a:lnTo>
                    <a:pt x="1007" y="480"/>
                  </a:lnTo>
                  <a:close/>
                  <a:moveTo>
                    <a:pt x="996" y="446"/>
                  </a:moveTo>
                  <a:cubicBezTo>
                    <a:pt x="994" y="439"/>
                    <a:pt x="991" y="431"/>
                    <a:pt x="988" y="424"/>
                  </a:cubicBezTo>
                  <a:cubicBezTo>
                    <a:pt x="993" y="421"/>
                    <a:pt x="993" y="421"/>
                    <a:pt x="993" y="421"/>
                  </a:cubicBezTo>
                  <a:cubicBezTo>
                    <a:pt x="996" y="429"/>
                    <a:pt x="999" y="437"/>
                    <a:pt x="1002" y="444"/>
                  </a:cubicBezTo>
                  <a:lnTo>
                    <a:pt x="996" y="446"/>
                  </a:lnTo>
                  <a:close/>
                  <a:moveTo>
                    <a:pt x="983" y="413"/>
                  </a:moveTo>
                  <a:cubicBezTo>
                    <a:pt x="980" y="405"/>
                    <a:pt x="977" y="398"/>
                    <a:pt x="974" y="391"/>
                  </a:cubicBezTo>
                  <a:cubicBezTo>
                    <a:pt x="979" y="388"/>
                    <a:pt x="979" y="388"/>
                    <a:pt x="979" y="388"/>
                  </a:cubicBezTo>
                  <a:cubicBezTo>
                    <a:pt x="983" y="396"/>
                    <a:pt x="986" y="403"/>
                    <a:pt x="989" y="410"/>
                  </a:cubicBezTo>
                  <a:lnTo>
                    <a:pt x="983" y="413"/>
                  </a:lnTo>
                  <a:close/>
                  <a:moveTo>
                    <a:pt x="969" y="380"/>
                  </a:moveTo>
                  <a:cubicBezTo>
                    <a:pt x="965" y="373"/>
                    <a:pt x="962" y="366"/>
                    <a:pt x="958" y="359"/>
                  </a:cubicBezTo>
                  <a:cubicBezTo>
                    <a:pt x="963" y="356"/>
                    <a:pt x="963" y="356"/>
                    <a:pt x="963" y="356"/>
                  </a:cubicBezTo>
                  <a:cubicBezTo>
                    <a:pt x="967" y="363"/>
                    <a:pt x="971" y="370"/>
                    <a:pt x="974" y="377"/>
                  </a:cubicBezTo>
                  <a:lnTo>
                    <a:pt x="969" y="380"/>
                  </a:lnTo>
                  <a:close/>
                  <a:moveTo>
                    <a:pt x="953" y="348"/>
                  </a:moveTo>
                  <a:cubicBezTo>
                    <a:pt x="949" y="341"/>
                    <a:pt x="945" y="334"/>
                    <a:pt x="941" y="327"/>
                  </a:cubicBezTo>
                  <a:cubicBezTo>
                    <a:pt x="946" y="324"/>
                    <a:pt x="946" y="324"/>
                    <a:pt x="946" y="324"/>
                  </a:cubicBezTo>
                  <a:cubicBezTo>
                    <a:pt x="950" y="331"/>
                    <a:pt x="954" y="338"/>
                    <a:pt x="958" y="345"/>
                  </a:cubicBezTo>
                  <a:lnTo>
                    <a:pt x="953" y="348"/>
                  </a:lnTo>
                  <a:close/>
                  <a:moveTo>
                    <a:pt x="935" y="317"/>
                  </a:moveTo>
                  <a:cubicBezTo>
                    <a:pt x="930" y="311"/>
                    <a:pt x="926" y="304"/>
                    <a:pt x="922" y="297"/>
                  </a:cubicBezTo>
                  <a:cubicBezTo>
                    <a:pt x="927" y="294"/>
                    <a:pt x="927" y="294"/>
                    <a:pt x="927" y="294"/>
                  </a:cubicBezTo>
                  <a:cubicBezTo>
                    <a:pt x="931" y="301"/>
                    <a:pt x="935" y="307"/>
                    <a:pt x="940" y="314"/>
                  </a:cubicBezTo>
                  <a:lnTo>
                    <a:pt x="935" y="317"/>
                  </a:lnTo>
                  <a:close/>
                  <a:moveTo>
                    <a:pt x="915" y="287"/>
                  </a:moveTo>
                  <a:cubicBezTo>
                    <a:pt x="910" y="281"/>
                    <a:pt x="906" y="274"/>
                    <a:pt x="901" y="268"/>
                  </a:cubicBezTo>
                  <a:cubicBezTo>
                    <a:pt x="906" y="265"/>
                    <a:pt x="906" y="265"/>
                    <a:pt x="906" y="265"/>
                  </a:cubicBezTo>
                  <a:cubicBezTo>
                    <a:pt x="910" y="271"/>
                    <a:pt x="915" y="277"/>
                    <a:pt x="920" y="284"/>
                  </a:cubicBezTo>
                  <a:lnTo>
                    <a:pt x="915" y="287"/>
                  </a:lnTo>
                  <a:close/>
                  <a:moveTo>
                    <a:pt x="894" y="259"/>
                  </a:moveTo>
                  <a:cubicBezTo>
                    <a:pt x="889" y="252"/>
                    <a:pt x="884" y="246"/>
                    <a:pt x="879" y="240"/>
                  </a:cubicBezTo>
                  <a:cubicBezTo>
                    <a:pt x="883" y="236"/>
                    <a:pt x="883" y="236"/>
                    <a:pt x="883" y="236"/>
                  </a:cubicBezTo>
                  <a:cubicBezTo>
                    <a:pt x="888" y="242"/>
                    <a:pt x="893" y="249"/>
                    <a:pt x="898" y="255"/>
                  </a:cubicBezTo>
                  <a:lnTo>
                    <a:pt x="894" y="259"/>
                  </a:lnTo>
                  <a:close/>
                  <a:moveTo>
                    <a:pt x="871" y="231"/>
                  </a:moveTo>
                  <a:cubicBezTo>
                    <a:pt x="866" y="225"/>
                    <a:pt x="860" y="219"/>
                    <a:pt x="855" y="213"/>
                  </a:cubicBezTo>
                  <a:cubicBezTo>
                    <a:pt x="859" y="209"/>
                    <a:pt x="859" y="209"/>
                    <a:pt x="859" y="209"/>
                  </a:cubicBezTo>
                  <a:cubicBezTo>
                    <a:pt x="865" y="215"/>
                    <a:pt x="870" y="221"/>
                    <a:pt x="875" y="227"/>
                  </a:cubicBezTo>
                  <a:lnTo>
                    <a:pt x="871" y="231"/>
                  </a:lnTo>
                  <a:close/>
                  <a:moveTo>
                    <a:pt x="846" y="205"/>
                  </a:moveTo>
                  <a:cubicBezTo>
                    <a:pt x="841" y="199"/>
                    <a:pt x="835" y="193"/>
                    <a:pt x="829" y="188"/>
                  </a:cubicBezTo>
                  <a:cubicBezTo>
                    <a:pt x="834" y="184"/>
                    <a:pt x="834" y="184"/>
                    <a:pt x="834" y="184"/>
                  </a:cubicBezTo>
                  <a:cubicBezTo>
                    <a:pt x="839" y="189"/>
                    <a:pt x="845" y="195"/>
                    <a:pt x="851" y="201"/>
                  </a:cubicBezTo>
                  <a:lnTo>
                    <a:pt x="846" y="205"/>
                  </a:lnTo>
                  <a:close/>
                  <a:moveTo>
                    <a:pt x="821" y="180"/>
                  </a:moveTo>
                  <a:cubicBezTo>
                    <a:pt x="815" y="174"/>
                    <a:pt x="809" y="169"/>
                    <a:pt x="803" y="164"/>
                  </a:cubicBezTo>
                  <a:cubicBezTo>
                    <a:pt x="807" y="159"/>
                    <a:pt x="807" y="159"/>
                    <a:pt x="807" y="159"/>
                  </a:cubicBezTo>
                  <a:cubicBezTo>
                    <a:pt x="813" y="165"/>
                    <a:pt x="819" y="170"/>
                    <a:pt x="825" y="175"/>
                  </a:cubicBezTo>
                  <a:lnTo>
                    <a:pt x="821" y="180"/>
                  </a:lnTo>
                  <a:close/>
                  <a:moveTo>
                    <a:pt x="794" y="156"/>
                  </a:moveTo>
                  <a:cubicBezTo>
                    <a:pt x="788" y="151"/>
                    <a:pt x="781" y="146"/>
                    <a:pt x="775" y="141"/>
                  </a:cubicBezTo>
                  <a:cubicBezTo>
                    <a:pt x="779" y="137"/>
                    <a:pt x="779" y="137"/>
                    <a:pt x="779" y="137"/>
                  </a:cubicBezTo>
                  <a:cubicBezTo>
                    <a:pt x="785" y="141"/>
                    <a:pt x="791" y="146"/>
                    <a:pt x="798" y="152"/>
                  </a:cubicBezTo>
                  <a:lnTo>
                    <a:pt x="794" y="156"/>
                  </a:lnTo>
                  <a:close/>
                  <a:moveTo>
                    <a:pt x="766" y="134"/>
                  </a:moveTo>
                  <a:cubicBezTo>
                    <a:pt x="759" y="129"/>
                    <a:pt x="753" y="125"/>
                    <a:pt x="746" y="120"/>
                  </a:cubicBezTo>
                  <a:cubicBezTo>
                    <a:pt x="749" y="115"/>
                    <a:pt x="749" y="115"/>
                    <a:pt x="749" y="115"/>
                  </a:cubicBezTo>
                  <a:cubicBezTo>
                    <a:pt x="756" y="120"/>
                    <a:pt x="763" y="125"/>
                    <a:pt x="769" y="129"/>
                  </a:cubicBezTo>
                  <a:lnTo>
                    <a:pt x="766" y="134"/>
                  </a:lnTo>
                  <a:close/>
                  <a:moveTo>
                    <a:pt x="4" y="12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7" y="111"/>
                    <a:pt x="14" y="106"/>
                    <a:pt x="21" y="102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17" y="111"/>
                    <a:pt x="10" y="116"/>
                    <a:pt x="4" y="120"/>
                  </a:cubicBezTo>
                  <a:close/>
                  <a:moveTo>
                    <a:pt x="736" y="114"/>
                  </a:moveTo>
                  <a:cubicBezTo>
                    <a:pt x="729" y="109"/>
                    <a:pt x="723" y="105"/>
                    <a:pt x="716" y="101"/>
                  </a:cubicBezTo>
                  <a:cubicBezTo>
                    <a:pt x="719" y="96"/>
                    <a:pt x="719" y="96"/>
                    <a:pt x="719" y="96"/>
                  </a:cubicBezTo>
                  <a:cubicBezTo>
                    <a:pt x="726" y="100"/>
                    <a:pt x="733" y="104"/>
                    <a:pt x="739" y="109"/>
                  </a:cubicBezTo>
                  <a:lnTo>
                    <a:pt x="736" y="114"/>
                  </a:lnTo>
                  <a:close/>
                  <a:moveTo>
                    <a:pt x="34" y="101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8" y="92"/>
                    <a:pt x="45" y="88"/>
                    <a:pt x="52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8" y="93"/>
                    <a:pt x="41" y="97"/>
                    <a:pt x="34" y="101"/>
                  </a:cubicBezTo>
                  <a:close/>
                  <a:moveTo>
                    <a:pt x="706" y="95"/>
                  </a:moveTo>
                  <a:cubicBezTo>
                    <a:pt x="699" y="91"/>
                    <a:pt x="692" y="87"/>
                    <a:pt x="685" y="83"/>
                  </a:cubicBezTo>
                  <a:cubicBezTo>
                    <a:pt x="688" y="78"/>
                    <a:pt x="688" y="78"/>
                    <a:pt x="688" y="78"/>
                  </a:cubicBezTo>
                  <a:cubicBezTo>
                    <a:pt x="695" y="82"/>
                    <a:pt x="702" y="86"/>
                    <a:pt x="709" y="90"/>
                  </a:cubicBezTo>
                  <a:lnTo>
                    <a:pt x="706" y="95"/>
                  </a:lnTo>
                  <a:close/>
                  <a:moveTo>
                    <a:pt x="65" y="83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9" y="74"/>
                    <a:pt x="77" y="70"/>
                    <a:pt x="84" y="67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79" y="76"/>
                    <a:pt x="72" y="79"/>
                    <a:pt x="65" y="83"/>
                  </a:cubicBezTo>
                  <a:close/>
                  <a:moveTo>
                    <a:pt x="674" y="78"/>
                  </a:moveTo>
                  <a:cubicBezTo>
                    <a:pt x="667" y="74"/>
                    <a:pt x="660" y="70"/>
                    <a:pt x="653" y="67"/>
                  </a:cubicBezTo>
                  <a:cubicBezTo>
                    <a:pt x="655" y="62"/>
                    <a:pt x="655" y="62"/>
                    <a:pt x="655" y="62"/>
                  </a:cubicBezTo>
                  <a:cubicBezTo>
                    <a:pt x="662" y="65"/>
                    <a:pt x="670" y="69"/>
                    <a:pt x="677" y="72"/>
                  </a:cubicBezTo>
                  <a:lnTo>
                    <a:pt x="674" y="78"/>
                  </a:lnTo>
                  <a:close/>
                  <a:moveTo>
                    <a:pt x="97" y="67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102" y="58"/>
                    <a:pt x="109" y="55"/>
                    <a:pt x="117" y="52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2" y="60"/>
                    <a:pt x="104" y="64"/>
                    <a:pt x="97" y="67"/>
                  </a:cubicBezTo>
                  <a:close/>
                  <a:moveTo>
                    <a:pt x="642" y="62"/>
                  </a:moveTo>
                  <a:cubicBezTo>
                    <a:pt x="634" y="59"/>
                    <a:pt x="627" y="56"/>
                    <a:pt x="620" y="53"/>
                  </a:cubicBezTo>
                  <a:cubicBezTo>
                    <a:pt x="622" y="47"/>
                    <a:pt x="622" y="47"/>
                    <a:pt x="622" y="47"/>
                  </a:cubicBezTo>
                  <a:cubicBezTo>
                    <a:pt x="629" y="50"/>
                    <a:pt x="637" y="53"/>
                    <a:pt x="644" y="57"/>
                  </a:cubicBezTo>
                  <a:lnTo>
                    <a:pt x="642" y="62"/>
                  </a:lnTo>
                  <a:close/>
                  <a:moveTo>
                    <a:pt x="130" y="53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35" y="44"/>
                    <a:pt x="143" y="41"/>
                    <a:pt x="150" y="39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5" y="47"/>
                    <a:pt x="137" y="50"/>
                    <a:pt x="130" y="53"/>
                  </a:cubicBezTo>
                  <a:close/>
                  <a:moveTo>
                    <a:pt x="608" y="48"/>
                  </a:moveTo>
                  <a:cubicBezTo>
                    <a:pt x="601" y="46"/>
                    <a:pt x="594" y="43"/>
                    <a:pt x="586" y="40"/>
                  </a:cubicBezTo>
                  <a:cubicBezTo>
                    <a:pt x="588" y="35"/>
                    <a:pt x="588" y="35"/>
                    <a:pt x="588" y="35"/>
                  </a:cubicBezTo>
                  <a:cubicBezTo>
                    <a:pt x="596" y="37"/>
                    <a:pt x="603" y="40"/>
                    <a:pt x="611" y="43"/>
                  </a:cubicBezTo>
                  <a:lnTo>
                    <a:pt x="608" y="48"/>
                  </a:lnTo>
                  <a:close/>
                  <a:moveTo>
                    <a:pt x="164" y="40"/>
                  </a:moveTo>
                  <a:cubicBezTo>
                    <a:pt x="162" y="35"/>
                    <a:pt x="162" y="35"/>
                    <a:pt x="162" y="35"/>
                  </a:cubicBezTo>
                  <a:cubicBezTo>
                    <a:pt x="169" y="32"/>
                    <a:pt x="177" y="30"/>
                    <a:pt x="185" y="27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79" y="35"/>
                    <a:pt x="171" y="38"/>
                    <a:pt x="164" y="40"/>
                  </a:cubicBezTo>
                  <a:close/>
                  <a:moveTo>
                    <a:pt x="575" y="37"/>
                  </a:moveTo>
                  <a:cubicBezTo>
                    <a:pt x="567" y="34"/>
                    <a:pt x="559" y="32"/>
                    <a:pt x="552" y="30"/>
                  </a:cubicBezTo>
                  <a:cubicBezTo>
                    <a:pt x="553" y="24"/>
                    <a:pt x="553" y="24"/>
                    <a:pt x="553" y="24"/>
                  </a:cubicBezTo>
                  <a:cubicBezTo>
                    <a:pt x="561" y="26"/>
                    <a:pt x="569" y="28"/>
                    <a:pt x="576" y="31"/>
                  </a:cubicBezTo>
                  <a:lnTo>
                    <a:pt x="575" y="37"/>
                  </a:lnTo>
                  <a:close/>
                  <a:moveTo>
                    <a:pt x="198" y="30"/>
                  </a:moveTo>
                  <a:cubicBezTo>
                    <a:pt x="196" y="24"/>
                    <a:pt x="196" y="24"/>
                    <a:pt x="196" y="24"/>
                  </a:cubicBezTo>
                  <a:cubicBezTo>
                    <a:pt x="204" y="22"/>
                    <a:pt x="212" y="20"/>
                    <a:pt x="220" y="18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3" y="26"/>
                    <a:pt x="205" y="28"/>
                    <a:pt x="198" y="30"/>
                  </a:cubicBezTo>
                  <a:close/>
                  <a:moveTo>
                    <a:pt x="540" y="27"/>
                  </a:moveTo>
                  <a:cubicBezTo>
                    <a:pt x="532" y="25"/>
                    <a:pt x="525" y="23"/>
                    <a:pt x="517" y="21"/>
                  </a:cubicBezTo>
                  <a:cubicBezTo>
                    <a:pt x="518" y="15"/>
                    <a:pt x="518" y="15"/>
                    <a:pt x="518" y="15"/>
                  </a:cubicBezTo>
                  <a:cubicBezTo>
                    <a:pt x="526" y="17"/>
                    <a:pt x="534" y="19"/>
                    <a:pt x="542" y="21"/>
                  </a:cubicBezTo>
                  <a:lnTo>
                    <a:pt x="540" y="27"/>
                  </a:lnTo>
                  <a:close/>
                  <a:moveTo>
                    <a:pt x="233" y="21"/>
                  </a:moveTo>
                  <a:cubicBezTo>
                    <a:pt x="231" y="15"/>
                    <a:pt x="231" y="15"/>
                    <a:pt x="231" y="15"/>
                  </a:cubicBezTo>
                  <a:cubicBezTo>
                    <a:pt x="239" y="14"/>
                    <a:pt x="247" y="12"/>
                    <a:pt x="255" y="11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48" y="18"/>
                    <a:pt x="240" y="20"/>
                    <a:pt x="233" y="21"/>
                  </a:cubicBezTo>
                  <a:close/>
                  <a:moveTo>
                    <a:pt x="505" y="19"/>
                  </a:moveTo>
                  <a:cubicBezTo>
                    <a:pt x="497" y="17"/>
                    <a:pt x="490" y="16"/>
                    <a:pt x="482" y="14"/>
                  </a:cubicBezTo>
                  <a:cubicBezTo>
                    <a:pt x="483" y="8"/>
                    <a:pt x="483" y="8"/>
                    <a:pt x="483" y="8"/>
                  </a:cubicBezTo>
                  <a:cubicBezTo>
                    <a:pt x="491" y="10"/>
                    <a:pt x="499" y="11"/>
                    <a:pt x="506" y="13"/>
                  </a:cubicBezTo>
                  <a:lnTo>
                    <a:pt x="505" y="19"/>
                  </a:lnTo>
                  <a:close/>
                  <a:moveTo>
                    <a:pt x="268" y="14"/>
                  </a:moveTo>
                  <a:cubicBezTo>
                    <a:pt x="267" y="9"/>
                    <a:pt x="267" y="9"/>
                    <a:pt x="267" y="9"/>
                  </a:cubicBezTo>
                  <a:cubicBezTo>
                    <a:pt x="275" y="7"/>
                    <a:pt x="283" y="6"/>
                    <a:pt x="291" y="5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83" y="12"/>
                    <a:pt x="276" y="13"/>
                    <a:pt x="268" y="14"/>
                  </a:cubicBezTo>
                  <a:close/>
                  <a:moveTo>
                    <a:pt x="470" y="13"/>
                  </a:moveTo>
                  <a:cubicBezTo>
                    <a:pt x="462" y="11"/>
                    <a:pt x="454" y="10"/>
                    <a:pt x="446" y="10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55" y="4"/>
                    <a:pt x="463" y="5"/>
                    <a:pt x="471" y="7"/>
                  </a:cubicBezTo>
                  <a:lnTo>
                    <a:pt x="470" y="13"/>
                  </a:lnTo>
                  <a:close/>
                  <a:moveTo>
                    <a:pt x="303" y="10"/>
                  </a:moveTo>
                  <a:cubicBezTo>
                    <a:pt x="303" y="4"/>
                    <a:pt x="303" y="4"/>
                    <a:pt x="303" y="4"/>
                  </a:cubicBezTo>
                  <a:cubicBezTo>
                    <a:pt x="310" y="3"/>
                    <a:pt x="319" y="2"/>
                    <a:pt x="327" y="1"/>
                  </a:cubicBezTo>
                  <a:cubicBezTo>
                    <a:pt x="327" y="7"/>
                    <a:pt x="327" y="7"/>
                    <a:pt x="327" y="7"/>
                  </a:cubicBezTo>
                  <a:cubicBezTo>
                    <a:pt x="319" y="8"/>
                    <a:pt x="311" y="9"/>
                    <a:pt x="303" y="10"/>
                  </a:cubicBezTo>
                  <a:close/>
                  <a:moveTo>
                    <a:pt x="434" y="8"/>
                  </a:moveTo>
                  <a:cubicBezTo>
                    <a:pt x="426" y="8"/>
                    <a:pt x="418" y="7"/>
                    <a:pt x="411" y="7"/>
                  </a:cubicBezTo>
                  <a:cubicBezTo>
                    <a:pt x="411" y="1"/>
                    <a:pt x="411" y="1"/>
                    <a:pt x="411" y="1"/>
                  </a:cubicBezTo>
                  <a:cubicBezTo>
                    <a:pt x="419" y="1"/>
                    <a:pt x="427" y="2"/>
                    <a:pt x="435" y="2"/>
                  </a:cubicBezTo>
                  <a:lnTo>
                    <a:pt x="434" y="8"/>
                  </a:lnTo>
                  <a:close/>
                  <a:moveTo>
                    <a:pt x="339" y="7"/>
                  </a:moveTo>
                  <a:cubicBezTo>
                    <a:pt x="339" y="1"/>
                    <a:pt x="339" y="1"/>
                    <a:pt x="339" y="1"/>
                  </a:cubicBezTo>
                  <a:cubicBezTo>
                    <a:pt x="347" y="0"/>
                    <a:pt x="355" y="0"/>
                    <a:pt x="363" y="0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55" y="6"/>
                    <a:pt x="347" y="6"/>
                    <a:pt x="339" y="7"/>
                  </a:cubicBezTo>
                  <a:close/>
                  <a:moveTo>
                    <a:pt x="399" y="6"/>
                  </a:moveTo>
                  <a:cubicBezTo>
                    <a:pt x="391" y="6"/>
                    <a:pt x="383" y="6"/>
                    <a:pt x="375" y="6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1" y="0"/>
                    <a:pt x="399" y="0"/>
                  </a:cubicBezTo>
                  <a:lnTo>
                    <a:pt x="39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6D4DA4FB-6E43-4538-8E3C-8333A2C4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309"/>
              <a:ext cx="435" cy="4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EA53B951-1C9A-4869-9B2E-59583EF84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" y="2296"/>
              <a:ext cx="460" cy="462"/>
            </a:xfrm>
            <a:custGeom>
              <a:avLst/>
              <a:gdLst>
                <a:gd name="T0" fmla="*/ 181 w 363"/>
                <a:gd name="T1" fmla="*/ 20 h 363"/>
                <a:gd name="T2" fmla="*/ 343 w 363"/>
                <a:gd name="T3" fmla="*/ 182 h 363"/>
                <a:gd name="T4" fmla="*/ 181 w 363"/>
                <a:gd name="T5" fmla="*/ 343 h 363"/>
                <a:gd name="T6" fmla="*/ 20 w 363"/>
                <a:gd name="T7" fmla="*/ 182 h 363"/>
                <a:gd name="T8" fmla="*/ 181 w 363"/>
                <a:gd name="T9" fmla="*/ 20 h 363"/>
                <a:gd name="T10" fmla="*/ 181 w 363"/>
                <a:gd name="T11" fmla="*/ 0 h 363"/>
                <a:gd name="T12" fmla="*/ 0 w 363"/>
                <a:gd name="T13" fmla="*/ 182 h 363"/>
                <a:gd name="T14" fmla="*/ 181 w 363"/>
                <a:gd name="T15" fmla="*/ 363 h 363"/>
                <a:gd name="T16" fmla="*/ 363 w 363"/>
                <a:gd name="T17" fmla="*/ 182 h 363"/>
                <a:gd name="T18" fmla="*/ 181 w 363"/>
                <a:gd name="T1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20"/>
                  </a:moveTo>
                  <a:cubicBezTo>
                    <a:pt x="271" y="20"/>
                    <a:pt x="343" y="92"/>
                    <a:pt x="343" y="182"/>
                  </a:cubicBezTo>
                  <a:cubicBezTo>
                    <a:pt x="343" y="271"/>
                    <a:pt x="271" y="343"/>
                    <a:pt x="181" y="343"/>
                  </a:cubicBezTo>
                  <a:cubicBezTo>
                    <a:pt x="92" y="343"/>
                    <a:pt x="20" y="271"/>
                    <a:pt x="20" y="182"/>
                  </a:cubicBezTo>
                  <a:cubicBezTo>
                    <a:pt x="20" y="92"/>
                    <a:pt x="92" y="20"/>
                    <a:pt x="181" y="20"/>
                  </a:cubicBezTo>
                  <a:moveTo>
                    <a:pt x="181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281" y="363"/>
                    <a:pt x="363" y="282"/>
                    <a:pt x="363" y="182"/>
                  </a:cubicBezTo>
                  <a:cubicBezTo>
                    <a:pt x="363" y="82"/>
                    <a:pt x="281" y="0"/>
                    <a:pt x="181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7">
              <a:extLst>
                <a:ext uri="{FF2B5EF4-FFF2-40B4-BE49-F238E27FC236}">
                  <a16:creationId xmlns:a16="http://schemas.microsoft.com/office/drawing/2014/main" id="{04F04D30-76B8-403F-A174-385EA06B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867"/>
              <a:ext cx="436" cy="4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37B2C944-870D-4E46-B416-66F885B9D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" y="854"/>
              <a:ext cx="462" cy="463"/>
            </a:xfrm>
            <a:custGeom>
              <a:avLst/>
              <a:gdLst>
                <a:gd name="T0" fmla="*/ 182 w 364"/>
                <a:gd name="T1" fmla="*/ 20 h 364"/>
                <a:gd name="T2" fmla="*/ 344 w 364"/>
                <a:gd name="T3" fmla="*/ 182 h 364"/>
                <a:gd name="T4" fmla="*/ 182 w 364"/>
                <a:gd name="T5" fmla="*/ 344 h 364"/>
                <a:gd name="T6" fmla="*/ 20 w 364"/>
                <a:gd name="T7" fmla="*/ 182 h 364"/>
                <a:gd name="T8" fmla="*/ 182 w 364"/>
                <a:gd name="T9" fmla="*/ 20 h 364"/>
                <a:gd name="T10" fmla="*/ 182 w 364"/>
                <a:gd name="T11" fmla="*/ 0 h 364"/>
                <a:gd name="T12" fmla="*/ 0 w 364"/>
                <a:gd name="T13" fmla="*/ 182 h 364"/>
                <a:gd name="T14" fmla="*/ 182 w 364"/>
                <a:gd name="T15" fmla="*/ 364 h 364"/>
                <a:gd name="T16" fmla="*/ 364 w 364"/>
                <a:gd name="T17" fmla="*/ 182 h 364"/>
                <a:gd name="T18" fmla="*/ 182 w 364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364">
                  <a:moveTo>
                    <a:pt x="182" y="20"/>
                  </a:moveTo>
                  <a:cubicBezTo>
                    <a:pt x="271" y="20"/>
                    <a:pt x="344" y="93"/>
                    <a:pt x="344" y="182"/>
                  </a:cubicBezTo>
                  <a:cubicBezTo>
                    <a:pt x="344" y="271"/>
                    <a:pt x="271" y="344"/>
                    <a:pt x="182" y="344"/>
                  </a:cubicBezTo>
                  <a:cubicBezTo>
                    <a:pt x="93" y="344"/>
                    <a:pt x="20" y="271"/>
                    <a:pt x="20" y="182"/>
                  </a:cubicBezTo>
                  <a:cubicBezTo>
                    <a:pt x="20" y="93"/>
                    <a:pt x="93" y="20"/>
                    <a:pt x="182" y="20"/>
                  </a:cubicBezTo>
                  <a:moveTo>
                    <a:pt x="182" y="0"/>
                  </a:moveTo>
                  <a:cubicBezTo>
                    <a:pt x="82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cubicBezTo>
                    <a:pt x="282" y="364"/>
                    <a:pt x="364" y="282"/>
                    <a:pt x="364" y="182"/>
                  </a:cubicBezTo>
                  <a:cubicBezTo>
                    <a:pt x="364" y="82"/>
                    <a:pt x="282" y="0"/>
                    <a:pt x="182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29">
              <a:extLst>
                <a:ext uri="{FF2B5EF4-FFF2-40B4-BE49-F238E27FC236}">
                  <a16:creationId xmlns:a16="http://schemas.microsoft.com/office/drawing/2014/main" id="{2AB5CFC7-0422-4AE9-99F6-45546AFF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931"/>
              <a:ext cx="528" cy="5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9E378E3-F3E8-4627-868A-53682A8E7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" y="918"/>
              <a:ext cx="554" cy="556"/>
            </a:xfrm>
            <a:custGeom>
              <a:avLst/>
              <a:gdLst>
                <a:gd name="T0" fmla="*/ 218 w 437"/>
                <a:gd name="T1" fmla="*/ 20 h 438"/>
                <a:gd name="T2" fmla="*/ 417 w 437"/>
                <a:gd name="T3" fmla="*/ 219 h 438"/>
                <a:gd name="T4" fmla="*/ 218 w 437"/>
                <a:gd name="T5" fmla="*/ 418 h 438"/>
                <a:gd name="T6" fmla="*/ 20 w 437"/>
                <a:gd name="T7" fmla="*/ 219 h 438"/>
                <a:gd name="T8" fmla="*/ 218 w 437"/>
                <a:gd name="T9" fmla="*/ 20 h 438"/>
                <a:gd name="T10" fmla="*/ 218 w 437"/>
                <a:gd name="T11" fmla="*/ 0 h 438"/>
                <a:gd name="T12" fmla="*/ 0 w 437"/>
                <a:gd name="T13" fmla="*/ 219 h 438"/>
                <a:gd name="T14" fmla="*/ 218 w 437"/>
                <a:gd name="T15" fmla="*/ 438 h 438"/>
                <a:gd name="T16" fmla="*/ 437 w 437"/>
                <a:gd name="T17" fmla="*/ 219 h 438"/>
                <a:gd name="T18" fmla="*/ 218 w 437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438">
                  <a:moveTo>
                    <a:pt x="218" y="20"/>
                  </a:moveTo>
                  <a:cubicBezTo>
                    <a:pt x="328" y="20"/>
                    <a:pt x="417" y="109"/>
                    <a:pt x="417" y="219"/>
                  </a:cubicBezTo>
                  <a:cubicBezTo>
                    <a:pt x="417" y="329"/>
                    <a:pt x="328" y="418"/>
                    <a:pt x="218" y="418"/>
                  </a:cubicBezTo>
                  <a:cubicBezTo>
                    <a:pt x="109" y="418"/>
                    <a:pt x="20" y="329"/>
                    <a:pt x="20" y="219"/>
                  </a:cubicBezTo>
                  <a:cubicBezTo>
                    <a:pt x="20" y="109"/>
                    <a:pt x="109" y="20"/>
                    <a:pt x="218" y="20"/>
                  </a:cubicBezTo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8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905E1368-A702-4A21-96D5-E51E18764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B76EBA84-6F53-46BA-8429-45C89F5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3D757A38-7B38-4991-9A6E-3A66F166C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412"/>
              <a:ext cx="169" cy="216"/>
            </a:xfrm>
            <a:custGeom>
              <a:avLst/>
              <a:gdLst>
                <a:gd name="T0" fmla="*/ 98 w 133"/>
                <a:gd name="T1" fmla="*/ 147 h 170"/>
                <a:gd name="T2" fmla="*/ 99 w 133"/>
                <a:gd name="T3" fmla="*/ 113 h 170"/>
                <a:gd name="T4" fmla="*/ 119 w 133"/>
                <a:gd name="T5" fmla="*/ 113 h 170"/>
                <a:gd name="T6" fmla="*/ 133 w 133"/>
                <a:gd name="T7" fmla="*/ 105 h 170"/>
                <a:gd name="T8" fmla="*/ 133 w 133"/>
                <a:gd name="T9" fmla="*/ 53 h 170"/>
                <a:gd name="T10" fmla="*/ 80 w 133"/>
                <a:gd name="T11" fmla="*/ 53 h 170"/>
                <a:gd name="T12" fmla="*/ 79 w 133"/>
                <a:gd name="T13" fmla="*/ 0 h 170"/>
                <a:gd name="T14" fmla="*/ 0 w 133"/>
                <a:gd name="T15" fmla="*/ 0 h 170"/>
                <a:gd name="T16" fmla="*/ 0 w 133"/>
                <a:gd name="T17" fmla="*/ 170 h 170"/>
                <a:gd name="T18" fmla="*/ 133 w 133"/>
                <a:gd name="T19" fmla="*/ 170 h 170"/>
                <a:gd name="T20" fmla="*/ 133 w 133"/>
                <a:gd name="T21" fmla="*/ 153 h 170"/>
                <a:gd name="T22" fmla="*/ 122 w 133"/>
                <a:gd name="T23" fmla="*/ 147 h 170"/>
                <a:gd name="T24" fmla="*/ 98 w 133"/>
                <a:gd name="T25" fmla="*/ 14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70">
                  <a:moveTo>
                    <a:pt x="98" y="147"/>
                  </a:moveTo>
                  <a:cubicBezTo>
                    <a:pt x="85" y="139"/>
                    <a:pt x="87" y="119"/>
                    <a:pt x="99" y="113"/>
                  </a:cubicBezTo>
                  <a:cubicBezTo>
                    <a:pt x="104" y="110"/>
                    <a:pt x="113" y="109"/>
                    <a:pt x="119" y="113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09" y="154"/>
                    <a:pt x="98" y="147"/>
                    <a:pt x="98" y="147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F15ACE6-92E3-4A0B-95BD-3F9F7D90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2416"/>
              <a:ext cx="53" cy="55"/>
            </a:xfrm>
            <a:custGeom>
              <a:avLst/>
              <a:gdLst>
                <a:gd name="T0" fmla="*/ 0 w 53"/>
                <a:gd name="T1" fmla="*/ 0 h 55"/>
                <a:gd name="T2" fmla="*/ 0 w 53"/>
                <a:gd name="T3" fmla="*/ 55 h 55"/>
                <a:gd name="T4" fmla="*/ 53 w 53"/>
                <a:gd name="T5" fmla="*/ 55 h 55"/>
                <a:gd name="T6" fmla="*/ 0 w 53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55">
                  <a:moveTo>
                    <a:pt x="0" y="0"/>
                  </a:moveTo>
                  <a:lnTo>
                    <a:pt x="0" y="55"/>
                  </a:lnTo>
                  <a:lnTo>
                    <a:pt x="5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B582322C-8641-4B5A-BCD1-9600F71BC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57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374DBE7D-3FBF-4CCB-AF00-18C8A887E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57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21E59BE6-1611-480A-B697-9AF5B72DF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1A6FDE99-2560-411D-9371-FBDAF1EC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E610D1D1-FB94-4D2B-B9D3-D91E5B22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582"/>
              <a:ext cx="30" cy="21"/>
            </a:xfrm>
            <a:custGeom>
              <a:avLst/>
              <a:gdLst>
                <a:gd name="T0" fmla="*/ 0 w 23"/>
                <a:gd name="T1" fmla="*/ 5 h 16"/>
                <a:gd name="T2" fmla="*/ 20 w 23"/>
                <a:gd name="T3" fmla="*/ 16 h 16"/>
                <a:gd name="T4" fmla="*/ 23 w 23"/>
                <a:gd name="T5" fmla="*/ 10 h 16"/>
                <a:gd name="T6" fmla="*/ 4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2" y="11"/>
                    <a:pt x="23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9505714-42B6-467B-AD0E-73E0494B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552"/>
              <a:ext cx="28" cy="21"/>
            </a:xfrm>
            <a:custGeom>
              <a:avLst/>
              <a:gdLst>
                <a:gd name="T0" fmla="*/ 3 w 22"/>
                <a:gd name="T1" fmla="*/ 17 h 17"/>
                <a:gd name="T2" fmla="*/ 22 w 22"/>
                <a:gd name="T3" fmla="*/ 6 h 17"/>
                <a:gd name="T4" fmla="*/ 19 w 22"/>
                <a:gd name="T5" fmla="*/ 0 h 17"/>
                <a:gd name="T6" fmla="*/ 0 w 22"/>
                <a:gd name="T7" fmla="*/ 11 h 17"/>
                <a:gd name="T8" fmla="*/ 3 w 2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3" y="1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2"/>
                    <a:pt x="1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3" y="15"/>
                    <a:pt x="3" y="17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1">
              <a:extLst>
                <a:ext uri="{FF2B5EF4-FFF2-40B4-BE49-F238E27FC236}">
                  <a16:creationId xmlns:a16="http://schemas.microsoft.com/office/drawing/2014/main" id="{DF461AA6-9D77-400B-B33B-4AA5B3F0E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562"/>
              <a:ext cx="29" cy="3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B9F1FBF1-8E53-4B99-A5A3-04F5A2CD3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530"/>
              <a:ext cx="29" cy="3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52EFB9B1-0019-4033-9E51-96C7F1F8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595"/>
              <a:ext cx="29" cy="3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4">
              <a:extLst>
                <a:ext uri="{FF2B5EF4-FFF2-40B4-BE49-F238E27FC236}">
                  <a16:creationId xmlns:a16="http://schemas.microsoft.com/office/drawing/2014/main" id="{D73437C7-DB6B-40D9-B7E5-675837F0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092"/>
              <a:ext cx="435" cy="4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E3CC2B77-E98F-4647-AD4A-366F2611B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8" y="2079"/>
              <a:ext cx="460" cy="463"/>
            </a:xfrm>
            <a:custGeom>
              <a:avLst/>
              <a:gdLst>
                <a:gd name="T0" fmla="*/ 181 w 363"/>
                <a:gd name="T1" fmla="*/ 20 h 364"/>
                <a:gd name="T2" fmla="*/ 343 w 363"/>
                <a:gd name="T3" fmla="*/ 182 h 364"/>
                <a:gd name="T4" fmla="*/ 181 w 363"/>
                <a:gd name="T5" fmla="*/ 344 h 364"/>
                <a:gd name="T6" fmla="*/ 20 w 363"/>
                <a:gd name="T7" fmla="*/ 182 h 364"/>
                <a:gd name="T8" fmla="*/ 181 w 363"/>
                <a:gd name="T9" fmla="*/ 20 h 364"/>
                <a:gd name="T10" fmla="*/ 181 w 363"/>
                <a:gd name="T11" fmla="*/ 0 h 364"/>
                <a:gd name="T12" fmla="*/ 0 w 363"/>
                <a:gd name="T13" fmla="*/ 182 h 364"/>
                <a:gd name="T14" fmla="*/ 181 w 363"/>
                <a:gd name="T15" fmla="*/ 364 h 364"/>
                <a:gd name="T16" fmla="*/ 363 w 363"/>
                <a:gd name="T17" fmla="*/ 182 h 364"/>
                <a:gd name="T18" fmla="*/ 181 w 363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4">
                  <a:moveTo>
                    <a:pt x="181" y="20"/>
                  </a:moveTo>
                  <a:cubicBezTo>
                    <a:pt x="270" y="20"/>
                    <a:pt x="343" y="93"/>
                    <a:pt x="343" y="182"/>
                  </a:cubicBezTo>
                  <a:cubicBezTo>
                    <a:pt x="343" y="271"/>
                    <a:pt x="270" y="344"/>
                    <a:pt x="181" y="344"/>
                  </a:cubicBezTo>
                  <a:cubicBezTo>
                    <a:pt x="92" y="344"/>
                    <a:pt x="20" y="271"/>
                    <a:pt x="20" y="182"/>
                  </a:cubicBezTo>
                  <a:cubicBezTo>
                    <a:pt x="20" y="93"/>
                    <a:pt x="92" y="20"/>
                    <a:pt x="181" y="20"/>
                  </a:cubicBezTo>
                  <a:moveTo>
                    <a:pt x="181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0" y="282"/>
                    <a:pt x="81" y="364"/>
                    <a:pt x="181" y="364"/>
                  </a:cubicBezTo>
                  <a:cubicBezTo>
                    <a:pt x="281" y="364"/>
                    <a:pt x="363" y="282"/>
                    <a:pt x="363" y="182"/>
                  </a:cubicBezTo>
                  <a:cubicBezTo>
                    <a:pt x="363" y="82"/>
                    <a:pt x="281" y="0"/>
                    <a:pt x="181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63138B74-1A07-42D4-A9D0-EF64D4C3E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1510"/>
              <a:ext cx="650" cy="407"/>
            </a:xfrm>
            <a:custGeom>
              <a:avLst/>
              <a:gdLst>
                <a:gd name="T0" fmla="*/ 503 w 513"/>
                <a:gd name="T1" fmla="*/ 142 h 320"/>
                <a:gd name="T2" fmla="*/ 476 w 513"/>
                <a:gd name="T3" fmla="*/ 101 h 320"/>
                <a:gd name="T4" fmla="*/ 435 w 513"/>
                <a:gd name="T5" fmla="*/ 74 h 320"/>
                <a:gd name="T6" fmla="*/ 385 w 513"/>
                <a:gd name="T7" fmla="*/ 64 h 320"/>
                <a:gd name="T8" fmla="*/ 361 w 513"/>
                <a:gd name="T9" fmla="*/ 66 h 320"/>
                <a:gd name="T10" fmla="*/ 338 w 513"/>
                <a:gd name="T11" fmla="*/ 38 h 320"/>
                <a:gd name="T12" fmla="*/ 310 w 513"/>
                <a:gd name="T13" fmla="*/ 17 h 320"/>
                <a:gd name="T14" fmla="*/ 276 w 513"/>
                <a:gd name="T15" fmla="*/ 4 h 320"/>
                <a:gd name="T16" fmla="*/ 240 w 513"/>
                <a:gd name="T17" fmla="*/ 0 h 320"/>
                <a:gd name="T18" fmla="*/ 188 w 513"/>
                <a:gd name="T19" fmla="*/ 9 h 320"/>
                <a:gd name="T20" fmla="*/ 144 w 513"/>
                <a:gd name="T21" fmla="*/ 36 h 320"/>
                <a:gd name="T22" fmla="*/ 113 w 513"/>
                <a:gd name="T23" fmla="*/ 77 h 320"/>
                <a:gd name="T24" fmla="*/ 97 w 513"/>
                <a:gd name="T25" fmla="*/ 128 h 320"/>
                <a:gd name="T26" fmla="*/ 59 w 513"/>
                <a:gd name="T27" fmla="*/ 135 h 320"/>
                <a:gd name="T28" fmla="*/ 28 w 513"/>
                <a:gd name="T29" fmla="*/ 156 h 320"/>
                <a:gd name="T30" fmla="*/ 8 w 513"/>
                <a:gd name="T31" fmla="*/ 186 h 320"/>
                <a:gd name="T32" fmla="*/ 0 w 513"/>
                <a:gd name="T33" fmla="*/ 224 h 320"/>
                <a:gd name="T34" fmla="*/ 7 w 513"/>
                <a:gd name="T35" fmla="*/ 262 h 320"/>
                <a:gd name="T36" fmla="*/ 28 w 513"/>
                <a:gd name="T37" fmla="*/ 292 h 320"/>
                <a:gd name="T38" fmla="*/ 59 w 513"/>
                <a:gd name="T39" fmla="*/ 313 h 320"/>
                <a:gd name="T40" fmla="*/ 96 w 513"/>
                <a:gd name="T41" fmla="*/ 320 h 320"/>
                <a:gd name="T42" fmla="*/ 385 w 513"/>
                <a:gd name="T43" fmla="*/ 320 h 320"/>
                <a:gd name="T44" fmla="*/ 435 w 513"/>
                <a:gd name="T45" fmla="*/ 310 h 320"/>
                <a:gd name="T46" fmla="*/ 476 w 513"/>
                <a:gd name="T47" fmla="*/ 283 h 320"/>
                <a:gd name="T48" fmla="*/ 503 w 513"/>
                <a:gd name="T49" fmla="*/ 242 h 320"/>
                <a:gd name="T50" fmla="*/ 513 w 513"/>
                <a:gd name="T51" fmla="*/ 192 h 320"/>
                <a:gd name="T52" fmla="*/ 503 w 513"/>
                <a:gd name="T53" fmla="*/ 14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3" h="320">
                  <a:moveTo>
                    <a:pt x="503" y="142"/>
                  </a:moveTo>
                  <a:cubicBezTo>
                    <a:pt x="496" y="126"/>
                    <a:pt x="487" y="113"/>
                    <a:pt x="476" y="101"/>
                  </a:cubicBezTo>
                  <a:cubicBezTo>
                    <a:pt x="464" y="90"/>
                    <a:pt x="450" y="80"/>
                    <a:pt x="435" y="74"/>
                  </a:cubicBezTo>
                  <a:cubicBezTo>
                    <a:pt x="419" y="67"/>
                    <a:pt x="402" y="64"/>
                    <a:pt x="385" y="64"/>
                  </a:cubicBezTo>
                  <a:cubicBezTo>
                    <a:pt x="377" y="64"/>
                    <a:pt x="369" y="65"/>
                    <a:pt x="361" y="66"/>
                  </a:cubicBezTo>
                  <a:cubicBezTo>
                    <a:pt x="355" y="56"/>
                    <a:pt x="347" y="46"/>
                    <a:pt x="338" y="38"/>
                  </a:cubicBezTo>
                  <a:cubicBezTo>
                    <a:pt x="329" y="30"/>
                    <a:pt x="320" y="23"/>
                    <a:pt x="310" y="17"/>
                  </a:cubicBezTo>
                  <a:cubicBezTo>
                    <a:pt x="299" y="11"/>
                    <a:pt x="288" y="7"/>
                    <a:pt x="276" y="4"/>
                  </a:cubicBezTo>
                  <a:cubicBezTo>
                    <a:pt x="265" y="1"/>
                    <a:pt x="253" y="0"/>
                    <a:pt x="240" y="0"/>
                  </a:cubicBezTo>
                  <a:cubicBezTo>
                    <a:pt x="222" y="0"/>
                    <a:pt x="204" y="3"/>
                    <a:pt x="188" y="9"/>
                  </a:cubicBezTo>
                  <a:cubicBezTo>
                    <a:pt x="171" y="16"/>
                    <a:pt x="157" y="25"/>
                    <a:pt x="144" y="36"/>
                  </a:cubicBezTo>
                  <a:cubicBezTo>
                    <a:pt x="131" y="48"/>
                    <a:pt x="121" y="61"/>
                    <a:pt x="113" y="77"/>
                  </a:cubicBezTo>
                  <a:cubicBezTo>
                    <a:pt x="104" y="93"/>
                    <a:pt x="99" y="110"/>
                    <a:pt x="97" y="128"/>
                  </a:cubicBezTo>
                  <a:cubicBezTo>
                    <a:pt x="83" y="128"/>
                    <a:pt x="71" y="130"/>
                    <a:pt x="59" y="135"/>
                  </a:cubicBezTo>
                  <a:cubicBezTo>
                    <a:pt x="47" y="140"/>
                    <a:pt x="37" y="147"/>
                    <a:pt x="28" y="156"/>
                  </a:cubicBezTo>
                  <a:cubicBezTo>
                    <a:pt x="20" y="164"/>
                    <a:pt x="13" y="175"/>
                    <a:pt x="8" y="186"/>
                  </a:cubicBezTo>
                  <a:cubicBezTo>
                    <a:pt x="2" y="198"/>
                    <a:pt x="0" y="211"/>
                    <a:pt x="0" y="224"/>
                  </a:cubicBezTo>
                  <a:cubicBezTo>
                    <a:pt x="0" y="237"/>
                    <a:pt x="2" y="250"/>
                    <a:pt x="7" y="262"/>
                  </a:cubicBezTo>
                  <a:cubicBezTo>
                    <a:pt x="12" y="273"/>
                    <a:pt x="19" y="283"/>
                    <a:pt x="28" y="292"/>
                  </a:cubicBezTo>
                  <a:cubicBezTo>
                    <a:pt x="37" y="301"/>
                    <a:pt x="47" y="308"/>
                    <a:pt x="59" y="313"/>
                  </a:cubicBezTo>
                  <a:cubicBezTo>
                    <a:pt x="70" y="318"/>
                    <a:pt x="83" y="320"/>
                    <a:pt x="96" y="320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402" y="320"/>
                    <a:pt x="419" y="317"/>
                    <a:pt x="435" y="310"/>
                  </a:cubicBezTo>
                  <a:cubicBezTo>
                    <a:pt x="450" y="304"/>
                    <a:pt x="464" y="294"/>
                    <a:pt x="476" y="283"/>
                  </a:cubicBezTo>
                  <a:cubicBezTo>
                    <a:pt x="487" y="271"/>
                    <a:pt x="496" y="258"/>
                    <a:pt x="503" y="242"/>
                  </a:cubicBezTo>
                  <a:cubicBezTo>
                    <a:pt x="510" y="226"/>
                    <a:pt x="513" y="210"/>
                    <a:pt x="513" y="192"/>
                  </a:cubicBezTo>
                  <a:cubicBezTo>
                    <a:pt x="513" y="174"/>
                    <a:pt x="510" y="158"/>
                    <a:pt x="503" y="1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EB59E7F7-FF83-485E-A306-BEFDA451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1003"/>
              <a:ext cx="231" cy="174"/>
            </a:xfrm>
            <a:custGeom>
              <a:avLst/>
              <a:gdLst>
                <a:gd name="T0" fmla="*/ 0 w 182"/>
                <a:gd name="T1" fmla="*/ 136 h 137"/>
                <a:gd name="T2" fmla="*/ 0 w 182"/>
                <a:gd name="T3" fmla="*/ 13 h 137"/>
                <a:gd name="T4" fmla="*/ 81 w 182"/>
                <a:gd name="T5" fmla="*/ 13 h 137"/>
                <a:gd name="T6" fmla="*/ 94 w 182"/>
                <a:gd name="T7" fmla="*/ 0 h 137"/>
                <a:gd name="T8" fmla="*/ 182 w 182"/>
                <a:gd name="T9" fmla="*/ 0 h 137"/>
                <a:gd name="T10" fmla="*/ 182 w 182"/>
                <a:gd name="T11" fmla="*/ 61 h 137"/>
                <a:gd name="T12" fmla="*/ 169 w 182"/>
                <a:gd name="T13" fmla="*/ 55 h 137"/>
                <a:gd name="T14" fmla="*/ 144 w 182"/>
                <a:gd name="T15" fmla="*/ 76 h 137"/>
                <a:gd name="T16" fmla="*/ 113 w 182"/>
                <a:gd name="T17" fmla="*/ 93 h 137"/>
                <a:gd name="T18" fmla="*/ 77 w 182"/>
                <a:gd name="T19" fmla="*/ 109 h 137"/>
                <a:gd name="T20" fmla="*/ 106 w 182"/>
                <a:gd name="T21" fmla="*/ 133 h 137"/>
                <a:gd name="T22" fmla="*/ 106 w 182"/>
                <a:gd name="T23" fmla="*/ 136 h 137"/>
                <a:gd name="T24" fmla="*/ 0 w 182"/>
                <a:gd name="T25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37">
                  <a:moveTo>
                    <a:pt x="0" y="136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82" y="61"/>
                    <a:pt x="177" y="55"/>
                    <a:pt x="169" y="55"/>
                  </a:cubicBezTo>
                  <a:cubicBezTo>
                    <a:pt x="159" y="55"/>
                    <a:pt x="146" y="59"/>
                    <a:pt x="144" y="76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92" y="80"/>
                    <a:pt x="77" y="97"/>
                    <a:pt x="77" y="109"/>
                  </a:cubicBezTo>
                  <a:cubicBezTo>
                    <a:pt x="76" y="123"/>
                    <a:pt x="87" y="137"/>
                    <a:pt x="106" y="133"/>
                  </a:cubicBezTo>
                  <a:cubicBezTo>
                    <a:pt x="106" y="136"/>
                    <a:pt x="106" y="136"/>
                    <a:pt x="106" y="136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64DD7FD-9FE0-4578-AB75-11DA4782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988"/>
              <a:ext cx="104" cy="15"/>
            </a:xfrm>
            <a:custGeom>
              <a:avLst/>
              <a:gdLst>
                <a:gd name="T0" fmla="*/ 96 w 104"/>
                <a:gd name="T1" fmla="*/ 15 h 15"/>
                <a:gd name="T2" fmla="*/ 0 w 104"/>
                <a:gd name="T3" fmla="*/ 15 h 15"/>
                <a:gd name="T4" fmla="*/ 0 w 104"/>
                <a:gd name="T5" fmla="*/ 0 h 15"/>
                <a:gd name="T6" fmla="*/ 96 w 104"/>
                <a:gd name="T7" fmla="*/ 0 h 15"/>
                <a:gd name="T8" fmla="*/ 104 w 104"/>
                <a:gd name="T9" fmla="*/ 7 h 15"/>
                <a:gd name="T10" fmla="*/ 96 w 10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5">
                  <a:moveTo>
                    <a:pt x="96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96" y="0"/>
                  </a:lnTo>
                  <a:lnTo>
                    <a:pt x="104" y="7"/>
                  </a:lnTo>
                  <a:lnTo>
                    <a:pt x="96" y="1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EDCDECD8-F207-4C30-AD99-D1D57938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150"/>
              <a:ext cx="38" cy="30"/>
            </a:xfrm>
            <a:custGeom>
              <a:avLst/>
              <a:gdLst>
                <a:gd name="T0" fmla="*/ 0 w 30"/>
                <a:gd name="T1" fmla="*/ 8 h 23"/>
                <a:gd name="T2" fmla="*/ 26 w 30"/>
                <a:gd name="T3" fmla="*/ 23 h 23"/>
                <a:gd name="T4" fmla="*/ 30 w 30"/>
                <a:gd name="T5" fmla="*/ 15 h 23"/>
                <a:gd name="T6" fmla="*/ 4 w 30"/>
                <a:gd name="T7" fmla="*/ 0 h 23"/>
                <a:gd name="T8" fmla="*/ 0 w 30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0" y="8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7" y="20"/>
                    <a:pt x="29" y="16"/>
                    <a:pt x="30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2A9B238-2683-4D54-83F2-2576C2B85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111"/>
              <a:ext cx="37" cy="28"/>
            </a:xfrm>
            <a:custGeom>
              <a:avLst/>
              <a:gdLst>
                <a:gd name="T0" fmla="*/ 4 w 29"/>
                <a:gd name="T1" fmla="*/ 22 h 22"/>
                <a:gd name="T2" fmla="*/ 29 w 29"/>
                <a:gd name="T3" fmla="*/ 8 h 22"/>
                <a:gd name="T4" fmla="*/ 25 w 29"/>
                <a:gd name="T5" fmla="*/ 0 h 22"/>
                <a:gd name="T6" fmla="*/ 0 w 29"/>
                <a:gd name="T7" fmla="*/ 14 h 22"/>
                <a:gd name="T8" fmla="*/ 4 w 2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">
                  <a:moveTo>
                    <a:pt x="4" y="22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7" y="6"/>
                    <a:pt x="26" y="3"/>
                    <a:pt x="2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20"/>
                    <a:pt x="4" y="2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1">
              <a:extLst>
                <a:ext uri="{FF2B5EF4-FFF2-40B4-BE49-F238E27FC236}">
                  <a16:creationId xmlns:a16="http://schemas.microsoft.com/office/drawing/2014/main" id="{0DF393E6-06DB-4ADF-9376-DB743A5D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1125"/>
              <a:ext cx="40" cy="39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2">
              <a:extLst>
                <a:ext uri="{FF2B5EF4-FFF2-40B4-BE49-F238E27FC236}">
                  <a16:creationId xmlns:a16="http://schemas.microsoft.com/office/drawing/2014/main" id="{5A12D355-FB9B-4B54-89F7-4D2A0601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082"/>
              <a:ext cx="40" cy="4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3">
              <a:extLst>
                <a:ext uri="{FF2B5EF4-FFF2-40B4-BE49-F238E27FC236}">
                  <a16:creationId xmlns:a16="http://schemas.microsoft.com/office/drawing/2014/main" id="{51D02221-065B-4D0A-BFE6-CD610E3C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168"/>
              <a:ext cx="40" cy="4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67A8729-356A-4392-8DC4-8181FFCE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1035"/>
              <a:ext cx="331" cy="207"/>
            </a:xfrm>
            <a:custGeom>
              <a:avLst/>
              <a:gdLst>
                <a:gd name="T0" fmla="*/ 40 w 261"/>
                <a:gd name="T1" fmla="*/ 158 h 163"/>
                <a:gd name="T2" fmla="*/ 57 w 261"/>
                <a:gd name="T3" fmla="*/ 163 h 163"/>
                <a:gd name="T4" fmla="*/ 57 w 261"/>
                <a:gd name="T5" fmla="*/ 93 h 163"/>
                <a:gd name="T6" fmla="*/ 240 w 261"/>
                <a:gd name="T7" fmla="*/ 93 h 163"/>
                <a:gd name="T8" fmla="*/ 240 w 261"/>
                <a:gd name="T9" fmla="*/ 151 h 163"/>
                <a:gd name="T10" fmla="*/ 247 w 261"/>
                <a:gd name="T11" fmla="*/ 149 h 163"/>
                <a:gd name="T12" fmla="*/ 257 w 261"/>
                <a:gd name="T13" fmla="*/ 134 h 163"/>
                <a:gd name="T14" fmla="*/ 261 w 261"/>
                <a:gd name="T15" fmla="*/ 114 h 163"/>
                <a:gd name="T16" fmla="*/ 257 w 261"/>
                <a:gd name="T17" fmla="*/ 95 h 163"/>
                <a:gd name="T18" fmla="*/ 247 w 261"/>
                <a:gd name="T19" fmla="*/ 80 h 163"/>
                <a:gd name="T20" fmla="*/ 231 w 261"/>
                <a:gd name="T21" fmla="*/ 69 h 163"/>
                <a:gd name="T22" fmla="*/ 212 w 261"/>
                <a:gd name="T23" fmla="*/ 65 h 163"/>
                <a:gd name="T24" fmla="*/ 204 w 261"/>
                <a:gd name="T25" fmla="*/ 39 h 163"/>
                <a:gd name="T26" fmla="*/ 188 w 261"/>
                <a:gd name="T27" fmla="*/ 19 h 163"/>
                <a:gd name="T28" fmla="*/ 165 w 261"/>
                <a:gd name="T29" fmla="*/ 5 h 163"/>
                <a:gd name="T30" fmla="*/ 139 w 261"/>
                <a:gd name="T31" fmla="*/ 0 h 163"/>
                <a:gd name="T32" fmla="*/ 120 w 261"/>
                <a:gd name="T33" fmla="*/ 2 h 163"/>
                <a:gd name="T34" fmla="*/ 103 w 261"/>
                <a:gd name="T35" fmla="*/ 9 h 163"/>
                <a:gd name="T36" fmla="*/ 89 w 261"/>
                <a:gd name="T37" fmla="*/ 20 h 163"/>
                <a:gd name="T38" fmla="*/ 77 w 261"/>
                <a:gd name="T39" fmla="*/ 34 h 163"/>
                <a:gd name="T40" fmla="*/ 65 w 261"/>
                <a:gd name="T41" fmla="*/ 33 h 163"/>
                <a:gd name="T42" fmla="*/ 40 w 261"/>
                <a:gd name="T43" fmla="*/ 38 h 163"/>
                <a:gd name="T44" fmla="*/ 19 w 261"/>
                <a:gd name="T45" fmla="*/ 52 h 163"/>
                <a:gd name="T46" fmla="*/ 5 w 261"/>
                <a:gd name="T47" fmla="*/ 73 h 163"/>
                <a:gd name="T48" fmla="*/ 0 w 261"/>
                <a:gd name="T49" fmla="*/ 98 h 163"/>
                <a:gd name="T50" fmla="*/ 5 w 261"/>
                <a:gd name="T51" fmla="*/ 124 h 163"/>
                <a:gd name="T52" fmla="*/ 19 w 261"/>
                <a:gd name="T53" fmla="*/ 144 h 163"/>
                <a:gd name="T54" fmla="*/ 40 w 261"/>
                <a:gd name="T5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163">
                  <a:moveTo>
                    <a:pt x="40" y="158"/>
                  </a:moveTo>
                  <a:cubicBezTo>
                    <a:pt x="54" y="163"/>
                    <a:pt x="57" y="163"/>
                    <a:pt x="57" y="16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6" y="151"/>
                    <a:pt x="245" y="151"/>
                    <a:pt x="247" y="149"/>
                  </a:cubicBezTo>
                  <a:cubicBezTo>
                    <a:pt x="252" y="145"/>
                    <a:pt x="255" y="139"/>
                    <a:pt x="257" y="134"/>
                  </a:cubicBezTo>
                  <a:cubicBezTo>
                    <a:pt x="260" y="128"/>
                    <a:pt x="261" y="121"/>
                    <a:pt x="261" y="114"/>
                  </a:cubicBezTo>
                  <a:cubicBezTo>
                    <a:pt x="261" y="108"/>
                    <a:pt x="260" y="101"/>
                    <a:pt x="257" y="95"/>
                  </a:cubicBezTo>
                  <a:cubicBezTo>
                    <a:pt x="255" y="89"/>
                    <a:pt x="251" y="84"/>
                    <a:pt x="247" y="80"/>
                  </a:cubicBezTo>
                  <a:cubicBezTo>
                    <a:pt x="242" y="75"/>
                    <a:pt x="237" y="72"/>
                    <a:pt x="231" y="69"/>
                  </a:cubicBezTo>
                  <a:cubicBezTo>
                    <a:pt x="225" y="67"/>
                    <a:pt x="219" y="65"/>
                    <a:pt x="212" y="65"/>
                  </a:cubicBezTo>
                  <a:cubicBezTo>
                    <a:pt x="211" y="56"/>
                    <a:pt x="208" y="47"/>
                    <a:pt x="204" y="39"/>
                  </a:cubicBezTo>
                  <a:cubicBezTo>
                    <a:pt x="199" y="31"/>
                    <a:pt x="194" y="25"/>
                    <a:pt x="188" y="19"/>
                  </a:cubicBezTo>
                  <a:cubicBezTo>
                    <a:pt x="181" y="13"/>
                    <a:pt x="174" y="8"/>
                    <a:pt x="165" y="5"/>
                  </a:cubicBezTo>
                  <a:cubicBezTo>
                    <a:pt x="157" y="2"/>
                    <a:pt x="148" y="0"/>
                    <a:pt x="139" y="0"/>
                  </a:cubicBezTo>
                  <a:cubicBezTo>
                    <a:pt x="132" y="0"/>
                    <a:pt x="126" y="1"/>
                    <a:pt x="120" y="2"/>
                  </a:cubicBezTo>
                  <a:cubicBezTo>
                    <a:pt x="114" y="4"/>
                    <a:pt x="109" y="6"/>
                    <a:pt x="103" y="9"/>
                  </a:cubicBezTo>
                  <a:cubicBezTo>
                    <a:pt x="98" y="12"/>
                    <a:pt x="93" y="15"/>
                    <a:pt x="89" y="20"/>
                  </a:cubicBezTo>
                  <a:cubicBezTo>
                    <a:pt x="84" y="24"/>
                    <a:pt x="80" y="29"/>
                    <a:pt x="77" y="34"/>
                  </a:cubicBezTo>
                  <a:cubicBezTo>
                    <a:pt x="73" y="33"/>
                    <a:pt x="69" y="33"/>
                    <a:pt x="65" y="33"/>
                  </a:cubicBezTo>
                  <a:cubicBezTo>
                    <a:pt x="56" y="33"/>
                    <a:pt x="47" y="34"/>
                    <a:pt x="40" y="38"/>
                  </a:cubicBezTo>
                  <a:cubicBezTo>
                    <a:pt x="32" y="41"/>
                    <a:pt x="25" y="46"/>
                    <a:pt x="19" y="52"/>
                  </a:cubicBezTo>
                  <a:cubicBezTo>
                    <a:pt x="13" y="58"/>
                    <a:pt x="8" y="65"/>
                    <a:pt x="5" y="73"/>
                  </a:cubicBezTo>
                  <a:cubicBezTo>
                    <a:pt x="1" y="81"/>
                    <a:pt x="0" y="89"/>
                    <a:pt x="0" y="98"/>
                  </a:cubicBezTo>
                  <a:cubicBezTo>
                    <a:pt x="0" y="107"/>
                    <a:pt x="1" y="116"/>
                    <a:pt x="5" y="124"/>
                  </a:cubicBezTo>
                  <a:cubicBezTo>
                    <a:pt x="8" y="132"/>
                    <a:pt x="13" y="138"/>
                    <a:pt x="19" y="144"/>
                  </a:cubicBezTo>
                  <a:cubicBezTo>
                    <a:pt x="25" y="150"/>
                    <a:pt x="31" y="155"/>
                    <a:pt x="40" y="15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D3A576A9-BC89-4121-AB5B-29B54DA1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168"/>
              <a:ext cx="200" cy="151"/>
            </a:xfrm>
            <a:custGeom>
              <a:avLst/>
              <a:gdLst>
                <a:gd name="T0" fmla="*/ 99 w 157"/>
                <a:gd name="T1" fmla="*/ 105 h 119"/>
                <a:gd name="T2" fmla="*/ 83 w 157"/>
                <a:gd name="T3" fmla="*/ 105 h 119"/>
                <a:gd name="T4" fmla="*/ 83 w 157"/>
                <a:gd name="T5" fmla="*/ 91 h 119"/>
                <a:gd name="T6" fmla="*/ 99 w 157"/>
                <a:gd name="T7" fmla="*/ 91 h 119"/>
                <a:gd name="T8" fmla="*/ 99 w 157"/>
                <a:gd name="T9" fmla="*/ 53 h 119"/>
                <a:gd name="T10" fmla="*/ 100 w 157"/>
                <a:gd name="T11" fmla="*/ 48 h 119"/>
                <a:gd name="T12" fmla="*/ 103 w 157"/>
                <a:gd name="T13" fmla="*/ 45 h 119"/>
                <a:gd name="T14" fmla="*/ 107 w 157"/>
                <a:gd name="T15" fmla="*/ 42 h 119"/>
                <a:gd name="T16" fmla="*/ 111 w 157"/>
                <a:gd name="T17" fmla="*/ 42 h 119"/>
                <a:gd name="T18" fmla="*/ 157 w 157"/>
                <a:gd name="T19" fmla="*/ 42 h 119"/>
                <a:gd name="T20" fmla="*/ 157 w 157"/>
                <a:gd name="T21" fmla="*/ 0 h 119"/>
                <a:gd name="T22" fmla="*/ 51 w 157"/>
                <a:gd name="T23" fmla="*/ 0 h 119"/>
                <a:gd name="T24" fmla="*/ 26 w 157"/>
                <a:gd name="T25" fmla="*/ 0 h 119"/>
                <a:gd name="T26" fmla="*/ 0 w 157"/>
                <a:gd name="T27" fmla="*/ 0 h 119"/>
                <a:gd name="T28" fmla="*/ 0 w 157"/>
                <a:gd name="T29" fmla="*/ 91 h 119"/>
                <a:gd name="T30" fmla="*/ 17 w 157"/>
                <a:gd name="T31" fmla="*/ 91 h 119"/>
                <a:gd name="T32" fmla="*/ 59 w 157"/>
                <a:gd name="T33" fmla="*/ 91 h 119"/>
                <a:gd name="T34" fmla="*/ 69 w 157"/>
                <a:gd name="T35" fmla="*/ 91 h 119"/>
                <a:gd name="T36" fmla="*/ 69 w 157"/>
                <a:gd name="T37" fmla="*/ 105 h 119"/>
                <a:gd name="T38" fmla="*/ 42 w 157"/>
                <a:gd name="T39" fmla="*/ 105 h 119"/>
                <a:gd name="T40" fmla="*/ 42 w 157"/>
                <a:gd name="T41" fmla="*/ 119 h 119"/>
                <a:gd name="T42" fmla="*/ 99 w 157"/>
                <a:gd name="T4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119">
                  <a:moveTo>
                    <a:pt x="99" y="105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49"/>
                    <a:pt x="100" y="48"/>
                  </a:cubicBezTo>
                  <a:cubicBezTo>
                    <a:pt x="101" y="47"/>
                    <a:pt x="102" y="46"/>
                    <a:pt x="103" y="45"/>
                  </a:cubicBezTo>
                  <a:cubicBezTo>
                    <a:pt x="104" y="44"/>
                    <a:pt x="105" y="43"/>
                    <a:pt x="107" y="42"/>
                  </a:cubicBezTo>
                  <a:cubicBezTo>
                    <a:pt x="108" y="42"/>
                    <a:pt x="110" y="42"/>
                    <a:pt x="111" y="42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19"/>
                    <a:pt x="42" y="119"/>
                  </a:cubicBezTo>
                  <a:cubicBezTo>
                    <a:pt x="42" y="119"/>
                    <a:pt x="99" y="119"/>
                    <a:pt x="99" y="119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DE639CDC-64D0-4704-B71B-0DBBC3945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1236"/>
              <a:ext cx="130" cy="83"/>
            </a:xfrm>
            <a:custGeom>
              <a:avLst/>
              <a:gdLst>
                <a:gd name="T0" fmla="*/ 101 w 102"/>
                <a:gd name="T1" fmla="*/ 3 h 66"/>
                <a:gd name="T2" fmla="*/ 101 w 102"/>
                <a:gd name="T3" fmla="*/ 2 h 66"/>
                <a:gd name="T4" fmla="*/ 99 w 102"/>
                <a:gd name="T5" fmla="*/ 1 h 66"/>
                <a:gd name="T6" fmla="*/ 97 w 102"/>
                <a:gd name="T7" fmla="*/ 0 h 66"/>
                <a:gd name="T8" fmla="*/ 4 w 102"/>
                <a:gd name="T9" fmla="*/ 0 h 66"/>
                <a:gd name="T10" fmla="*/ 2 w 102"/>
                <a:gd name="T11" fmla="*/ 1 h 66"/>
                <a:gd name="T12" fmla="*/ 1 w 102"/>
                <a:gd name="T13" fmla="*/ 2 h 66"/>
                <a:gd name="T14" fmla="*/ 0 w 102"/>
                <a:gd name="T15" fmla="*/ 3 h 66"/>
                <a:gd name="T16" fmla="*/ 0 w 102"/>
                <a:gd name="T17" fmla="*/ 4 h 66"/>
                <a:gd name="T18" fmla="*/ 0 w 102"/>
                <a:gd name="T19" fmla="*/ 62 h 66"/>
                <a:gd name="T20" fmla="*/ 0 w 102"/>
                <a:gd name="T21" fmla="*/ 64 h 66"/>
                <a:gd name="T22" fmla="*/ 1 w 102"/>
                <a:gd name="T23" fmla="*/ 65 h 66"/>
                <a:gd name="T24" fmla="*/ 2 w 102"/>
                <a:gd name="T25" fmla="*/ 66 h 66"/>
                <a:gd name="T26" fmla="*/ 4 w 102"/>
                <a:gd name="T27" fmla="*/ 66 h 66"/>
                <a:gd name="T28" fmla="*/ 97 w 102"/>
                <a:gd name="T29" fmla="*/ 66 h 66"/>
                <a:gd name="T30" fmla="*/ 99 w 102"/>
                <a:gd name="T31" fmla="*/ 66 h 66"/>
                <a:gd name="T32" fmla="*/ 101 w 102"/>
                <a:gd name="T33" fmla="*/ 65 h 66"/>
                <a:gd name="T34" fmla="*/ 101 w 102"/>
                <a:gd name="T35" fmla="*/ 64 h 66"/>
                <a:gd name="T36" fmla="*/ 102 w 102"/>
                <a:gd name="T37" fmla="*/ 62 h 66"/>
                <a:gd name="T38" fmla="*/ 102 w 102"/>
                <a:gd name="T39" fmla="*/ 4 h 66"/>
                <a:gd name="T40" fmla="*/ 101 w 102"/>
                <a:gd name="T41" fmla="*/ 3 h 66"/>
                <a:gd name="T42" fmla="*/ 59 w 102"/>
                <a:gd name="T43" fmla="*/ 59 h 66"/>
                <a:gd name="T44" fmla="*/ 42 w 102"/>
                <a:gd name="T45" fmla="*/ 59 h 66"/>
                <a:gd name="T46" fmla="*/ 42 w 102"/>
                <a:gd name="T47" fmla="*/ 47 h 66"/>
                <a:gd name="T48" fmla="*/ 59 w 102"/>
                <a:gd name="T49" fmla="*/ 47 h 66"/>
                <a:gd name="T50" fmla="*/ 59 w 102"/>
                <a:gd name="T51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66">
                  <a:moveTo>
                    <a:pt x="101" y="3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100" y="1"/>
                    <a:pt x="99" y="1"/>
                  </a:cubicBezTo>
                  <a:cubicBezTo>
                    <a:pt x="99" y="1"/>
                    <a:pt x="98" y="0"/>
                    <a:pt x="9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4"/>
                  </a:cubicBezTo>
                  <a:cubicBezTo>
                    <a:pt x="0" y="64"/>
                    <a:pt x="0" y="64"/>
                    <a:pt x="1" y="65"/>
                  </a:cubicBezTo>
                  <a:cubicBezTo>
                    <a:pt x="1" y="65"/>
                    <a:pt x="2" y="65"/>
                    <a:pt x="2" y="66"/>
                  </a:cubicBezTo>
                  <a:cubicBezTo>
                    <a:pt x="3" y="66"/>
                    <a:pt x="3" y="66"/>
                    <a:pt x="4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8" y="66"/>
                    <a:pt x="99" y="66"/>
                    <a:pt x="99" y="66"/>
                  </a:cubicBezTo>
                  <a:cubicBezTo>
                    <a:pt x="100" y="65"/>
                    <a:pt x="100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3"/>
                    <a:pt x="102" y="63"/>
                    <a:pt x="102" y="62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2" y="4"/>
                    <a:pt x="102" y="3"/>
                    <a:pt x="101" y="3"/>
                  </a:cubicBezTo>
                  <a:close/>
                  <a:moveTo>
                    <a:pt x="59" y="59"/>
                  </a:moveTo>
                  <a:cubicBezTo>
                    <a:pt x="42" y="59"/>
                    <a:pt x="42" y="59"/>
                    <a:pt x="42" y="59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59" y="47"/>
                    <a:pt x="59" y="47"/>
                    <a:pt x="59" y="47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9B2A37A-EFE1-4977-A516-1DE9B47E9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2211"/>
              <a:ext cx="78" cy="71"/>
            </a:xfrm>
            <a:custGeom>
              <a:avLst/>
              <a:gdLst>
                <a:gd name="T0" fmla="*/ 38 w 78"/>
                <a:gd name="T1" fmla="*/ 18 h 71"/>
                <a:gd name="T2" fmla="*/ 42 w 78"/>
                <a:gd name="T3" fmla="*/ 22 h 71"/>
                <a:gd name="T4" fmla="*/ 49 w 78"/>
                <a:gd name="T5" fmla="*/ 28 h 71"/>
                <a:gd name="T6" fmla="*/ 42 w 78"/>
                <a:gd name="T7" fmla="*/ 28 h 71"/>
                <a:gd name="T8" fmla="*/ 30 w 78"/>
                <a:gd name="T9" fmla="*/ 28 h 71"/>
                <a:gd name="T10" fmla="*/ 0 w 78"/>
                <a:gd name="T11" fmla="*/ 28 h 71"/>
                <a:gd name="T12" fmla="*/ 0 w 78"/>
                <a:gd name="T13" fmla="*/ 44 h 71"/>
                <a:gd name="T14" fmla="*/ 30 w 78"/>
                <a:gd name="T15" fmla="*/ 44 h 71"/>
                <a:gd name="T16" fmla="*/ 42 w 78"/>
                <a:gd name="T17" fmla="*/ 44 h 71"/>
                <a:gd name="T18" fmla="*/ 49 w 78"/>
                <a:gd name="T19" fmla="*/ 44 h 71"/>
                <a:gd name="T20" fmla="*/ 42 w 78"/>
                <a:gd name="T21" fmla="*/ 50 h 71"/>
                <a:gd name="T22" fmla="*/ 31 w 78"/>
                <a:gd name="T23" fmla="*/ 61 h 71"/>
                <a:gd name="T24" fmla="*/ 42 w 78"/>
                <a:gd name="T25" fmla="*/ 71 h 71"/>
                <a:gd name="T26" fmla="*/ 42 w 78"/>
                <a:gd name="T27" fmla="*/ 71 h 71"/>
                <a:gd name="T28" fmla="*/ 78 w 78"/>
                <a:gd name="T29" fmla="*/ 36 h 71"/>
                <a:gd name="T30" fmla="*/ 60 w 78"/>
                <a:gd name="T31" fmla="*/ 18 h 71"/>
                <a:gd name="T32" fmla="*/ 42 w 78"/>
                <a:gd name="T33" fmla="*/ 0 h 71"/>
                <a:gd name="T34" fmla="*/ 42 w 78"/>
                <a:gd name="T35" fmla="*/ 0 h 71"/>
                <a:gd name="T36" fmla="*/ 31 w 78"/>
                <a:gd name="T37" fmla="*/ 10 h 71"/>
                <a:gd name="T38" fmla="*/ 38 w 78"/>
                <a:gd name="T39" fmla="*/ 18 h 71"/>
                <a:gd name="T40" fmla="*/ 38 w 78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1">
                  <a:moveTo>
                    <a:pt x="38" y="18"/>
                  </a:moveTo>
                  <a:lnTo>
                    <a:pt x="42" y="22"/>
                  </a:lnTo>
                  <a:lnTo>
                    <a:pt x="49" y="28"/>
                  </a:lnTo>
                  <a:lnTo>
                    <a:pt x="42" y="28"/>
                  </a:lnTo>
                  <a:lnTo>
                    <a:pt x="30" y="28"/>
                  </a:lnTo>
                  <a:lnTo>
                    <a:pt x="0" y="28"/>
                  </a:lnTo>
                  <a:lnTo>
                    <a:pt x="0" y="44"/>
                  </a:lnTo>
                  <a:lnTo>
                    <a:pt x="30" y="44"/>
                  </a:lnTo>
                  <a:lnTo>
                    <a:pt x="42" y="44"/>
                  </a:lnTo>
                  <a:lnTo>
                    <a:pt x="49" y="44"/>
                  </a:lnTo>
                  <a:lnTo>
                    <a:pt x="42" y="50"/>
                  </a:lnTo>
                  <a:lnTo>
                    <a:pt x="31" y="61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78" y="36"/>
                  </a:lnTo>
                  <a:lnTo>
                    <a:pt x="60" y="18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1" y="1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BA06D4A5-4C26-4C2A-A847-5A29B925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202"/>
              <a:ext cx="43" cy="197"/>
            </a:xfrm>
            <a:custGeom>
              <a:avLst/>
              <a:gdLst>
                <a:gd name="T0" fmla="*/ 34 w 34"/>
                <a:gd name="T1" fmla="*/ 79 h 155"/>
                <a:gd name="T2" fmla="*/ 34 w 34"/>
                <a:gd name="T3" fmla="*/ 34 h 155"/>
                <a:gd name="T4" fmla="*/ 0 w 34"/>
                <a:gd name="T5" fmla="*/ 0 h 155"/>
                <a:gd name="T6" fmla="*/ 0 w 34"/>
                <a:gd name="T7" fmla="*/ 79 h 155"/>
                <a:gd name="T8" fmla="*/ 0 w 34"/>
                <a:gd name="T9" fmla="*/ 132 h 155"/>
                <a:gd name="T10" fmla="*/ 22 w 34"/>
                <a:gd name="T11" fmla="*/ 155 h 155"/>
                <a:gd name="T12" fmla="*/ 22 w 34"/>
                <a:gd name="T13" fmla="*/ 121 h 155"/>
                <a:gd name="T14" fmla="*/ 24 w 34"/>
                <a:gd name="T15" fmla="*/ 114 h 155"/>
                <a:gd name="T16" fmla="*/ 28 w 34"/>
                <a:gd name="T17" fmla="*/ 109 h 155"/>
                <a:gd name="T18" fmla="*/ 32 w 34"/>
                <a:gd name="T19" fmla="*/ 105 h 155"/>
                <a:gd name="T20" fmla="*/ 34 w 34"/>
                <a:gd name="T21" fmla="*/ 102 h 155"/>
                <a:gd name="T22" fmla="*/ 34 w 34"/>
                <a:gd name="T2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55">
                  <a:moveTo>
                    <a:pt x="34" y="79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2" y="118"/>
                    <a:pt x="23" y="116"/>
                    <a:pt x="24" y="114"/>
                  </a:cubicBezTo>
                  <a:cubicBezTo>
                    <a:pt x="25" y="112"/>
                    <a:pt x="26" y="110"/>
                    <a:pt x="28" y="109"/>
                  </a:cubicBezTo>
                  <a:cubicBezTo>
                    <a:pt x="29" y="108"/>
                    <a:pt x="31" y="106"/>
                    <a:pt x="32" y="105"/>
                  </a:cubicBezTo>
                  <a:cubicBezTo>
                    <a:pt x="33" y="104"/>
                    <a:pt x="34" y="103"/>
                    <a:pt x="34" y="102"/>
                  </a:cubicBezTo>
                  <a:lnTo>
                    <a:pt x="34" y="79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9">
              <a:extLst>
                <a:ext uri="{FF2B5EF4-FFF2-40B4-BE49-F238E27FC236}">
                  <a16:creationId xmlns:a16="http://schemas.microsoft.com/office/drawing/2014/main" id="{0D4545CD-BE41-4596-8EA2-480CE788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2200"/>
              <a:ext cx="113" cy="173"/>
            </a:xfrm>
            <a:custGeom>
              <a:avLst/>
              <a:gdLst>
                <a:gd name="T0" fmla="*/ 44 w 89"/>
                <a:gd name="T1" fmla="*/ 104 h 136"/>
                <a:gd name="T2" fmla="*/ 36 w 89"/>
                <a:gd name="T3" fmla="*/ 96 h 136"/>
                <a:gd name="T4" fmla="*/ 44 w 89"/>
                <a:gd name="T5" fmla="*/ 88 h 136"/>
                <a:gd name="T6" fmla="*/ 51 w 89"/>
                <a:gd name="T7" fmla="*/ 81 h 136"/>
                <a:gd name="T8" fmla="*/ 57 w 89"/>
                <a:gd name="T9" fmla="*/ 75 h 136"/>
                <a:gd name="T10" fmla="*/ 57 w 89"/>
                <a:gd name="T11" fmla="*/ 54 h 136"/>
                <a:gd name="T12" fmla="*/ 55 w 89"/>
                <a:gd name="T13" fmla="*/ 54 h 136"/>
                <a:gd name="T14" fmla="*/ 55 w 89"/>
                <a:gd name="T15" fmla="*/ 43 h 136"/>
                <a:gd name="T16" fmla="*/ 55 w 89"/>
                <a:gd name="T17" fmla="*/ 31 h 136"/>
                <a:gd name="T18" fmla="*/ 55 w 89"/>
                <a:gd name="T19" fmla="*/ 20 h 136"/>
                <a:gd name="T20" fmla="*/ 59 w 89"/>
                <a:gd name="T21" fmla="*/ 20 h 136"/>
                <a:gd name="T22" fmla="*/ 66 w 89"/>
                <a:gd name="T23" fmla="*/ 20 h 136"/>
                <a:gd name="T24" fmla="*/ 77 w 89"/>
                <a:gd name="T25" fmla="*/ 20 h 136"/>
                <a:gd name="T26" fmla="*/ 74 w 89"/>
                <a:gd name="T27" fmla="*/ 17 h 136"/>
                <a:gd name="T28" fmla="*/ 82 w 89"/>
                <a:gd name="T29" fmla="*/ 9 h 136"/>
                <a:gd name="T30" fmla="*/ 89 w 89"/>
                <a:gd name="T31" fmla="*/ 2 h 136"/>
                <a:gd name="T32" fmla="*/ 89 w 89"/>
                <a:gd name="T33" fmla="*/ 0 h 136"/>
                <a:gd name="T34" fmla="*/ 59 w 89"/>
                <a:gd name="T35" fmla="*/ 0 h 136"/>
                <a:gd name="T36" fmla="*/ 0 w 89"/>
                <a:gd name="T37" fmla="*/ 0 h 136"/>
                <a:gd name="T38" fmla="*/ 29 w 89"/>
                <a:gd name="T39" fmla="*/ 28 h 136"/>
                <a:gd name="T40" fmla="*/ 31 w 89"/>
                <a:gd name="T41" fmla="*/ 32 h 136"/>
                <a:gd name="T42" fmla="*/ 32 w 89"/>
                <a:gd name="T43" fmla="*/ 36 h 136"/>
                <a:gd name="T44" fmla="*/ 32 w 89"/>
                <a:gd name="T45" fmla="*/ 81 h 136"/>
                <a:gd name="T46" fmla="*/ 32 w 89"/>
                <a:gd name="T47" fmla="*/ 104 h 136"/>
                <a:gd name="T48" fmla="*/ 30 w 89"/>
                <a:gd name="T49" fmla="*/ 111 h 136"/>
                <a:gd name="T50" fmla="*/ 26 w 89"/>
                <a:gd name="T51" fmla="*/ 116 h 136"/>
                <a:gd name="T52" fmla="*/ 22 w 89"/>
                <a:gd name="T53" fmla="*/ 120 h 136"/>
                <a:gd name="T54" fmla="*/ 21 w 89"/>
                <a:gd name="T55" fmla="*/ 123 h 136"/>
                <a:gd name="T56" fmla="*/ 21 w 89"/>
                <a:gd name="T57" fmla="*/ 136 h 136"/>
                <a:gd name="T58" fmla="*/ 57 w 89"/>
                <a:gd name="T59" fmla="*/ 136 h 136"/>
                <a:gd name="T60" fmla="*/ 57 w 89"/>
                <a:gd name="T61" fmla="*/ 117 h 136"/>
                <a:gd name="T62" fmla="*/ 44 w 89"/>
                <a:gd name="T63" fmla="*/ 10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36">
                  <a:moveTo>
                    <a:pt x="44" y="104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31"/>
                    <a:pt x="31" y="32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7"/>
                    <a:pt x="31" y="109"/>
                    <a:pt x="30" y="111"/>
                  </a:cubicBezTo>
                  <a:cubicBezTo>
                    <a:pt x="29" y="113"/>
                    <a:pt x="28" y="115"/>
                    <a:pt x="26" y="116"/>
                  </a:cubicBezTo>
                  <a:cubicBezTo>
                    <a:pt x="25" y="117"/>
                    <a:pt x="24" y="119"/>
                    <a:pt x="22" y="120"/>
                  </a:cubicBezTo>
                  <a:cubicBezTo>
                    <a:pt x="21" y="121"/>
                    <a:pt x="21" y="122"/>
                    <a:pt x="21" y="123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57" y="117"/>
                    <a:pt x="57" y="117"/>
                    <a:pt x="57" y="117"/>
                  </a:cubicBezTo>
                  <a:lnTo>
                    <a:pt x="44" y="10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002F3FFF-248F-4A4C-8432-92C3026D0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68"/>
              <a:ext cx="25" cy="27"/>
            </a:xfrm>
            <a:custGeom>
              <a:avLst/>
              <a:gdLst>
                <a:gd name="T0" fmla="*/ 3 w 25"/>
                <a:gd name="T1" fmla="*/ 25 h 27"/>
                <a:gd name="T2" fmla="*/ 19 w 25"/>
                <a:gd name="T3" fmla="*/ 8 h 27"/>
                <a:gd name="T4" fmla="*/ 19 w 25"/>
                <a:gd name="T5" fmla="*/ 7 h 27"/>
                <a:gd name="T6" fmla="*/ 22 w 25"/>
                <a:gd name="T7" fmla="*/ 4 h 27"/>
                <a:gd name="T8" fmla="*/ 25 w 25"/>
                <a:gd name="T9" fmla="*/ 0 h 27"/>
                <a:gd name="T10" fmla="*/ 11 w 25"/>
                <a:gd name="T11" fmla="*/ 0 h 27"/>
                <a:gd name="T12" fmla="*/ 3 w 25"/>
                <a:gd name="T13" fmla="*/ 0 h 27"/>
                <a:gd name="T14" fmla="*/ 0 w 25"/>
                <a:gd name="T15" fmla="*/ 0 h 27"/>
                <a:gd name="T16" fmla="*/ 0 w 25"/>
                <a:gd name="T17" fmla="*/ 27 h 27"/>
                <a:gd name="T18" fmla="*/ 3 w 25"/>
                <a:gd name="T1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7">
                  <a:moveTo>
                    <a:pt x="3" y="25"/>
                  </a:moveTo>
                  <a:lnTo>
                    <a:pt x="19" y="8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5" y="0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47820268-AB16-41BA-AABA-30399A136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29"/>
              <a:ext cx="129" cy="212"/>
            </a:xfrm>
            <a:custGeom>
              <a:avLst/>
              <a:gdLst>
                <a:gd name="T0" fmla="*/ 115 w 129"/>
                <a:gd name="T1" fmla="*/ 74 h 212"/>
                <a:gd name="T2" fmla="*/ 115 w 129"/>
                <a:gd name="T3" fmla="*/ 0 h 212"/>
                <a:gd name="T4" fmla="*/ 100 w 129"/>
                <a:gd name="T5" fmla="*/ 0 h 212"/>
                <a:gd name="T6" fmla="*/ 113 w 129"/>
                <a:gd name="T7" fmla="*/ 13 h 212"/>
                <a:gd name="T8" fmla="*/ 109 w 129"/>
                <a:gd name="T9" fmla="*/ 18 h 212"/>
                <a:gd name="T10" fmla="*/ 99 w 129"/>
                <a:gd name="T11" fmla="*/ 28 h 212"/>
                <a:gd name="T12" fmla="*/ 63 w 129"/>
                <a:gd name="T13" fmla="*/ 64 h 212"/>
                <a:gd name="T14" fmla="*/ 63 w 129"/>
                <a:gd name="T15" fmla="*/ 64 h 212"/>
                <a:gd name="T16" fmla="*/ 61 w 129"/>
                <a:gd name="T17" fmla="*/ 66 h 212"/>
                <a:gd name="T18" fmla="*/ 57 w 129"/>
                <a:gd name="T19" fmla="*/ 70 h 212"/>
                <a:gd name="T20" fmla="*/ 71 w 129"/>
                <a:gd name="T21" fmla="*/ 70 h 212"/>
                <a:gd name="T22" fmla="*/ 85 w 129"/>
                <a:gd name="T23" fmla="*/ 70 h 212"/>
                <a:gd name="T24" fmla="*/ 85 w 129"/>
                <a:gd name="T25" fmla="*/ 74 h 212"/>
                <a:gd name="T26" fmla="*/ 85 w 129"/>
                <a:gd name="T27" fmla="*/ 85 h 212"/>
                <a:gd name="T28" fmla="*/ 85 w 129"/>
                <a:gd name="T29" fmla="*/ 100 h 212"/>
                <a:gd name="T30" fmla="*/ 85 w 129"/>
                <a:gd name="T31" fmla="*/ 114 h 212"/>
                <a:gd name="T32" fmla="*/ 71 w 129"/>
                <a:gd name="T33" fmla="*/ 114 h 212"/>
                <a:gd name="T34" fmla="*/ 57 w 129"/>
                <a:gd name="T35" fmla="*/ 114 h 212"/>
                <a:gd name="T36" fmla="*/ 61 w 129"/>
                <a:gd name="T37" fmla="*/ 118 h 212"/>
                <a:gd name="T38" fmla="*/ 41 w 129"/>
                <a:gd name="T39" fmla="*/ 139 h 212"/>
                <a:gd name="T40" fmla="*/ 41 w 129"/>
                <a:gd name="T41" fmla="*/ 139 h 212"/>
                <a:gd name="T42" fmla="*/ 34 w 129"/>
                <a:gd name="T43" fmla="*/ 144 h 212"/>
                <a:gd name="T44" fmla="*/ 30 w 129"/>
                <a:gd name="T45" fmla="*/ 149 h 212"/>
                <a:gd name="T46" fmla="*/ 25 w 129"/>
                <a:gd name="T47" fmla="*/ 144 h 212"/>
                <a:gd name="T48" fmla="*/ 19 w 129"/>
                <a:gd name="T49" fmla="*/ 139 h 212"/>
                <a:gd name="T50" fmla="*/ 19 w 129"/>
                <a:gd name="T51" fmla="*/ 137 h 212"/>
                <a:gd name="T52" fmla="*/ 3 w 129"/>
                <a:gd name="T53" fmla="*/ 121 h 212"/>
                <a:gd name="T54" fmla="*/ 0 w 129"/>
                <a:gd name="T55" fmla="*/ 120 h 212"/>
                <a:gd name="T56" fmla="*/ 0 w 129"/>
                <a:gd name="T57" fmla="*/ 144 h 212"/>
                <a:gd name="T58" fmla="*/ 0 w 129"/>
                <a:gd name="T59" fmla="*/ 212 h 212"/>
                <a:gd name="T60" fmla="*/ 3 w 129"/>
                <a:gd name="T61" fmla="*/ 212 h 212"/>
                <a:gd name="T62" fmla="*/ 129 w 129"/>
                <a:gd name="T63" fmla="*/ 212 h 212"/>
                <a:gd name="T64" fmla="*/ 129 w 129"/>
                <a:gd name="T65" fmla="*/ 109 h 212"/>
                <a:gd name="T66" fmla="*/ 115 w 129"/>
                <a:gd name="T67" fmla="*/ 94 h 212"/>
                <a:gd name="T68" fmla="*/ 115 w 129"/>
                <a:gd name="T69" fmla="*/ 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" h="212">
                  <a:moveTo>
                    <a:pt x="115" y="74"/>
                  </a:moveTo>
                  <a:lnTo>
                    <a:pt x="115" y="0"/>
                  </a:lnTo>
                  <a:lnTo>
                    <a:pt x="100" y="0"/>
                  </a:lnTo>
                  <a:lnTo>
                    <a:pt x="113" y="13"/>
                  </a:lnTo>
                  <a:lnTo>
                    <a:pt x="109" y="18"/>
                  </a:lnTo>
                  <a:lnTo>
                    <a:pt x="99" y="28"/>
                  </a:lnTo>
                  <a:lnTo>
                    <a:pt x="63" y="64"/>
                  </a:lnTo>
                  <a:lnTo>
                    <a:pt x="63" y="64"/>
                  </a:lnTo>
                  <a:lnTo>
                    <a:pt x="61" y="66"/>
                  </a:lnTo>
                  <a:lnTo>
                    <a:pt x="57" y="70"/>
                  </a:lnTo>
                  <a:lnTo>
                    <a:pt x="71" y="70"/>
                  </a:lnTo>
                  <a:lnTo>
                    <a:pt x="85" y="70"/>
                  </a:lnTo>
                  <a:lnTo>
                    <a:pt x="85" y="74"/>
                  </a:lnTo>
                  <a:lnTo>
                    <a:pt x="85" y="85"/>
                  </a:lnTo>
                  <a:lnTo>
                    <a:pt x="85" y="100"/>
                  </a:lnTo>
                  <a:lnTo>
                    <a:pt x="85" y="114"/>
                  </a:lnTo>
                  <a:lnTo>
                    <a:pt x="71" y="114"/>
                  </a:lnTo>
                  <a:lnTo>
                    <a:pt x="57" y="114"/>
                  </a:lnTo>
                  <a:lnTo>
                    <a:pt x="61" y="118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34" y="144"/>
                  </a:lnTo>
                  <a:lnTo>
                    <a:pt x="30" y="149"/>
                  </a:lnTo>
                  <a:lnTo>
                    <a:pt x="25" y="144"/>
                  </a:lnTo>
                  <a:lnTo>
                    <a:pt x="19" y="139"/>
                  </a:lnTo>
                  <a:lnTo>
                    <a:pt x="19" y="137"/>
                  </a:lnTo>
                  <a:lnTo>
                    <a:pt x="3" y="121"/>
                  </a:lnTo>
                  <a:lnTo>
                    <a:pt x="0" y="120"/>
                  </a:lnTo>
                  <a:lnTo>
                    <a:pt x="0" y="144"/>
                  </a:lnTo>
                  <a:lnTo>
                    <a:pt x="0" y="212"/>
                  </a:lnTo>
                  <a:lnTo>
                    <a:pt x="3" y="212"/>
                  </a:lnTo>
                  <a:lnTo>
                    <a:pt x="129" y="212"/>
                  </a:lnTo>
                  <a:lnTo>
                    <a:pt x="129" y="109"/>
                  </a:lnTo>
                  <a:lnTo>
                    <a:pt x="115" y="94"/>
                  </a:lnTo>
                  <a:lnTo>
                    <a:pt x="115" y="7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5A8806DC-3202-41A2-8594-2837539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2229"/>
              <a:ext cx="14" cy="95"/>
            </a:xfrm>
            <a:custGeom>
              <a:avLst/>
              <a:gdLst>
                <a:gd name="T0" fmla="*/ 0 w 14"/>
                <a:gd name="T1" fmla="*/ 0 h 95"/>
                <a:gd name="T2" fmla="*/ 0 w 14"/>
                <a:gd name="T3" fmla="*/ 74 h 95"/>
                <a:gd name="T4" fmla="*/ 0 w 14"/>
                <a:gd name="T5" fmla="*/ 89 h 95"/>
                <a:gd name="T6" fmla="*/ 8 w 14"/>
                <a:gd name="T7" fmla="*/ 95 h 95"/>
                <a:gd name="T8" fmla="*/ 14 w 14"/>
                <a:gd name="T9" fmla="*/ 89 h 95"/>
                <a:gd name="T10" fmla="*/ 14 w 14"/>
                <a:gd name="T11" fmla="*/ 74 h 95"/>
                <a:gd name="T12" fmla="*/ 14 w 14"/>
                <a:gd name="T13" fmla="*/ 0 h 95"/>
                <a:gd name="T14" fmla="*/ 0 w 14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5">
                  <a:moveTo>
                    <a:pt x="0" y="0"/>
                  </a:moveTo>
                  <a:lnTo>
                    <a:pt x="0" y="74"/>
                  </a:lnTo>
                  <a:lnTo>
                    <a:pt x="0" y="89"/>
                  </a:lnTo>
                  <a:lnTo>
                    <a:pt x="8" y="95"/>
                  </a:lnTo>
                  <a:lnTo>
                    <a:pt x="14" y="89"/>
                  </a:lnTo>
                  <a:lnTo>
                    <a:pt x="14" y="7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0D7C42F5-D667-4A8A-A92A-D1B4AD706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285"/>
              <a:ext cx="77" cy="72"/>
            </a:xfrm>
            <a:custGeom>
              <a:avLst/>
              <a:gdLst>
                <a:gd name="T0" fmla="*/ 47 w 77"/>
                <a:gd name="T1" fmla="*/ 44 h 72"/>
                <a:gd name="T2" fmla="*/ 77 w 77"/>
                <a:gd name="T3" fmla="*/ 44 h 72"/>
                <a:gd name="T4" fmla="*/ 77 w 77"/>
                <a:gd name="T5" fmla="*/ 29 h 72"/>
                <a:gd name="T6" fmla="*/ 47 w 77"/>
                <a:gd name="T7" fmla="*/ 29 h 72"/>
                <a:gd name="T8" fmla="*/ 35 w 77"/>
                <a:gd name="T9" fmla="*/ 29 h 72"/>
                <a:gd name="T10" fmla="*/ 29 w 77"/>
                <a:gd name="T11" fmla="*/ 29 h 72"/>
                <a:gd name="T12" fmla="*/ 35 w 77"/>
                <a:gd name="T13" fmla="*/ 23 h 72"/>
                <a:gd name="T14" fmla="*/ 40 w 77"/>
                <a:gd name="T15" fmla="*/ 18 h 72"/>
                <a:gd name="T16" fmla="*/ 47 w 77"/>
                <a:gd name="T17" fmla="*/ 11 h 72"/>
                <a:gd name="T18" fmla="*/ 47 w 77"/>
                <a:gd name="T19" fmla="*/ 11 h 72"/>
                <a:gd name="T20" fmla="*/ 47 w 77"/>
                <a:gd name="T21" fmla="*/ 10 h 72"/>
                <a:gd name="T22" fmla="*/ 36 w 77"/>
                <a:gd name="T23" fmla="*/ 0 h 72"/>
                <a:gd name="T24" fmla="*/ 35 w 77"/>
                <a:gd name="T25" fmla="*/ 1 h 72"/>
                <a:gd name="T26" fmla="*/ 19 w 77"/>
                <a:gd name="T27" fmla="*/ 18 h 72"/>
                <a:gd name="T28" fmla="*/ 9 w 77"/>
                <a:gd name="T29" fmla="*/ 28 h 72"/>
                <a:gd name="T30" fmla="*/ 6 w 77"/>
                <a:gd name="T31" fmla="*/ 30 h 72"/>
                <a:gd name="T32" fmla="*/ 0 w 77"/>
                <a:gd name="T33" fmla="*/ 37 h 72"/>
                <a:gd name="T34" fmla="*/ 6 w 77"/>
                <a:gd name="T35" fmla="*/ 43 h 72"/>
                <a:gd name="T36" fmla="*/ 9 w 77"/>
                <a:gd name="T37" fmla="*/ 44 h 72"/>
                <a:gd name="T38" fmla="*/ 35 w 77"/>
                <a:gd name="T39" fmla="*/ 71 h 72"/>
                <a:gd name="T40" fmla="*/ 36 w 77"/>
                <a:gd name="T41" fmla="*/ 72 h 72"/>
                <a:gd name="T42" fmla="*/ 47 w 77"/>
                <a:gd name="T43" fmla="*/ 62 h 72"/>
                <a:gd name="T44" fmla="*/ 47 w 77"/>
                <a:gd name="T45" fmla="*/ 62 h 72"/>
                <a:gd name="T46" fmla="*/ 47 w 77"/>
                <a:gd name="T47" fmla="*/ 61 h 72"/>
                <a:gd name="T48" fmla="*/ 35 w 77"/>
                <a:gd name="T49" fmla="*/ 50 h 72"/>
                <a:gd name="T50" fmla="*/ 29 w 77"/>
                <a:gd name="T51" fmla="*/ 44 h 72"/>
                <a:gd name="T52" fmla="*/ 35 w 77"/>
                <a:gd name="T53" fmla="*/ 44 h 72"/>
                <a:gd name="T54" fmla="*/ 47 w 77"/>
                <a:gd name="T55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" h="72">
                  <a:moveTo>
                    <a:pt x="47" y="44"/>
                  </a:moveTo>
                  <a:lnTo>
                    <a:pt x="77" y="44"/>
                  </a:lnTo>
                  <a:lnTo>
                    <a:pt x="77" y="29"/>
                  </a:lnTo>
                  <a:lnTo>
                    <a:pt x="47" y="29"/>
                  </a:lnTo>
                  <a:lnTo>
                    <a:pt x="35" y="29"/>
                  </a:lnTo>
                  <a:lnTo>
                    <a:pt x="29" y="29"/>
                  </a:lnTo>
                  <a:lnTo>
                    <a:pt x="35" y="23"/>
                  </a:lnTo>
                  <a:lnTo>
                    <a:pt x="40" y="18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19" y="18"/>
                  </a:lnTo>
                  <a:lnTo>
                    <a:pt x="9" y="28"/>
                  </a:lnTo>
                  <a:lnTo>
                    <a:pt x="6" y="30"/>
                  </a:lnTo>
                  <a:lnTo>
                    <a:pt x="0" y="37"/>
                  </a:lnTo>
                  <a:lnTo>
                    <a:pt x="6" y="43"/>
                  </a:lnTo>
                  <a:lnTo>
                    <a:pt x="9" y="44"/>
                  </a:lnTo>
                  <a:lnTo>
                    <a:pt x="35" y="71"/>
                  </a:lnTo>
                  <a:lnTo>
                    <a:pt x="36" y="7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1"/>
                  </a:lnTo>
                  <a:lnTo>
                    <a:pt x="35" y="50"/>
                  </a:lnTo>
                  <a:lnTo>
                    <a:pt x="29" y="44"/>
                  </a:lnTo>
                  <a:lnTo>
                    <a:pt x="35" y="44"/>
                  </a:lnTo>
                  <a:lnTo>
                    <a:pt x="47" y="44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4">
              <a:extLst>
                <a:ext uri="{FF2B5EF4-FFF2-40B4-BE49-F238E27FC236}">
                  <a16:creationId xmlns:a16="http://schemas.microsoft.com/office/drawing/2014/main" id="{A58986AF-14CE-4427-8CB0-FC85D8C3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558"/>
              <a:ext cx="354" cy="3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4B67739-C7E9-472C-A7B3-6554886B2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" y="1546"/>
              <a:ext cx="379" cy="379"/>
            </a:xfrm>
            <a:custGeom>
              <a:avLst/>
              <a:gdLst>
                <a:gd name="T0" fmla="*/ 149 w 299"/>
                <a:gd name="T1" fmla="*/ 20 h 299"/>
                <a:gd name="T2" fmla="*/ 279 w 299"/>
                <a:gd name="T3" fmla="*/ 149 h 299"/>
                <a:gd name="T4" fmla="*/ 149 w 299"/>
                <a:gd name="T5" fmla="*/ 279 h 299"/>
                <a:gd name="T6" fmla="*/ 20 w 299"/>
                <a:gd name="T7" fmla="*/ 149 h 299"/>
                <a:gd name="T8" fmla="*/ 149 w 299"/>
                <a:gd name="T9" fmla="*/ 20 h 299"/>
                <a:gd name="T10" fmla="*/ 149 w 299"/>
                <a:gd name="T11" fmla="*/ 0 h 299"/>
                <a:gd name="T12" fmla="*/ 0 w 299"/>
                <a:gd name="T13" fmla="*/ 149 h 299"/>
                <a:gd name="T14" fmla="*/ 149 w 299"/>
                <a:gd name="T15" fmla="*/ 299 h 299"/>
                <a:gd name="T16" fmla="*/ 299 w 299"/>
                <a:gd name="T17" fmla="*/ 149 h 299"/>
                <a:gd name="T18" fmla="*/ 149 w 299"/>
                <a:gd name="T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99">
                  <a:moveTo>
                    <a:pt x="149" y="20"/>
                  </a:moveTo>
                  <a:cubicBezTo>
                    <a:pt x="221" y="20"/>
                    <a:pt x="279" y="78"/>
                    <a:pt x="279" y="149"/>
                  </a:cubicBezTo>
                  <a:cubicBezTo>
                    <a:pt x="279" y="221"/>
                    <a:pt x="221" y="279"/>
                    <a:pt x="149" y="279"/>
                  </a:cubicBezTo>
                  <a:cubicBezTo>
                    <a:pt x="78" y="279"/>
                    <a:pt x="20" y="221"/>
                    <a:pt x="20" y="149"/>
                  </a:cubicBezTo>
                  <a:cubicBezTo>
                    <a:pt x="20" y="78"/>
                    <a:pt x="78" y="20"/>
                    <a:pt x="149" y="20"/>
                  </a:cubicBezTo>
                  <a:moveTo>
                    <a:pt x="149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2"/>
                    <a:pt x="67" y="299"/>
                    <a:pt x="149" y="299"/>
                  </a:cubicBezTo>
                  <a:cubicBezTo>
                    <a:pt x="232" y="299"/>
                    <a:pt x="299" y="232"/>
                    <a:pt x="299" y="149"/>
                  </a:cubicBezTo>
                  <a:cubicBezTo>
                    <a:pt x="299" y="67"/>
                    <a:pt x="232" y="0"/>
                    <a:pt x="149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86F2EFAA-C9D4-408D-B401-9ED87E8E5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647"/>
              <a:ext cx="192" cy="153"/>
            </a:xfrm>
            <a:custGeom>
              <a:avLst/>
              <a:gdLst>
                <a:gd name="T0" fmla="*/ 151 w 151"/>
                <a:gd name="T1" fmla="*/ 34 h 120"/>
                <a:gd name="T2" fmla="*/ 139 w 151"/>
                <a:gd name="T3" fmla="*/ 13 h 120"/>
                <a:gd name="T4" fmla="*/ 123 w 151"/>
                <a:gd name="T5" fmla="*/ 3 h 120"/>
                <a:gd name="T6" fmla="*/ 103 w 151"/>
                <a:gd name="T7" fmla="*/ 0 h 120"/>
                <a:gd name="T8" fmla="*/ 89 w 151"/>
                <a:gd name="T9" fmla="*/ 1 h 120"/>
                <a:gd name="T10" fmla="*/ 77 w 151"/>
                <a:gd name="T11" fmla="*/ 6 h 120"/>
                <a:gd name="T12" fmla="*/ 66 w 151"/>
                <a:gd name="T13" fmla="*/ 14 h 120"/>
                <a:gd name="T14" fmla="*/ 57 w 151"/>
                <a:gd name="T15" fmla="*/ 25 h 120"/>
                <a:gd name="T16" fmla="*/ 48 w 151"/>
                <a:gd name="T17" fmla="*/ 24 h 120"/>
                <a:gd name="T18" fmla="*/ 29 w 151"/>
                <a:gd name="T19" fmla="*/ 28 h 120"/>
                <a:gd name="T20" fmla="*/ 14 w 151"/>
                <a:gd name="T21" fmla="*/ 38 h 120"/>
                <a:gd name="T22" fmla="*/ 3 w 151"/>
                <a:gd name="T23" fmla="*/ 53 h 120"/>
                <a:gd name="T24" fmla="*/ 0 w 151"/>
                <a:gd name="T25" fmla="*/ 72 h 120"/>
                <a:gd name="T26" fmla="*/ 3 w 151"/>
                <a:gd name="T27" fmla="*/ 91 h 120"/>
                <a:gd name="T28" fmla="*/ 14 w 151"/>
                <a:gd name="T29" fmla="*/ 107 h 120"/>
                <a:gd name="T30" fmla="*/ 29 w 151"/>
                <a:gd name="T31" fmla="*/ 117 h 120"/>
                <a:gd name="T32" fmla="*/ 87 w 151"/>
                <a:gd name="T33" fmla="*/ 119 h 120"/>
                <a:gd name="T34" fmla="*/ 72 w 151"/>
                <a:gd name="T35" fmla="*/ 69 h 120"/>
                <a:gd name="T36" fmla="*/ 72 w 151"/>
                <a:gd name="T37" fmla="*/ 44 h 120"/>
                <a:gd name="T38" fmla="*/ 151 w 151"/>
                <a:gd name="T3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" h="120">
                  <a:moveTo>
                    <a:pt x="151" y="34"/>
                  </a:moveTo>
                  <a:cubicBezTo>
                    <a:pt x="151" y="34"/>
                    <a:pt x="144" y="18"/>
                    <a:pt x="139" y="13"/>
                  </a:cubicBezTo>
                  <a:cubicBezTo>
                    <a:pt x="134" y="9"/>
                    <a:pt x="129" y="6"/>
                    <a:pt x="123" y="3"/>
                  </a:cubicBezTo>
                  <a:cubicBezTo>
                    <a:pt x="116" y="1"/>
                    <a:pt x="110" y="0"/>
                    <a:pt x="103" y="0"/>
                  </a:cubicBezTo>
                  <a:cubicBezTo>
                    <a:pt x="98" y="0"/>
                    <a:pt x="94" y="0"/>
                    <a:pt x="89" y="1"/>
                  </a:cubicBezTo>
                  <a:cubicBezTo>
                    <a:pt x="85" y="2"/>
                    <a:pt x="80" y="4"/>
                    <a:pt x="77" y="6"/>
                  </a:cubicBezTo>
                  <a:cubicBezTo>
                    <a:pt x="73" y="8"/>
                    <a:pt x="69" y="11"/>
                    <a:pt x="66" y="14"/>
                  </a:cubicBezTo>
                  <a:cubicBezTo>
                    <a:pt x="62" y="17"/>
                    <a:pt x="59" y="21"/>
                    <a:pt x="57" y="25"/>
                  </a:cubicBezTo>
                  <a:cubicBezTo>
                    <a:pt x="54" y="24"/>
                    <a:pt x="51" y="24"/>
                    <a:pt x="48" y="24"/>
                  </a:cubicBezTo>
                  <a:cubicBezTo>
                    <a:pt x="41" y="24"/>
                    <a:pt x="35" y="25"/>
                    <a:pt x="29" y="28"/>
                  </a:cubicBezTo>
                  <a:cubicBezTo>
                    <a:pt x="23" y="30"/>
                    <a:pt x="18" y="34"/>
                    <a:pt x="14" y="38"/>
                  </a:cubicBezTo>
                  <a:cubicBezTo>
                    <a:pt x="9" y="42"/>
                    <a:pt x="6" y="48"/>
                    <a:pt x="3" y="53"/>
                  </a:cubicBezTo>
                  <a:cubicBezTo>
                    <a:pt x="1" y="59"/>
                    <a:pt x="0" y="66"/>
                    <a:pt x="0" y="72"/>
                  </a:cubicBezTo>
                  <a:cubicBezTo>
                    <a:pt x="0" y="79"/>
                    <a:pt x="1" y="85"/>
                    <a:pt x="3" y="91"/>
                  </a:cubicBezTo>
                  <a:cubicBezTo>
                    <a:pt x="6" y="97"/>
                    <a:pt x="9" y="102"/>
                    <a:pt x="14" y="107"/>
                  </a:cubicBezTo>
                  <a:cubicBezTo>
                    <a:pt x="18" y="111"/>
                    <a:pt x="23" y="115"/>
                    <a:pt x="29" y="117"/>
                  </a:cubicBezTo>
                  <a:cubicBezTo>
                    <a:pt x="35" y="120"/>
                    <a:pt x="80" y="119"/>
                    <a:pt x="87" y="119"/>
                  </a:cubicBezTo>
                  <a:cubicBezTo>
                    <a:pt x="87" y="119"/>
                    <a:pt x="70" y="100"/>
                    <a:pt x="72" y="69"/>
                  </a:cubicBezTo>
                  <a:cubicBezTo>
                    <a:pt x="72" y="66"/>
                    <a:pt x="72" y="44"/>
                    <a:pt x="72" y="44"/>
                  </a:cubicBezTo>
                  <a:cubicBezTo>
                    <a:pt x="117" y="46"/>
                    <a:pt x="118" y="16"/>
                    <a:pt x="151" y="34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00C8269D-9694-421A-8D7F-187F5E6C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1698"/>
              <a:ext cx="129" cy="137"/>
            </a:xfrm>
            <a:custGeom>
              <a:avLst/>
              <a:gdLst>
                <a:gd name="T0" fmla="*/ 49 w 102"/>
                <a:gd name="T1" fmla="*/ 107 h 108"/>
                <a:gd name="T2" fmla="*/ 38 w 102"/>
                <a:gd name="T3" fmla="*/ 100 h 108"/>
                <a:gd name="T4" fmla="*/ 26 w 102"/>
                <a:gd name="T5" fmla="*/ 91 h 108"/>
                <a:gd name="T6" fmla="*/ 16 w 102"/>
                <a:gd name="T7" fmla="*/ 80 h 108"/>
                <a:gd name="T8" fmla="*/ 8 w 102"/>
                <a:gd name="T9" fmla="*/ 68 h 108"/>
                <a:gd name="T10" fmla="*/ 2 w 102"/>
                <a:gd name="T11" fmla="*/ 55 h 108"/>
                <a:gd name="T12" fmla="*/ 0 w 102"/>
                <a:gd name="T13" fmla="*/ 40 h 108"/>
                <a:gd name="T14" fmla="*/ 0 w 102"/>
                <a:gd name="T15" fmla="*/ 15 h 108"/>
                <a:gd name="T16" fmla="*/ 4 w 102"/>
                <a:gd name="T17" fmla="*/ 15 h 108"/>
                <a:gd name="T18" fmla="*/ 19 w 102"/>
                <a:gd name="T19" fmla="*/ 12 h 108"/>
                <a:gd name="T20" fmla="*/ 33 w 102"/>
                <a:gd name="T21" fmla="*/ 6 h 108"/>
                <a:gd name="T22" fmla="*/ 42 w 102"/>
                <a:gd name="T23" fmla="*/ 2 h 108"/>
                <a:gd name="T24" fmla="*/ 51 w 102"/>
                <a:gd name="T25" fmla="*/ 0 h 108"/>
                <a:gd name="T26" fmla="*/ 61 w 102"/>
                <a:gd name="T27" fmla="*/ 2 h 108"/>
                <a:gd name="T28" fmla="*/ 69 w 102"/>
                <a:gd name="T29" fmla="*/ 6 h 108"/>
                <a:gd name="T30" fmla="*/ 83 w 102"/>
                <a:gd name="T31" fmla="*/ 12 h 108"/>
                <a:gd name="T32" fmla="*/ 98 w 102"/>
                <a:gd name="T33" fmla="*/ 15 h 108"/>
                <a:gd name="T34" fmla="*/ 102 w 102"/>
                <a:gd name="T35" fmla="*/ 15 h 108"/>
                <a:gd name="T36" fmla="*/ 102 w 102"/>
                <a:gd name="T37" fmla="*/ 40 h 108"/>
                <a:gd name="T38" fmla="*/ 100 w 102"/>
                <a:gd name="T39" fmla="*/ 55 h 108"/>
                <a:gd name="T40" fmla="*/ 94 w 102"/>
                <a:gd name="T41" fmla="*/ 68 h 108"/>
                <a:gd name="T42" fmla="*/ 86 w 102"/>
                <a:gd name="T43" fmla="*/ 80 h 108"/>
                <a:gd name="T44" fmla="*/ 76 w 102"/>
                <a:gd name="T45" fmla="*/ 91 h 108"/>
                <a:gd name="T46" fmla="*/ 65 w 102"/>
                <a:gd name="T47" fmla="*/ 100 h 108"/>
                <a:gd name="T48" fmla="*/ 53 w 102"/>
                <a:gd name="T49" fmla="*/ 107 h 108"/>
                <a:gd name="T50" fmla="*/ 51 w 102"/>
                <a:gd name="T51" fmla="*/ 108 h 108"/>
                <a:gd name="T52" fmla="*/ 49 w 102"/>
                <a:gd name="T5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08">
                  <a:moveTo>
                    <a:pt x="49" y="107"/>
                  </a:moveTo>
                  <a:cubicBezTo>
                    <a:pt x="45" y="105"/>
                    <a:pt x="41" y="103"/>
                    <a:pt x="38" y="100"/>
                  </a:cubicBezTo>
                  <a:cubicBezTo>
                    <a:pt x="34" y="97"/>
                    <a:pt x="30" y="94"/>
                    <a:pt x="26" y="91"/>
                  </a:cubicBezTo>
                  <a:cubicBezTo>
                    <a:pt x="23" y="88"/>
                    <a:pt x="19" y="84"/>
                    <a:pt x="16" y="80"/>
                  </a:cubicBezTo>
                  <a:cubicBezTo>
                    <a:pt x="13" y="77"/>
                    <a:pt x="10" y="73"/>
                    <a:pt x="8" y="68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4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5"/>
                    <a:pt x="14" y="14"/>
                    <a:pt x="19" y="12"/>
                  </a:cubicBezTo>
                  <a:cubicBezTo>
                    <a:pt x="24" y="11"/>
                    <a:pt x="29" y="9"/>
                    <a:pt x="33" y="6"/>
                  </a:cubicBezTo>
                  <a:cubicBezTo>
                    <a:pt x="36" y="4"/>
                    <a:pt x="39" y="3"/>
                    <a:pt x="42" y="2"/>
                  </a:cubicBezTo>
                  <a:cubicBezTo>
                    <a:pt x="45" y="1"/>
                    <a:pt x="48" y="0"/>
                    <a:pt x="51" y="0"/>
                  </a:cubicBezTo>
                  <a:cubicBezTo>
                    <a:pt x="55" y="0"/>
                    <a:pt x="58" y="1"/>
                    <a:pt x="61" y="2"/>
                  </a:cubicBezTo>
                  <a:cubicBezTo>
                    <a:pt x="63" y="3"/>
                    <a:pt x="66" y="4"/>
                    <a:pt x="69" y="6"/>
                  </a:cubicBezTo>
                  <a:cubicBezTo>
                    <a:pt x="74" y="9"/>
                    <a:pt x="78" y="11"/>
                    <a:pt x="83" y="12"/>
                  </a:cubicBezTo>
                  <a:cubicBezTo>
                    <a:pt x="88" y="14"/>
                    <a:pt x="93" y="15"/>
                    <a:pt x="98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5"/>
                    <a:pt x="101" y="50"/>
                    <a:pt x="100" y="55"/>
                  </a:cubicBezTo>
                  <a:cubicBezTo>
                    <a:pt x="98" y="60"/>
                    <a:pt x="97" y="64"/>
                    <a:pt x="94" y="68"/>
                  </a:cubicBezTo>
                  <a:cubicBezTo>
                    <a:pt x="92" y="73"/>
                    <a:pt x="89" y="77"/>
                    <a:pt x="86" y="80"/>
                  </a:cubicBezTo>
                  <a:cubicBezTo>
                    <a:pt x="83" y="84"/>
                    <a:pt x="80" y="88"/>
                    <a:pt x="76" y="91"/>
                  </a:cubicBezTo>
                  <a:cubicBezTo>
                    <a:pt x="72" y="94"/>
                    <a:pt x="69" y="97"/>
                    <a:pt x="65" y="100"/>
                  </a:cubicBezTo>
                  <a:cubicBezTo>
                    <a:pt x="61" y="103"/>
                    <a:pt x="57" y="105"/>
                    <a:pt x="53" y="107"/>
                  </a:cubicBezTo>
                  <a:cubicBezTo>
                    <a:pt x="51" y="108"/>
                    <a:pt x="51" y="108"/>
                    <a:pt x="51" y="108"/>
                  </a:cubicBezTo>
                  <a:lnTo>
                    <a:pt x="49" y="107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9175BA1B-F5FC-4394-86E6-B4129C805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5" y="1796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9 h 9"/>
                <a:gd name="T8" fmla="*/ 9 w 9"/>
                <a:gd name="T9" fmla="*/ 0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0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id="{0DDB16B4-EF13-4014-AE3C-0AAACAFE9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5" y="1796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9 h 9"/>
                <a:gd name="T8" fmla="*/ 9 w 9"/>
                <a:gd name="T9" fmla="*/ 0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0"/>
                  </a:lnTo>
                  <a:moveTo>
                    <a:pt x="0" y="9"/>
                  </a:moveTo>
                  <a:lnTo>
                    <a:pt x="0" y="9"/>
                  </a:lnTo>
                  <a:moveTo>
                    <a:pt x="9" y="0"/>
                  </a:move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4091121-7DA4-4D11-AAB6-C500AABE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" y="1722"/>
              <a:ext cx="9" cy="0"/>
            </a:xfrm>
            <a:custGeom>
              <a:avLst/>
              <a:gdLst>
                <a:gd name="T0" fmla="*/ 0 w 9"/>
                <a:gd name="T1" fmla="*/ 9 w 9"/>
                <a:gd name="T2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1">
              <a:extLst>
                <a:ext uri="{FF2B5EF4-FFF2-40B4-BE49-F238E27FC236}">
                  <a16:creationId xmlns:a16="http://schemas.microsoft.com/office/drawing/2014/main" id="{B256315B-74B1-4D4F-AA4B-8CCBFDFC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722"/>
              <a:ext cx="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2">
              <a:extLst>
                <a:ext uri="{FF2B5EF4-FFF2-40B4-BE49-F238E27FC236}">
                  <a16:creationId xmlns:a16="http://schemas.microsoft.com/office/drawing/2014/main" id="{424A329F-AB41-4556-A2D9-FCB8EDDDE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3">
              <a:extLst>
                <a:ext uri="{FF2B5EF4-FFF2-40B4-BE49-F238E27FC236}">
                  <a16:creationId xmlns:a16="http://schemas.microsoft.com/office/drawing/2014/main" id="{94371150-7F6B-4B84-97CE-C715EE2A0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4">
              <a:extLst>
                <a:ext uri="{FF2B5EF4-FFF2-40B4-BE49-F238E27FC236}">
                  <a16:creationId xmlns:a16="http://schemas.microsoft.com/office/drawing/2014/main" id="{5DD66934-5FEC-46A8-B2D8-CFF168F26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80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75">
              <a:extLst>
                <a:ext uri="{FF2B5EF4-FFF2-40B4-BE49-F238E27FC236}">
                  <a16:creationId xmlns:a16="http://schemas.microsoft.com/office/drawing/2014/main" id="{C9BF4CE8-489B-468D-8B3D-475FC3CA7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80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6">
              <a:extLst>
                <a:ext uri="{FF2B5EF4-FFF2-40B4-BE49-F238E27FC236}">
                  <a16:creationId xmlns:a16="http://schemas.microsoft.com/office/drawing/2014/main" id="{993FDE3D-D583-4D43-A15D-0292B97B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7">
              <a:extLst>
                <a:ext uri="{FF2B5EF4-FFF2-40B4-BE49-F238E27FC236}">
                  <a16:creationId xmlns:a16="http://schemas.microsoft.com/office/drawing/2014/main" id="{42C51152-1A46-4DEE-98D3-CDF3501A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0" y="501565"/>
            <a:ext cx="3082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Work in Office/ Online in your browser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0F6FCC-CB3D-4615-B4A1-DD98CFB8CE56}"/>
              </a:ext>
            </a:extLst>
          </p:cNvPr>
          <p:cNvSpPr txBox="1"/>
          <p:nvPr/>
        </p:nvSpPr>
        <p:spPr>
          <a:xfrm>
            <a:off x="4371063" y="2353769"/>
            <a:ext cx="5506361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Initiate, order parts, and sign off MAFs online.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Monitored 24/7 by your Maintenance Controller.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1A787-6736-4153-BF09-62BB7347BB29}"/>
              </a:ext>
            </a:extLst>
          </p:cNvPr>
          <p:cNvSpPr/>
          <p:nvPr/>
        </p:nvSpPr>
        <p:spPr>
          <a:xfrm>
            <a:off x="801853" y="2407483"/>
            <a:ext cx="28205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Sign in to www.o-maf.com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4BEEB-304C-4F0D-806E-D51081769062}"/>
              </a:ext>
            </a:extLst>
          </p:cNvPr>
          <p:cNvSpPr txBox="1"/>
          <p:nvPr/>
        </p:nvSpPr>
        <p:spPr>
          <a:xfrm>
            <a:off x="3968626" y="242215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56C0A-BA85-4476-B71D-618834515AFA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86DC-2B1C-4287-BB82-B2D864016A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53" r="14035" b="34468"/>
          <a:stretch/>
        </p:blipFill>
        <p:spPr>
          <a:xfrm>
            <a:off x="1913385" y="3348748"/>
            <a:ext cx="5616382" cy="2889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D30CE3-42F4-4110-BCF1-4A828C8EC5F6}"/>
              </a:ext>
            </a:extLst>
          </p:cNvPr>
          <p:cNvSpPr txBox="1"/>
          <p:nvPr/>
        </p:nvSpPr>
        <p:spPr>
          <a:xfrm>
            <a:off x="2237792" y="5526464"/>
            <a:ext cx="1384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4FF5-3902-4A29-97BD-CE9CEE08E23E}"/>
              </a:ext>
            </a:extLst>
          </p:cNvPr>
          <p:cNvSpPr txBox="1"/>
          <p:nvPr/>
        </p:nvSpPr>
        <p:spPr>
          <a:xfrm>
            <a:off x="3622431" y="5526464"/>
            <a:ext cx="74863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1B6C9-939D-46B9-969A-8883539B54AA}"/>
              </a:ext>
            </a:extLst>
          </p:cNvPr>
          <p:cNvSpPr txBox="1"/>
          <p:nvPr/>
        </p:nvSpPr>
        <p:spPr>
          <a:xfrm>
            <a:off x="3627628" y="6534796"/>
            <a:ext cx="230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68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7" y="192354"/>
            <a:ext cx="8675370" cy="547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 This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A41F4-2FEA-4308-9C1D-72658B58D2D3}"/>
              </a:ext>
            </a:extLst>
          </p:cNvPr>
          <p:cNvSpPr txBox="1"/>
          <p:nvPr/>
        </p:nvSpPr>
        <p:spPr>
          <a:xfrm>
            <a:off x="153017" y="1222659"/>
            <a:ext cx="80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4B2AE2-B8B6-4A3D-8ABE-CA112486B739}"/>
              </a:ext>
            </a:extLst>
          </p:cNvPr>
          <p:cNvSpPr txBox="1">
            <a:spLocks/>
          </p:cNvSpPr>
          <p:nvPr/>
        </p:nvSpPr>
        <p:spPr>
          <a:xfrm>
            <a:off x="153017" y="1222659"/>
            <a:ext cx="9584541" cy="4351338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DD29DE-2B20-4CCE-9E87-98219B3A0C34}"/>
              </a:ext>
            </a:extLst>
          </p:cNvPr>
          <p:cNvSpPr txBox="1">
            <a:spLocks/>
          </p:cNvSpPr>
          <p:nvPr/>
        </p:nvSpPr>
        <p:spPr>
          <a:xfrm>
            <a:off x="305417" y="1375059"/>
            <a:ext cx="9584541" cy="4351338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data to ensure we are keeping security issues.</a:t>
            </a:r>
          </a:p>
          <a:p>
            <a:pPr lvl="1"/>
            <a:r>
              <a:rPr lang="en-US" dirty="0" err="1"/>
              <a:t>Buno</a:t>
            </a:r>
            <a:r>
              <a:rPr lang="en-US" dirty="0"/>
              <a:t>. </a:t>
            </a:r>
            <a:r>
              <a:rPr lang="en-US"/>
              <a:t>Maybe just use </a:t>
            </a:r>
            <a:r>
              <a:rPr lang="en-US" dirty="0"/>
              <a:t>the </a:t>
            </a:r>
            <a:r>
              <a:rPr lang="en-US" dirty="0" err="1"/>
              <a:t>Modex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 Down Status. Use codes.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1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3E86-38C6-41A6-92AB-1BDB68FB1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018" y="6631561"/>
            <a:ext cx="9766688" cy="5232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7" y="192354"/>
            <a:ext cx="8675370" cy="547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A41F4-2FEA-4308-9C1D-72658B58D2D3}"/>
              </a:ext>
            </a:extLst>
          </p:cNvPr>
          <p:cNvSpPr txBox="1"/>
          <p:nvPr/>
        </p:nvSpPr>
        <p:spPr>
          <a:xfrm>
            <a:off x="153017" y="1222659"/>
            <a:ext cx="80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324-DDA8-4086-9E07-F7385CE492AB}"/>
              </a:ext>
            </a:extLst>
          </p:cNvPr>
          <p:cNvSpPr txBox="1"/>
          <p:nvPr/>
        </p:nvSpPr>
        <p:spPr>
          <a:xfrm>
            <a:off x="747712" y="1717961"/>
            <a:ext cx="454618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Situation</a:t>
            </a:r>
          </a:p>
          <a:p>
            <a:r>
              <a:rPr lang="en-US" sz="3200" dirty="0"/>
              <a:t>Solution</a:t>
            </a:r>
          </a:p>
          <a:p>
            <a:r>
              <a:rPr lang="en-US" sz="3200" dirty="0"/>
              <a:t>Feature</a:t>
            </a:r>
          </a:p>
          <a:p>
            <a:r>
              <a:rPr lang="en-US" sz="3200" dirty="0"/>
              <a:t>Process</a:t>
            </a:r>
          </a:p>
          <a:p>
            <a:r>
              <a:rPr lang="en-US" sz="3200" dirty="0"/>
              <a:t>Step by Step Workflow</a:t>
            </a:r>
          </a:p>
          <a:p>
            <a:r>
              <a:rPr lang="en-US" sz="3200" dirty="0"/>
              <a:t>Conclusion</a:t>
            </a:r>
          </a:p>
          <a:p>
            <a:endParaRPr lang="en-US" sz="1300" dirty="0"/>
          </a:p>
        </p:txBody>
      </p:sp>
      <p:grpSp>
        <p:nvGrpSpPr>
          <p:cNvPr id="34" name="Group 33" title="screen shot">
            <a:extLst>
              <a:ext uri="{FF2B5EF4-FFF2-40B4-BE49-F238E27FC236}">
                <a16:creationId xmlns:a16="http://schemas.microsoft.com/office/drawing/2014/main" id="{C74E7F4C-7536-452B-BF3E-FE6F0A8D53F9}"/>
              </a:ext>
            </a:extLst>
          </p:cNvPr>
          <p:cNvGrpSpPr/>
          <p:nvPr/>
        </p:nvGrpSpPr>
        <p:grpSpPr>
          <a:xfrm>
            <a:off x="324488" y="2343290"/>
            <a:ext cx="368562" cy="346234"/>
            <a:chOff x="5677802" y="5818587"/>
            <a:chExt cx="511643" cy="42659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897430-C14D-4A04-AA63-444BEF889FA6}"/>
                </a:ext>
              </a:extLst>
            </p:cNvPr>
            <p:cNvSpPr/>
            <p:nvPr/>
          </p:nvSpPr>
          <p:spPr>
            <a:xfrm>
              <a:off x="5759223" y="5870051"/>
              <a:ext cx="357826" cy="357826"/>
            </a:xfrm>
            <a:prstGeom prst="ellipse">
              <a:avLst/>
            </a:prstGeom>
            <a:solidFill>
              <a:srgbClr val="1D7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6F9986-A49A-4D7F-B54D-BDAFE2F440B9}"/>
                </a:ext>
              </a:extLst>
            </p:cNvPr>
            <p:cNvSpPr txBox="1"/>
            <p:nvPr/>
          </p:nvSpPr>
          <p:spPr>
            <a:xfrm>
              <a:off x="5677802" y="5818587"/>
              <a:ext cx="511643" cy="426598"/>
            </a:xfrm>
            <a:prstGeom prst="ellipse">
              <a:avLst/>
            </a:prstGeom>
            <a:solidFill>
              <a:srgbClr val="2F2F2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A637B96-378D-45BF-A48A-3D7A996F9380}"/>
              </a:ext>
            </a:extLst>
          </p:cNvPr>
          <p:cNvSpPr txBox="1"/>
          <p:nvPr/>
        </p:nvSpPr>
        <p:spPr>
          <a:xfrm>
            <a:off x="324488" y="3307030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54667-7519-4138-9EBA-E0C6FF44530C}"/>
              </a:ext>
            </a:extLst>
          </p:cNvPr>
          <p:cNvSpPr txBox="1"/>
          <p:nvPr/>
        </p:nvSpPr>
        <p:spPr>
          <a:xfrm>
            <a:off x="324488" y="3818125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A2131-7718-459C-8E24-8F93FEF1AE15}"/>
              </a:ext>
            </a:extLst>
          </p:cNvPr>
          <p:cNvSpPr txBox="1"/>
          <p:nvPr/>
        </p:nvSpPr>
        <p:spPr>
          <a:xfrm>
            <a:off x="324488" y="186612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AF9D0-629B-4AD4-ACAE-D0A0F952B65B}"/>
              </a:ext>
            </a:extLst>
          </p:cNvPr>
          <p:cNvSpPr txBox="1"/>
          <p:nvPr/>
        </p:nvSpPr>
        <p:spPr>
          <a:xfrm>
            <a:off x="324488" y="2840338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CDE16-5497-4A62-9C87-0C79004D4481}"/>
              </a:ext>
            </a:extLst>
          </p:cNvPr>
          <p:cNvSpPr txBox="1"/>
          <p:nvPr/>
        </p:nvSpPr>
        <p:spPr>
          <a:xfrm>
            <a:off x="324488" y="4314309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123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 Situation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98D2F9A-7717-437D-8AE4-B926D4A0900E}"/>
              </a:ext>
            </a:extLst>
          </p:cNvPr>
          <p:cNvSpPr txBox="1">
            <a:spLocks/>
          </p:cNvSpPr>
          <p:nvPr/>
        </p:nvSpPr>
        <p:spPr>
          <a:xfrm>
            <a:off x="212558" y="2324365"/>
            <a:ext cx="9664866" cy="49464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Maintenance Action Form (O-MAF) for aviation maintenance.</a:t>
            </a:r>
          </a:p>
          <a:p>
            <a:r>
              <a:rPr lang="en-US" dirty="0"/>
              <a:t> Issues in the aviation field</a:t>
            </a:r>
          </a:p>
          <a:p>
            <a:pPr lvl="1"/>
            <a:r>
              <a:rPr lang="en-US" dirty="0"/>
              <a:t>Computer-based software</a:t>
            </a:r>
          </a:p>
          <a:p>
            <a:pPr lvl="1"/>
            <a:r>
              <a:rPr lang="en-US" dirty="0"/>
              <a:t>Optimized Organizational Maintenance Activity (OOMA) </a:t>
            </a:r>
          </a:p>
          <a:p>
            <a:r>
              <a:rPr lang="en-US" dirty="0"/>
              <a:t>The problem is whenever the system is down, we are forced to use a paper copy of all our MAF.  </a:t>
            </a:r>
          </a:p>
          <a:p>
            <a:pPr fontAlgn="base"/>
            <a:r>
              <a:rPr lang="en-US" dirty="0"/>
              <a:t>There are just too many things to update while the maintenance actions are open and being worked on.</a:t>
            </a:r>
          </a:p>
          <a:p>
            <a:pPr lvl="1" fontAlgn="base"/>
            <a:r>
              <a:rPr lang="en-US" dirty="0"/>
              <a:t>Ordering parts</a:t>
            </a:r>
          </a:p>
          <a:p>
            <a:pPr lvl="1" fontAlgn="base"/>
            <a:r>
              <a:rPr lang="en-US" dirty="0"/>
              <a:t>Personnel going In-Work</a:t>
            </a:r>
          </a:p>
          <a:p>
            <a:pPr lvl="1" fontAlgn="base"/>
            <a:r>
              <a:rPr lang="en-US" dirty="0"/>
              <a:t>Completing the job</a:t>
            </a:r>
          </a:p>
          <a:p>
            <a:pPr fontAlgn="base"/>
            <a:r>
              <a:rPr lang="en-US" dirty="0"/>
              <a:t>After the system comes back online, we have to contingency all the Green MAF and type all the open and closed MAFs to OOMA. </a:t>
            </a:r>
          </a:p>
          <a:p>
            <a:pPr fontAlgn="base"/>
            <a:r>
              <a:rPr lang="en-US" dirty="0"/>
              <a:t>These processes are too time consuming for the workers and for the controllers.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 Solution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866B40-2CE1-45C2-A0FD-F4330180FBB0}"/>
              </a:ext>
            </a:extLst>
          </p:cNvPr>
          <p:cNvSpPr txBox="1">
            <a:spLocks/>
          </p:cNvSpPr>
          <p:nvPr/>
        </p:nvSpPr>
        <p:spPr>
          <a:xfrm>
            <a:off x="196516" y="2277683"/>
            <a:ext cx="9428747" cy="520583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Create an online MAF system (</a:t>
            </a:r>
            <a:r>
              <a:rPr lang="en-US" dirty="0" err="1"/>
              <a:t>Sharepoint</a:t>
            </a:r>
            <a:r>
              <a:rPr lang="en-US" dirty="0"/>
              <a:t>) </a:t>
            </a:r>
          </a:p>
          <a:p>
            <a:pPr lvl="1" fontAlgn="base"/>
            <a:r>
              <a:rPr lang="en-US" dirty="0"/>
              <a:t>Mimic the functions of OOMA. Light version. </a:t>
            </a:r>
          </a:p>
          <a:p>
            <a:pPr lvl="1" fontAlgn="base"/>
            <a:r>
              <a:rPr lang="en-US" dirty="0"/>
              <a:t>Eliminate time wasted on the following process:</a:t>
            </a:r>
          </a:p>
          <a:p>
            <a:pPr lvl="2" fontAlgn="base"/>
            <a:r>
              <a:rPr lang="en-US" dirty="0"/>
              <a:t>Writing MAF on paper form (Green MAF)</a:t>
            </a:r>
          </a:p>
          <a:p>
            <a:pPr lvl="2" fontAlgn="base"/>
            <a:r>
              <a:rPr lang="en-US" dirty="0"/>
              <a:t>Managing Green MAFs (Job Status)</a:t>
            </a:r>
          </a:p>
          <a:p>
            <a:pPr lvl="3" fontAlgn="base"/>
            <a:r>
              <a:rPr lang="en-US" dirty="0"/>
              <a:t>M3 – Awaiting Maintenance</a:t>
            </a:r>
          </a:p>
          <a:p>
            <a:pPr lvl="3" fontAlgn="base"/>
            <a:r>
              <a:rPr lang="en-US" dirty="0"/>
              <a:t>IW – In Work</a:t>
            </a:r>
          </a:p>
          <a:p>
            <a:pPr lvl="3" fontAlgn="base"/>
            <a:r>
              <a:rPr lang="en-US" dirty="0"/>
              <a:t>WP – Awaiting Parts</a:t>
            </a:r>
          </a:p>
          <a:p>
            <a:pPr lvl="3" fontAlgn="base"/>
            <a:r>
              <a:rPr lang="en-US" dirty="0"/>
              <a:t>JC – Job Complete</a:t>
            </a:r>
          </a:p>
          <a:p>
            <a:pPr lvl="4" fontAlgn="base"/>
            <a:r>
              <a:rPr lang="en-US" dirty="0"/>
              <a:t>Updating real time status of maintenance by manually writing on the Green MAF</a:t>
            </a:r>
          </a:p>
          <a:p>
            <a:pPr lvl="2" fontAlgn="base"/>
            <a:r>
              <a:rPr lang="en-US" dirty="0"/>
              <a:t>Ordering parts on Green MAF or Hard Copies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 Features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2143F2-4DC4-4359-A487-2B3E7553B714}"/>
              </a:ext>
            </a:extLst>
          </p:cNvPr>
          <p:cNvSpPr txBox="1">
            <a:spLocks/>
          </p:cNvSpPr>
          <p:nvPr/>
        </p:nvSpPr>
        <p:spPr>
          <a:xfrm>
            <a:off x="164431" y="2417295"/>
            <a:ext cx="9508958" cy="50662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Initiate maintenance </a:t>
            </a:r>
            <a:endParaRPr lang="en-US" sz="3200" dirty="0"/>
          </a:p>
          <a:p>
            <a:pPr fontAlgn="base"/>
            <a:r>
              <a:rPr lang="en-US" dirty="0"/>
              <a:t>Order parts </a:t>
            </a:r>
          </a:p>
          <a:p>
            <a:pPr fontAlgn="base"/>
            <a:r>
              <a:rPr lang="en-US" sz="3200" dirty="0"/>
              <a:t>In Work</a:t>
            </a:r>
          </a:p>
          <a:p>
            <a:pPr fontAlgn="base"/>
            <a:r>
              <a:rPr lang="en-US" dirty="0"/>
              <a:t>In Process </a:t>
            </a:r>
            <a:endParaRPr lang="en-US" sz="3200" dirty="0"/>
          </a:p>
          <a:p>
            <a:pPr fontAlgn="base"/>
            <a:r>
              <a:rPr lang="en-US" dirty="0"/>
              <a:t>Update Job Status – must be filtered for management (M3, IW, WP, JC)</a:t>
            </a:r>
            <a:endParaRPr lang="en-US" sz="3200" dirty="0"/>
          </a:p>
          <a:p>
            <a:pPr fontAlgn="base"/>
            <a:r>
              <a:rPr lang="en-US" dirty="0"/>
              <a:t>Complete maintenance </a:t>
            </a:r>
            <a:endParaRPr lang="en-US" sz="3200" dirty="0"/>
          </a:p>
          <a:p>
            <a:pPr lvl="1" fontAlgn="base"/>
            <a:r>
              <a:rPr lang="en-US" dirty="0"/>
              <a:t>PN/SN removed/installed </a:t>
            </a:r>
            <a:endParaRPr lang="en-US" sz="2800" dirty="0"/>
          </a:p>
          <a:p>
            <a:pPr lvl="1" fontAlgn="base"/>
            <a:r>
              <a:rPr lang="en-US" dirty="0"/>
              <a:t>Completed time </a:t>
            </a:r>
            <a:endParaRPr lang="en-US" sz="2800" dirty="0"/>
          </a:p>
          <a:p>
            <a:pPr fontAlgn="base"/>
            <a:r>
              <a:rPr lang="en-US" dirty="0"/>
              <a:t>Sign authority </a:t>
            </a:r>
            <a:endParaRPr lang="en-US" sz="3200" dirty="0"/>
          </a:p>
          <a:p>
            <a:pPr lvl="1" fontAlgn="base"/>
            <a:r>
              <a:rPr lang="en-US" dirty="0"/>
              <a:t>Initiator </a:t>
            </a:r>
            <a:endParaRPr lang="en-US" sz="2800" dirty="0"/>
          </a:p>
          <a:p>
            <a:pPr lvl="1" fontAlgn="base"/>
            <a:r>
              <a:rPr lang="en-US" dirty="0"/>
              <a:t>Worker </a:t>
            </a:r>
            <a:endParaRPr lang="en-US" sz="2800" dirty="0"/>
          </a:p>
          <a:p>
            <a:pPr lvl="1" fontAlgn="base"/>
            <a:r>
              <a:rPr lang="en-US" dirty="0"/>
              <a:t>CDI always required </a:t>
            </a:r>
            <a:endParaRPr lang="en-US" sz="2800" dirty="0"/>
          </a:p>
          <a:p>
            <a:pPr lvl="1" fontAlgn="base"/>
            <a:r>
              <a:rPr lang="en-US" dirty="0"/>
              <a:t>QA if required </a:t>
            </a:r>
            <a:endParaRPr lang="en-US" sz="2800" dirty="0"/>
          </a:p>
          <a:p>
            <a:pPr lvl="1" fontAlgn="base"/>
            <a:r>
              <a:rPr lang="en-US" dirty="0"/>
              <a:t>MC always required </a:t>
            </a:r>
            <a:endParaRPr lang="en-US" sz="2800" dirty="0"/>
          </a:p>
          <a:p>
            <a:pPr lvl="1" fontAlgn="base"/>
            <a:r>
              <a:rPr lang="en-US" dirty="0"/>
              <a:t>MDS always required 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 Process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4E7523-AAEF-4FD7-BFC7-571F5DCD5439}"/>
              </a:ext>
            </a:extLst>
          </p:cNvPr>
          <p:cNvSpPr txBox="1">
            <a:spLocks/>
          </p:cNvSpPr>
          <p:nvPr/>
        </p:nvSpPr>
        <p:spPr>
          <a:xfrm>
            <a:off x="180474" y="2417295"/>
            <a:ext cx="10515600" cy="506622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Daily back up copies of the data.</a:t>
            </a:r>
          </a:p>
          <a:p>
            <a:pPr lvl="1"/>
            <a:r>
              <a:rPr lang="en-US"/>
              <a:t>CSV file downloaded from OOMA</a:t>
            </a:r>
          </a:p>
          <a:p>
            <a:pPr lvl="1"/>
            <a:r>
              <a:rPr lang="en-US"/>
              <a:t>After every shift</a:t>
            </a:r>
          </a:p>
          <a:p>
            <a:r>
              <a:rPr lang="en-US"/>
              <a:t>Input</a:t>
            </a:r>
          </a:p>
          <a:p>
            <a:pPr lvl="1"/>
            <a:r>
              <a:rPr lang="en-US"/>
              <a:t>Purged data on O-MAF</a:t>
            </a:r>
          </a:p>
          <a:p>
            <a:pPr lvl="1"/>
            <a:r>
              <a:rPr lang="en-US"/>
              <a:t>Upload data to O-MAF</a:t>
            </a:r>
          </a:p>
          <a:p>
            <a:r>
              <a:rPr lang="en-US"/>
              <a:t>Sorting/Filtering</a:t>
            </a:r>
          </a:p>
          <a:p>
            <a:pPr lvl="1"/>
            <a:r>
              <a:rPr lang="en-US"/>
              <a:t>Sort OPEN MAF by JCN column</a:t>
            </a:r>
          </a:p>
          <a:p>
            <a:pPr lvl="1"/>
            <a:r>
              <a:rPr lang="en-US"/>
              <a:t>Sort OPEN MAF by MCN column</a:t>
            </a:r>
          </a:p>
          <a:p>
            <a:pPr lvl="1"/>
            <a:r>
              <a:rPr lang="en-US"/>
              <a:t>Sort OPEN MAF by Shop</a:t>
            </a:r>
          </a:p>
          <a:p>
            <a:pPr lvl="1"/>
            <a:r>
              <a:rPr lang="en-US"/>
              <a:t>Sort OPEN MAF by Aircraft</a:t>
            </a:r>
          </a:p>
          <a:p>
            <a:pPr lvl="1"/>
            <a:r>
              <a:rPr lang="en-US"/>
              <a:t>Filter Job Status column</a:t>
            </a:r>
          </a:p>
          <a:p>
            <a:r>
              <a:rPr lang="en-US"/>
              <a:t>Complete and Close MAF.</a:t>
            </a:r>
          </a:p>
          <a:p>
            <a:pPr lvl="1"/>
            <a:r>
              <a:rPr lang="en-US"/>
              <a:t>Authorized signer by qualifications</a:t>
            </a:r>
          </a:p>
          <a:p>
            <a:pPr lvl="2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 Process Cont.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763888-30E0-4738-8AF5-5274416A5B0E}"/>
              </a:ext>
            </a:extLst>
          </p:cNvPr>
          <p:cNvSpPr txBox="1">
            <a:spLocks/>
          </p:cNvSpPr>
          <p:nvPr/>
        </p:nvSpPr>
        <p:spPr>
          <a:xfrm>
            <a:off x="390753" y="2403058"/>
            <a:ext cx="9154299" cy="5137501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  <a:p>
            <a:pPr lvl="1"/>
            <a:r>
              <a:rPr lang="en-US" dirty="0"/>
              <a:t>Select an MCN</a:t>
            </a:r>
          </a:p>
          <a:p>
            <a:pPr lvl="1"/>
            <a:r>
              <a:rPr lang="en-US" dirty="0"/>
              <a:t>Transfer data to a Digital MAF ready for printing</a:t>
            </a:r>
          </a:p>
          <a:p>
            <a:pPr lvl="2"/>
            <a:r>
              <a:rPr lang="en-US" dirty="0"/>
              <a:t>Open MAF</a:t>
            </a:r>
          </a:p>
          <a:p>
            <a:pPr lvl="2"/>
            <a:r>
              <a:rPr lang="en-US" dirty="0"/>
              <a:t>Closed MAF</a:t>
            </a:r>
          </a:p>
          <a:p>
            <a:pPr lvl="2"/>
            <a:r>
              <a:rPr lang="en-US" dirty="0"/>
              <a:t>Parts ordered</a:t>
            </a:r>
          </a:p>
          <a:p>
            <a:pPr lvl="2"/>
            <a:r>
              <a:rPr lang="en-US" dirty="0"/>
              <a:t>In Process</a:t>
            </a:r>
          </a:p>
          <a:p>
            <a:r>
              <a:rPr lang="en-US" dirty="0"/>
              <a:t>System is back online</a:t>
            </a:r>
          </a:p>
          <a:p>
            <a:pPr lvl="1"/>
            <a:r>
              <a:rPr lang="en-US" dirty="0"/>
              <a:t>Upload data to OOMA </a:t>
            </a:r>
            <a:r>
              <a:rPr lang="en-US" i="1" dirty="0"/>
              <a:t>(future feature)</a:t>
            </a:r>
          </a:p>
          <a:p>
            <a:pPr lvl="1"/>
            <a:r>
              <a:rPr lang="en-US" dirty="0"/>
              <a:t>Transfer data to OOMA</a:t>
            </a:r>
          </a:p>
          <a:p>
            <a:pPr lvl="2"/>
            <a:r>
              <a:rPr lang="en-US" dirty="0"/>
              <a:t>Digitally copy and paste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7F9E3-3203-47E5-99C5-6DC9BEB98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t="13067" r="16108" b="8827"/>
          <a:stretch/>
        </p:blipFill>
        <p:spPr>
          <a:xfrm>
            <a:off x="4550649" y="231840"/>
            <a:ext cx="5507751" cy="71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OOMA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O-MAF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Green MAF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5 Step by Step Workflow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395077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3133927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Initiate MAF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495074" y="2421877"/>
            <a:ext cx="19533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MAF gets approved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830691" y="2421877"/>
            <a:ext cx="4046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Go </a:t>
            </a:r>
            <a:r>
              <a:rPr lang="en-US" sz="1500" dirty="0" err="1"/>
              <a:t>InWork</a:t>
            </a:r>
            <a:r>
              <a:rPr lang="en-US" sz="1500" dirty="0"/>
              <a:t> on the job. Your progress will be monitored by Maintenance Control.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545526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0" name="Graphic 139" descr="microsoft illustration of download icon">
            <a:extLst>
              <a:ext uri="{FF2B5EF4-FFF2-40B4-BE49-F238E27FC236}">
                <a16:creationId xmlns:a16="http://schemas.microsoft.com/office/drawing/2014/main" id="{96BFB44B-BA4D-42D1-8707-52BA47D1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444" y="501565"/>
            <a:ext cx="669729" cy="1428754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AAE3EFF0-5200-4906-AF03-60671E1DF5BF}"/>
              </a:ext>
            </a:extLst>
          </p:cNvPr>
          <p:cNvSpPr txBox="1"/>
          <p:nvPr/>
        </p:nvSpPr>
        <p:spPr>
          <a:xfrm>
            <a:off x="5455262" y="5234010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C53C76-DFE2-497C-B786-C8872131886F}"/>
              </a:ext>
            </a:extLst>
          </p:cNvPr>
          <p:cNvSpPr txBox="1"/>
          <p:nvPr/>
        </p:nvSpPr>
        <p:spPr>
          <a:xfrm>
            <a:off x="3133927" y="5234010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9F4C25-06B0-4C53-9E07-5641727EA14C}"/>
              </a:ext>
            </a:extLst>
          </p:cNvPr>
          <p:cNvSpPr txBox="1"/>
          <p:nvPr/>
        </p:nvSpPr>
        <p:spPr>
          <a:xfrm>
            <a:off x="395077" y="5245544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7274E3-0C40-4185-8EBE-F99589114547}"/>
              </a:ext>
            </a:extLst>
          </p:cNvPr>
          <p:cNvSpPr txBox="1"/>
          <p:nvPr/>
        </p:nvSpPr>
        <p:spPr>
          <a:xfrm>
            <a:off x="395077" y="4270406"/>
            <a:ext cx="368562" cy="3462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C20F20-1FB6-4583-A817-D734A5712D32}"/>
              </a:ext>
            </a:extLst>
          </p:cNvPr>
          <p:cNvSpPr txBox="1"/>
          <p:nvPr/>
        </p:nvSpPr>
        <p:spPr>
          <a:xfrm>
            <a:off x="395077" y="3268039"/>
            <a:ext cx="368562" cy="3462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F580B6B-0FEA-4D85-AB08-B001B085EEC8}"/>
              </a:ext>
            </a:extLst>
          </p:cNvPr>
          <p:cNvSpPr txBox="1"/>
          <p:nvPr/>
        </p:nvSpPr>
        <p:spPr>
          <a:xfrm>
            <a:off x="3133927" y="4213782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8AA63C-7193-4FEE-82E2-F94B7AC8CE11}"/>
              </a:ext>
            </a:extLst>
          </p:cNvPr>
          <p:cNvSpPr txBox="1"/>
          <p:nvPr/>
        </p:nvSpPr>
        <p:spPr>
          <a:xfrm>
            <a:off x="5455262" y="4202248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293F12D-4072-4170-828E-39630E682DD9}"/>
              </a:ext>
            </a:extLst>
          </p:cNvPr>
          <p:cNvSpPr txBox="1"/>
          <p:nvPr/>
        </p:nvSpPr>
        <p:spPr>
          <a:xfrm>
            <a:off x="5462129" y="3299607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490508F-2333-452D-9FDC-7287CE499434}"/>
              </a:ext>
            </a:extLst>
          </p:cNvPr>
          <p:cNvSpPr txBox="1"/>
          <p:nvPr/>
        </p:nvSpPr>
        <p:spPr>
          <a:xfrm>
            <a:off x="3133927" y="3299607"/>
            <a:ext cx="368562" cy="3462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5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00B7B18-50DB-4046-8D9E-37BE8874959B}"/>
              </a:ext>
            </a:extLst>
          </p:cNvPr>
          <p:cNvSpPr/>
          <p:nvPr/>
        </p:nvSpPr>
        <p:spPr>
          <a:xfrm>
            <a:off x="748268" y="3314868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Order Parts if needed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7945B6-23FD-4D3A-8246-CE079CCEEB26}"/>
              </a:ext>
            </a:extLst>
          </p:cNvPr>
          <p:cNvSpPr/>
          <p:nvPr/>
        </p:nvSpPr>
        <p:spPr>
          <a:xfrm>
            <a:off x="748268" y="4274439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Put in your </a:t>
            </a:r>
            <a:r>
              <a:rPr lang="en-US" sz="1500" dirty="0" err="1"/>
              <a:t>InProcess</a:t>
            </a:r>
            <a:endParaRPr lang="en-US" sz="15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79EB719-D02F-49E5-9BA2-2553E1F03245}"/>
              </a:ext>
            </a:extLst>
          </p:cNvPr>
          <p:cNvSpPr/>
          <p:nvPr/>
        </p:nvSpPr>
        <p:spPr>
          <a:xfrm>
            <a:off x="744418" y="5289054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MC approves the MAF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9023CE8-3D87-4720-AF75-883E7E58F1D2}"/>
              </a:ext>
            </a:extLst>
          </p:cNvPr>
          <p:cNvSpPr/>
          <p:nvPr/>
        </p:nvSpPr>
        <p:spPr>
          <a:xfrm>
            <a:off x="3483489" y="5263685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Contingency MAF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100F4E2-463A-42CF-A28F-52FBE46A476F}"/>
              </a:ext>
            </a:extLst>
          </p:cNvPr>
          <p:cNvSpPr/>
          <p:nvPr/>
        </p:nvSpPr>
        <p:spPr>
          <a:xfrm>
            <a:off x="3512570" y="4271531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Complete the Job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416977-4F20-4B45-8C7F-67D10464C908}"/>
              </a:ext>
            </a:extLst>
          </p:cNvPr>
          <p:cNvSpPr/>
          <p:nvPr/>
        </p:nvSpPr>
        <p:spPr>
          <a:xfrm>
            <a:off x="3483490" y="3312781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Wait for parts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C935CD1-4F43-4F70-B1F6-9A5CC9A46944}"/>
              </a:ext>
            </a:extLst>
          </p:cNvPr>
          <p:cNvSpPr/>
          <p:nvPr/>
        </p:nvSpPr>
        <p:spPr>
          <a:xfrm>
            <a:off x="5809550" y="3345201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Go back </a:t>
            </a:r>
            <a:r>
              <a:rPr lang="en-US" sz="1500" dirty="0" err="1"/>
              <a:t>InWork</a:t>
            </a:r>
            <a:endParaRPr lang="en-US" sz="15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9F31B03-34F9-4F51-BCEC-DC0B6A22F180}"/>
              </a:ext>
            </a:extLst>
          </p:cNvPr>
          <p:cNvSpPr/>
          <p:nvPr/>
        </p:nvSpPr>
        <p:spPr>
          <a:xfrm>
            <a:off x="5832378" y="4206611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Sign Off the MAF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0FC30F-D1BB-41CF-925D-F6C6A9DE4902}"/>
              </a:ext>
            </a:extLst>
          </p:cNvPr>
          <p:cNvSpPr/>
          <p:nvPr/>
        </p:nvSpPr>
        <p:spPr>
          <a:xfrm>
            <a:off x="5809549" y="5263685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Admin verify the MAF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1AC0FB1-0294-46BF-9387-0185A773C4DD}"/>
              </a:ext>
            </a:extLst>
          </p:cNvPr>
          <p:cNvSpPr txBox="1"/>
          <p:nvPr/>
        </p:nvSpPr>
        <p:spPr>
          <a:xfrm>
            <a:off x="395077" y="7185627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3D1385C-03AF-4D8B-8D5A-69207EA183CB}"/>
              </a:ext>
            </a:extLst>
          </p:cNvPr>
          <p:cNvSpPr txBox="1"/>
          <p:nvPr/>
        </p:nvSpPr>
        <p:spPr>
          <a:xfrm>
            <a:off x="3133927" y="7185627"/>
            <a:ext cx="368562" cy="3462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ADA014F-6C9F-4401-A324-5AD27610909E}"/>
              </a:ext>
            </a:extLst>
          </p:cNvPr>
          <p:cNvSpPr/>
          <p:nvPr/>
        </p:nvSpPr>
        <p:spPr>
          <a:xfrm>
            <a:off x="744418" y="7198088"/>
            <a:ext cx="22151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Must complete tasks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B484ED7-7B56-47EF-AFDE-C8B6AAC36CAB}"/>
              </a:ext>
            </a:extLst>
          </p:cNvPr>
          <p:cNvSpPr/>
          <p:nvPr/>
        </p:nvSpPr>
        <p:spPr>
          <a:xfrm>
            <a:off x="3510047" y="7178733"/>
            <a:ext cx="1819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Optional Process</a:t>
            </a:r>
          </a:p>
        </p:txBody>
      </p:sp>
    </p:spTree>
    <p:extLst>
      <p:ext uri="{BB962C8B-B14F-4D97-AF65-F5344CB8AC3E}">
        <p14:creationId xmlns:p14="http://schemas.microsoft.com/office/powerpoint/2010/main" val="285314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7" y="192354"/>
            <a:ext cx="8675370" cy="547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Conclusion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A41F4-2FEA-4308-9C1D-72658B58D2D3}"/>
              </a:ext>
            </a:extLst>
          </p:cNvPr>
          <p:cNvSpPr txBox="1"/>
          <p:nvPr/>
        </p:nvSpPr>
        <p:spPr>
          <a:xfrm>
            <a:off x="153017" y="1222659"/>
            <a:ext cx="80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4B2AE2-B8B6-4A3D-8ABE-CA112486B739}"/>
              </a:ext>
            </a:extLst>
          </p:cNvPr>
          <p:cNvSpPr txBox="1">
            <a:spLocks/>
          </p:cNvSpPr>
          <p:nvPr/>
        </p:nvSpPr>
        <p:spPr>
          <a:xfrm>
            <a:off x="153017" y="1222659"/>
            <a:ext cx="9584541" cy="4351338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O-MAF will enable the controllers to effectively manage all MAFs and set priorities. Efficiency will be increased by 67% based on previous studies done by Certified Lean Six Sigma Green Belt. </a:t>
            </a:r>
          </a:p>
          <a:p>
            <a:r>
              <a:rPr lang="en-US" dirty="0"/>
              <a:t>Future concept will enable controllers to automatically upload all data from O-MAF to OOMA if permitted by the Navy system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5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FromAnywhere.potx" id="{09C756A7-6439-483B-97D2-7365063EDF9B}" vid="{960BC03F-87A6-4471-BFEE-5EE1D2DCCE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tf55564963</Template>
  <TotalTime>0</TotalTime>
  <Words>657</Words>
  <Application>Microsoft Office PowerPoint</Application>
  <PresentationFormat>Custom</PresentationFormat>
  <Paragraphs>160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Pro Semibold</vt:lpstr>
      <vt:lpstr>Segoe UI</vt:lpstr>
      <vt:lpstr>Segoe UI Bold</vt:lpstr>
      <vt:lpstr>Segoe UI Semibold</vt:lpstr>
      <vt:lpstr>Office Theme</vt:lpstr>
      <vt:lpstr>O-MAF RICHARD GO MSSA SD7   CLOUD  APPLICATION DEVELOPMENT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Conclusion</vt:lpstr>
      <vt:lpstr>PowerPoint Presentation</vt:lpstr>
      <vt:lpstr>Modify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2020-01-27T21:03:02Z</dcterms:created>
  <dcterms:modified xsi:type="dcterms:W3CDTF">2020-01-30T19:09:47Z</dcterms:modified>
</cp:coreProperties>
</file>