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24/11/2021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Sentiment Analysis with Logistic Regression</a:t>
            </a:r>
            <a:br>
              <a:rPr lang="en-US" sz="4300" dirty="0"/>
            </a:b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(2020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SG" dirty="0"/>
              <a:t>Feature Extraction with Positive and Negative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/>
              <a:lstStyle/>
              <a:p>
                <a:r>
                  <a:rPr lang="en-SG" dirty="0"/>
                  <a:t>Word frequency</a:t>
                </a:r>
              </a:p>
              <a:p>
                <a:pPr lvl="1"/>
                <a:r>
                  <a:rPr lang="en-SG" dirty="0"/>
                  <a:t>Positive counts: number of appearance of a word in tweets with positive sentiment</a:t>
                </a:r>
              </a:p>
              <a:p>
                <a:pPr lvl="1"/>
                <a:r>
                  <a:rPr lang="en-SG" dirty="0"/>
                  <a:t>Negative counts: number of appearance of a word in tweets with negative sentiment</a:t>
                </a:r>
              </a:p>
              <a:p>
                <a:r>
                  <a:rPr lang="en-SG" dirty="0"/>
                  <a:t>Example</a:t>
                </a:r>
              </a:p>
              <a:p>
                <a:pPr lvl="1"/>
                <a:r>
                  <a:rPr lang="en-SG" dirty="0"/>
                  <a:t>Positive tweets</a:t>
                </a:r>
              </a:p>
              <a:p>
                <a:pPr lvl="2"/>
                <a:r>
                  <a:rPr lang="en-SG" dirty="0"/>
                  <a:t>I am happy because I am learning NLP</a:t>
                </a:r>
              </a:p>
              <a:p>
                <a:pPr lvl="2"/>
                <a:r>
                  <a:rPr lang="en-SG" dirty="0"/>
                  <a:t>I am happy</a:t>
                </a:r>
              </a:p>
              <a:p>
                <a:pPr lvl="1"/>
                <a:r>
                  <a:rPr lang="en-SG" dirty="0"/>
                  <a:t>Negative tweets</a:t>
                </a:r>
              </a:p>
              <a:p>
                <a:pPr lvl="2"/>
                <a:r>
                  <a:rPr lang="en-SG" dirty="0"/>
                  <a:t>I am sad, I am not learning NLP</a:t>
                </a:r>
              </a:p>
              <a:p>
                <a:pPr lvl="2"/>
                <a:r>
                  <a:rPr lang="en-SG" dirty="0"/>
                  <a:t>I am sad</a:t>
                </a:r>
              </a:p>
              <a:p>
                <a:r>
                  <a:rPr lang="en-SG" dirty="0"/>
                  <a:t>Feature of tweet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SG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=[1,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𝑓𝑟𝑒𝑞𝑠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dirty="0"/>
                  <a:t>, where “1” is bias</a:t>
                </a:r>
              </a:p>
              <a:p>
                <a:pPr lvl="1"/>
                <a:r>
                  <a:rPr lang="en-SG" dirty="0"/>
                  <a:t>For example,</a:t>
                </a:r>
              </a:p>
              <a:p>
                <a:pPr lvl="2"/>
                <a:r>
                  <a:rPr lang="en-SG" dirty="0"/>
                  <a:t>“I am sad, I am not learning NLP” </a:t>
                </a:r>
                <a:r>
                  <a:rPr lang="en-SG" dirty="0">
                    <a:sym typeface="Wingdings" panose="05000000000000000000" pitchFamily="2" charset="2"/>
                  </a:rPr>
                  <a:t> [1, 8, 11]</a:t>
                </a:r>
                <a:endParaRPr lang="en-SG" dirty="0"/>
              </a:p>
              <a:p>
                <a:pPr lvl="1"/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2"/>
                <a:stretch>
                  <a:fillRect l="-942" t="-1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5C77D44-D5B8-441D-A012-028B9F393A92}"/>
              </a:ext>
            </a:extLst>
          </p:cNvPr>
          <p:cNvGrpSpPr/>
          <p:nvPr/>
        </p:nvGrpSpPr>
        <p:grpSpPr>
          <a:xfrm>
            <a:off x="7968501" y="2114786"/>
            <a:ext cx="3585323" cy="2628427"/>
            <a:chOff x="7958976" y="2543649"/>
            <a:chExt cx="3585323" cy="26284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413880-1302-43BB-9709-AF2FEE10D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8976" y="2790584"/>
              <a:ext cx="3585323" cy="23814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0FCB63B-96BE-4DFB-8E40-D32F2AFA7D61}"/>
                    </a:ext>
                  </a:extLst>
                </p:cNvPr>
                <p:cNvSpPr txBox="1"/>
                <p:nvPr/>
              </p:nvSpPr>
              <p:spPr>
                <a:xfrm>
                  <a:off x="9208443" y="2543649"/>
                  <a:ext cx="10863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𝑓𝑟𝑒𝑞𝑠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en-SG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0FCB63B-96BE-4DFB-8E40-D32F2AFA7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8443" y="2543649"/>
                  <a:ext cx="1086388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5618" r="-6742" b="-3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F58E46C-271B-4747-8DAC-5F99545A50EA}"/>
                    </a:ext>
                  </a:extLst>
                </p:cNvPr>
                <p:cNvSpPr txBox="1"/>
                <p:nvPr/>
              </p:nvSpPr>
              <p:spPr>
                <a:xfrm>
                  <a:off x="10398800" y="2543649"/>
                  <a:ext cx="10863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𝑓𝑟𝑒𝑞𝑠</m:t>
                        </m:r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,0)</m:t>
                        </m:r>
                      </m:oMath>
                    </m:oMathPara>
                  </a14:m>
                  <a:endParaRPr lang="en-SG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F58E46C-271B-4747-8DAC-5F99545A5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8800" y="2543649"/>
                  <a:ext cx="1086388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5587" r="-6145" b="-325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90502"/>
            <a:ext cx="11649075" cy="771524"/>
          </a:xfrm>
        </p:spPr>
        <p:txBody>
          <a:bodyPr/>
          <a:lstStyle/>
          <a:p>
            <a:r>
              <a:rPr lang="en-US" dirty="0"/>
              <a:t>Text Preprocessing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085850"/>
            <a:ext cx="11649075" cy="5295900"/>
          </a:xfrm>
        </p:spPr>
        <p:txBody>
          <a:bodyPr/>
          <a:lstStyle/>
          <a:p>
            <a:r>
              <a:rPr lang="en-US" dirty="0"/>
              <a:t>Eliminate irrelevant contents, which may include</a:t>
            </a:r>
          </a:p>
          <a:p>
            <a:pPr lvl="1"/>
            <a:r>
              <a:rPr lang="en-US" dirty="0"/>
              <a:t>Handles (@) and URLs</a:t>
            </a:r>
          </a:p>
          <a:p>
            <a:pPr lvl="1"/>
            <a:r>
              <a:rPr lang="en-SG" dirty="0"/>
              <a:t>Numbers</a:t>
            </a:r>
          </a:p>
          <a:p>
            <a:pPr lvl="1"/>
            <a:r>
              <a:rPr lang="en-SG" dirty="0"/>
              <a:t>punctuations</a:t>
            </a:r>
          </a:p>
          <a:p>
            <a:r>
              <a:rPr lang="en-SG" dirty="0"/>
              <a:t>Convert to lower case</a:t>
            </a:r>
          </a:p>
          <a:p>
            <a:r>
              <a:rPr lang="en-SG" dirty="0"/>
              <a:t>Tokenize string into words</a:t>
            </a:r>
          </a:p>
          <a:p>
            <a:r>
              <a:rPr lang="en-SG" dirty="0"/>
              <a:t>Remove stop words / short words</a:t>
            </a:r>
          </a:p>
          <a:p>
            <a:r>
              <a:rPr lang="en-SG" dirty="0"/>
              <a:t>Stemming / Lemmatization</a:t>
            </a:r>
          </a:p>
          <a:p>
            <a:r>
              <a:rPr lang="en-SG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461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90502"/>
            <a:ext cx="11649075" cy="771524"/>
          </a:xfrm>
        </p:spPr>
        <p:txBody>
          <a:bodyPr/>
          <a:lstStyle/>
          <a:p>
            <a:r>
              <a:rPr lang="en-US" dirty="0"/>
              <a:t>Logistic Regression: Training Gradient Descent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1085850"/>
                <a:ext cx="11649075" cy="5295900"/>
              </a:xfrm>
            </p:spPr>
            <p:txBody>
              <a:bodyPr/>
              <a:lstStyle/>
              <a:p>
                <a:r>
                  <a:rPr lang="en-US" dirty="0"/>
                  <a:t>Logistic regression makes use of the sigmoid function (also called logistic function), which outputs a probability between 0 and 1.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SG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/>
                  <a:t> denotes the i-</a:t>
                </a:r>
                <a:r>
                  <a:rPr lang="en-SG" dirty="0" err="1"/>
                  <a:t>th</a:t>
                </a:r>
                <a:r>
                  <a:rPr lang="en-SG" dirty="0"/>
                  <a:t> observation, i.e. the i-</a:t>
                </a:r>
                <a:r>
                  <a:rPr lang="en-SG" dirty="0" err="1"/>
                  <a:t>th</a:t>
                </a:r>
                <a:r>
                  <a:rPr lang="en-SG" dirty="0"/>
                  <a:t> tweet</a:t>
                </a:r>
              </a:p>
              <a:p>
                <a:r>
                  <a:rPr lang="en-SG" dirty="0"/>
                  <a:t>Gradient Descent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dirty="0"/>
                  <a:t>Initialize weights (parameters)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G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dirty="0"/>
                  <a:t>Use the logistic function to predict (classify):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dirty="0"/>
                  <a:t>Calculate gradient: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dirty="0"/>
                  <a:t>Update weights: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endParaRPr lang="en-SG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dirty="0"/>
                  <a:t>Calculate cost (loss)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SG" dirty="0"/>
                  <a:t>Repeat 2-6 until the cost is satisfied </a:t>
                </a:r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1085850"/>
                <a:ext cx="11649075" cy="5295900"/>
              </a:xfrm>
              <a:blipFill>
                <a:blip r:embed="rId2"/>
                <a:stretch>
                  <a:fillRect l="-942" t="-18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22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Natural Language Processing Specialization  Sentiment Analysis with Logistic Regression </vt:lpstr>
      <vt:lpstr>Feature Extraction with Positive and Negative Frequency</vt:lpstr>
      <vt:lpstr>Text Preprocessing</vt:lpstr>
      <vt:lpstr>Logistic Regression: Training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5</cp:revision>
  <dcterms:created xsi:type="dcterms:W3CDTF">2021-11-23T13:19:22Z</dcterms:created>
  <dcterms:modified xsi:type="dcterms:W3CDTF">2021-11-24T09:40:43Z</dcterms:modified>
</cp:coreProperties>
</file>