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54C112-EEA4-4E4E-B1AA-2EFE53758B03}">
          <p14:sldIdLst>
            <p14:sldId id="256"/>
            <p14:sldId id="257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157B-261F-48ED-BDB6-6EACE8BAC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15FF5-8FAE-4DD3-96E8-B17F28D49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84D0-4ADC-4CE5-AE10-404B8C2A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5/12/2021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6954-0CAB-4361-81EE-5465F399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D1276-0CE9-466A-9962-9270F929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745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A29B-D314-4691-B734-653EDF59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975F1-684D-49D1-82CD-2216E7A22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6B52F-777E-43EB-BD2A-E496BE7A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5/12/2021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21CAB-A62F-429F-AA37-04D0493B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6DB34-D30E-4E27-9070-D64E4C0C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60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BA795-13DC-4D05-9875-17999201E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76FB6-3106-4FFB-9A5D-7A33FD5B6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055C9-B1C9-4747-BD27-9228AAC5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5/12/2021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6A76-150D-4ED5-94A2-129BC71E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6BBB1-C164-463C-B027-A98C8254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63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D153-75C9-44E3-8059-2AD522BB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EA25-855E-4AB3-A7E9-9DDD61E50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245C9-3AC1-472C-8C1B-0DDFF775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5/12/2021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1B6C-A1E5-4044-9836-880072AE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079A-D20E-4616-9C68-8F03C5E3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119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BBEA-F4E0-42DB-B304-2B86A37E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84E61-C2A2-4811-A92C-862732A9E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563C1-DA81-483B-8CA8-E8F2F45F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5/12/2021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1558C-5038-4483-9E67-2C5663CD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B0720-4A73-4D12-9B6F-B6CEB96A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050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16A2-E051-4A1C-B555-E8810BB0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A391-BBB4-4EDB-932A-A7896A993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AF990-B4CF-42AA-97E2-630A98A2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45979-7E66-4850-B5CC-B4F08BE7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5/12/2021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461FC-6278-4CBB-BD22-CF7D27CA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8787-9A11-4538-AFF7-56EFEA6A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873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D2C5-7927-42EF-A36E-CCD0C9E0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6534B-54E8-4C93-8531-656070415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8D46E-3FBB-4861-B8A3-DCEB6F62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8A2F8-11E9-4200-BF2E-E08D171BA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4114D-D76C-4870-9534-5F891AAC5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984E5-58D6-4E35-B227-A7FED245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5/12/2021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11EAA-B948-4293-B259-F5B07FF8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46B86-2F61-4ECE-9A5C-6DF69AC5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615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1BC6-D792-49B7-9176-AFE1926C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817E2-0FCC-41B4-92F7-C521578B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5/12/2021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99B7B-CFA2-4882-B5DF-2C2C9CF6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875B0-2EB6-4407-A305-9CC861E4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341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91E18-D2DA-4385-9EDC-E5A6D4F0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5/12/2021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7C4E7-DC1C-4A3A-9F67-45E41805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60D1-C161-42E2-8D14-DC46D320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C66A-C5CD-47A0-BFCA-FBBF0AB3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FE6F-7FE5-48E7-AEFB-E60093A8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15858-D98A-4C10-A510-D9115F1E7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E65E9-D6D6-48CE-86E5-F81EFE0E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5/12/2021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164B-4404-4DF5-8833-3F610B0B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174E-8D55-48E3-855B-0D56022D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066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01FC-9D2D-4BF2-8F39-4055C129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736EC-7765-45C0-A1E8-632DACDF1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B76A2-D7CB-47E1-9B3B-BF9EEC42B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84040-6EE4-4423-94BD-7C7DCAD7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5/12/2021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573C9-9072-4572-802A-7A6DE323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048FA-7D3E-45A7-8CE4-459909F2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9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8E29E-6EA1-4F83-943E-145B0581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17815-B111-498A-82B6-3BB3080B8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10583-77B6-4830-A47C-F16691384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1AC7-7CDA-44BA-BCE8-75195DB121A7}" type="datetimeFigureOut">
              <a:rPr lang="en-SG" smtClean="0"/>
              <a:t>5/12/2021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4C6B-FC50-4834-BD1E-200264619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0B4B-4B4C-41C2-930D-32C8C1871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027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B023-CEA1-44DD-A1A1-11FBC95A0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062" y="1112838"/>
            <a:ext cx="11191875" cy="2387600"/>
          </a:xfrm>
        </p:spPr>
        <p:txBody>
          <a:bodyPr>
            <a:noAutofit/>
          </a:bodyPr>
          <a:lstStyle/>
          <a:p>
            <a:r>
              <a:rPr lang="en-US" sz="4300" dirty="0"/>
              <a:t>Natural Language Processing Specialization</a:t>
            </a:r>
            <a:br>
              <a:rPr lang="en-US" sz="4300" dirty="0"/>
            </a:br>
            <a:br>
              <a:rPr lang="en-US" sz="4300" dirty="0"/>
            </a:br>
            <a:r>
              <a:rPr lang="en-US" sz="4300" dirty="0"/>
              <a:t>Vector Space Models</a:t>
            </a:r>
            <a:br>
              <a:rPr lang="en-US" sz="4300" dirty="0"/>
            </a:br>
            <a:endParaRPr lang="en-SG" sz="4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6D9CD-3F3A-4350-9A57-4527A61D7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(2020 Deeplearning.ai)</a:t>
            </a:r>
          </a:p>
          <a:p>
            <a:endParaRPr lang="en-US" dirty="0"/>
          </a:p>
          <a:p>
            <a:r>
              <a:rPr lang="en-US" dirty="0" err="1"/>
              <a:t>YangXi’s</a:t>
            </a:r>
            <a:r>
              <a:rPr lang="en-US" dirty="0"/>
              <a:t> Reading Notes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356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SG" dirty="0" err="1"/>
              <a:t>hy</a:t>
            </a:r>
            <a:r>
              <a:rPr lang="en-SG" dirty="0"/>
              <a:t> learn vector space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52475"/>
            <a:ext cx="11649075" cy="6015037"/>
          </a:xfrm>
        </p:spPr>
        <p:txBody>
          <a:bodyPr/>
          <a:lstStyle/>
          <a:p>
            <a:r>
              <a:rPr lang="en-US" dirty="0"/>
              <a:t>Represent words and documents as </a:t>
            </a:r>
            <a:r>
              <a:rPr lang="en-US" b="1" dirty="0">
                <a:solidFill>
                  <a:schemeClr val="accent1"/>
                </a:solidFill>
              </a:rPr>
              <a:t>vectors</a:t>
            </a:r>
          </a:p>
          <a:p>
            <a:pPr lvl="1"/>
            <a:r>
              <a:rPr lang="en-US" dirty="0"/>
              <a:t>Similar sentence can have very different meaning</a:t>
            </a:r>
          </a:p>
          <a:p>
            <a:pPr lvl="2"/>
            <a:r>
              <a:rPr lang="en-US" dirty="0"/>
              <a:t>“Where are you heading?”</a:t>
            </a:r>
          </a:p>
          <a:p>
            <a:pPr lvl="2"/>
            <a:r>
              <a:rPr lang="en-US" dirty="0"/>
              <a:t>“Where are you from?”</a:t>
            </a:r>
          </a:p>
          <a:p>
            <a:pPr lvl="1"/>
            <a:r>
              <a:rPr lang="en-SG" dirty="0"/>
              <a:t>Completely different sentences can have the same meaning</a:t>
            </a:r>
          </a:p>
          <a:p>
            <a:pPr lvl="2"/>
            <a:r>
              <a:rPr lang="en-SG" dirty="0"/>
              <a:t>“what is your age?”</a:t>
            </a:r>
          </a:p>
          <a:p>
            <a:pPr lvl="2"/>
            <a:r>
              <a:rPr lang="en-SG" dirty="0"/>
              <a:t>“How old are you?”</a:t>
            </a:r>
          </a:p>
          <a:p>
            <a:pPr lvl="2"/>
            <a:endParaRPr lang="en-US" b="1" dirty="0"/>
          </a:p>
          <a:p>
            <a:r>
              <a:rPr lang="en-US" dirty="0"/>
              <a:t>The representation captures </a:t>
            </a:r>
            <a:r>
              <a:rPr lang="en-US" b="1" dirty="0">
                <a:solidFill>
                  <a:schemeClr val="accent1"/>
                </a:solidFill>
              </a:rPr>
              <a:t>relative meaning</a:t>
            </a:r>
          </a:p>
          <a:p>
            <a:pPr lvl="1"/>
            <a:r>
              <a:rPr lang="en-SG" dirty="0"/>
              <a:t>“You eat </a:t>
            </a:r>
            <a:r>
              <a:rPr lang="en-SG" u="sng" dirty="0"/>
              <a:t>cereal</a:t>
            </a:r>
            <a:r>
              <a:rPr lang="en-SG" dirty="0"/>
              <a:t> from a </a:t>
            </a:r>
            <a:r>
              <a:rPr lang="en-SG" u="sng" dirty="0"/>
              <a:t>bowl</a:t>
            </a:r>
            <a:r>
              <a:rPr lang="en-SG" dirty="0"/>
              <a:t>”</a:t>
            </a:r>
          </a:p>
          <a:p>
            <a:pPr lvl="1"/>
            <a:r>
              <a:rPr lang="en-SG" dirty="0"/>
              <a:t>“You </a:t>
            </a:r>
            <a:r>
              <a:rPr lang="en-SG" u="sng" dirty="0"/>
              <a:t>buy</a:t>
            </a:r>
            <a:r>
              <a:rPr lang="en-SG" dirty="0"/>
              <a:t> something and someone else </a:t>
            </a:r>
            <a:r>
              <a:rPr lang="en-SG" u="sng" dirty="0"/>
              <a:t>sells</a:t>
            </a:r>
            <a:r>
              <a:rPr lang="en-SG" dirty="0"/>
              <a:t> it”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3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Word-by-Word(W/W) and Word-by-Doc(W/D)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52475"/>
            <a:ext cx="11649075" cy="6015037"/>
          </a:xfrm>
        </p:spPr>
        <p:txBody>
          <a:bodyPr/>
          <a:lstStyle/>
          <a:p>
            <a:r>
              <a:rPr lang="en-US" dirty="0"/>
              <a:t>Co-occurrence of words in </a:t>
            </a:r>
            <a:r>
              <a:rPr lang="en-US" b="1" dirty="0">
                <a:solidFill>
                  <a:schemeClr val="accent1"/>
                </a:solidFill>
              </a:rPr>
              <a:t>Word-by-Word (W/W)</a:t>
            </a:r>
            <a:r>
              <a:rPr lang="en-US" dirty="0"/>
              <a:t> design</a:t>
            </a:r>
            <a:endParaRPr lang="en-SG" dirty="0"/>
          </a:p>
          <a:p>
            <a:pPr lvl="1"/>
            <a:r>
              <a:rPr lang="en-SG" dirty="0"/>
              <a:t>Number of times they occur together within a certain distance </a:t>
            </a:r>
            <a:r>
              <a:rPr lang="en-SG" i="1" dirty="0"/>
              <a:t>k</a:t>
            </a:r>
            <a:endParaRPr lang="en-SG" dirty="0"/>
          </a:p>
          <a:p>
            <a:pPr lvl="2"/>
            <a:r>
              <a:rPr lang="en-SG" dirty="0"/>
              <a:t>For example,</a:t>
            </a:r>
          </a:p>
          <a:p>
            <a:pPr lvl="3"/>
            <a:r>
              <a:rPr lang="en-SG" dirty="0"/>
              <a:t>“I like simple data”</a:t>
            </a:r>
          </a:p>
          <a:p>
            <a:pPr lvl="3"/>
            <a:r>
              <a:rPr lang="en-SG" dirty="0"/>
              <a:t>“I prefer simple raw data”</a:t>
            </a:r>
          </a:p>
          <a:p>
            <a:pPr lvl="2"/>
            <a:r>
              <a:rPr lang="en-SG" dirty="0"/>
              <a:t>With </a:t>
            </a:r>
            <a:r>
              <a:rPr lang="en-SG" i="1" dirty="0"/>
              <a:t>k = 2</a:t>
            </a:r>
            <a:endParaRPr lang="en-SG" dirty="0"/>
          </a:p>
          <a:p>
            <a:pPr lvl="3"/>
            <a:r>
              <a:rPr lang="en-SG" dirty="0"/>
              <a:t>The words “data” and “simple” occurred 2 times</a:t>
            </a:r>
          </a:p>
          <a:p>
            <a:r>
              <a:rPr lang="en-SG" dirty="0"/>
              <a:t>Co-occurrence of words in </a:t>
            </a:r>
            <a:r>
              <a:rPr lang="en-SG" b="1" dirty="0">
                <a:solidFill>
                  <a:schemeClr val="accent1"/>
                </a:solidFill>
              </a:rPr>
              <a:t>Word-by-Doc (W/D)</a:t>
            </a:r>
            <a:r>
              <a:rPr lang="en-SG" dirty="0"/>
              <a:t> design</a:t>
            </a:r>
          </a:p>
          <a:p>
            <a:pPr lvl="1"/>
            <a:r>
              <a:rPr lang="en-SG" dirty="0"/>
              <a:t>Number of times a word occurs within a certain category</a:t>
            </a:r>
          </a:p>
          <a:p>
            <a:r>
              <a:rPr lang="en-SG" dirty="0"/>
              <a:t>Vector Space of </a:t>
            </a:r>
            <a:br>
              <a:rPr lang="en-SG" dirty="0"/>
            </a:br>
            <a:r>
              <a:rPr lang="en-SG" dirty="0"/>
              <a:t>Documents</a:t>
            </a:r>
          </a:p>
          <a:p>
            <a:pPr lvl="2"/>
            <a:endParaRPr lang="en-SG" dirty="0"/>
          </a:p>
          <a:p>
            <a:pPr lvl="1"/>
            <a:endParaRPr lang="en-SG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45C76A-3B16-4172-A23F-B4D1E088C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352" y="2471809"/>
            <a:ext cx="3162741" cy="6573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E18DE4-A270-48C7-8F56-A852852C6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352" y="4348327"/>
            <a:ext cx="4267796" cy="10002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D9332A-C5DA-4A09-9190-7BFCF2D6E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162" y="4396295"/>
            <a:ext cx="2995613" cy="237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3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Distance and Similarities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Euclidean distance</a:t>
                </a:r>
                <a:r>
                  <a:rPr lang="en-US" dirty="0"/>
                  <a:t>: length of the straight line</a:t>
                </a:r>
              </a:p>
              <a:p>
                <a:pPr lvl="1"/>
                <a:r>
                  <a:rPr lang="en-US" dirty="0"/>
                  <a:t>Take size of the vector into consideration</a:t>
                </a:r>
              </a:p>
              <a:p>
                <a:pPr lvl="1"/>
                <a:r>
                  <a:rPr lang="en-US" dirty="0"/>
                  <a:t>Formula: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dirty="0"/>
              </a:p>
              <a:p>
                <a:pPr lvl="1"/>
                <a:r>
                  <a:rPr lang="en-SG" i="1" dirty="0"/>
                  <a:t>numpy: </a:t>
                </a:r>
                <a:r>
                  <a:rPr lang="en-SG" i="1" dirty="0" err="1"/>
                  <a:t>linalg.norm</a:t>
                </a:r>
                <a:r>
                  <a:rPr lang="en-SG" i="1" dirty="0"/>
                  <a:t>(v – w)</a:t>
                </a:r>
              </a:p>
              <a:p>
                <a:r>
                  <a:rPr lang="en-SG" b="1" dirty="0">
                    <a:solidFill>
                      <a:schemeClr val="accent1"/>
                    </a:solidFill>
                  </a:rPr>
                  <a:t>Cosine Similarity</a:t>
                </a:r>
                <a:r>
                  <a:rPr lang="en-SG" dirty="0"/>
                  <a:t>: cosine of the angle between the vectors</a:t>
                </a:r>
              </a:p>
              <a:p>
                <a:pPr lvl="1"/>
                <a:r>
                  <a:rPr lang="en-SG" dirty="0"/>
                  <a:t>Not biased by the size of the vector</a:t>
                </a:r>
              </a:p>
              <a:p>
                <a:pPr lvl="1"/>
                <a:r>
                  <a:rPr lang="en-SG" dirty="0"/>
                  <a:t>Formula:</a:t>
                </a:r>
                <a:br>
                  <a:rPr lang="en-SG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ym typeface="Wingdings" panose="05000000000000000000" pitchFamily="2" charset="2"/>
                  </a:rPr>
                  <a:t> 90 degree  dissimilar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ym typeface="Wingdings" panose="05000000000000000000" pitchFamily="2" charset="2"/>
                  </a:rPr>
                  <a:t> 0 degree =&gt; similar</a:t>
                </a:r>
                <a:endParaRPr lang="en-US" b="0" dirty="0"/>
              </a:p>
              <a:p>
                <a:pPr lvl="1"/>
                <a:endParaRPr lang="en-SG" dirty="0"/>
              </a:p>
              <a:p>
                <a:pPr lvl="1"/>
                <a:endParaRPr lang="en-SG" dirty="0"/>
              </a:p>
              <a:p>
                <a:endParaRPr lang="en-SG" dirty="0"/>
              </a:p>
              <a:p>
                <a:pPr lvl="1"/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2"/>
                <a:stretch>
                  <a:fillRect l="-942" t="-16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77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273</Words>
  <Application>Microsoft Office PowerPoint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Natural Language Processing Specialization  Vector Space Models </vt:lpstr>
      <vt:lpstr>Why learn vector space models</vt:lpstr>
      <vt:lpstr>Word-by-Word(W/W) and Word-by-Doc(W/D)</vt:lpstr>
      <vt:lpstr>Distance and Similarities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Specialization  Sentiment Analysis with Logistic Regression</dc:title>
  <dc:creator>Yang Xi</dc:creator>
  <cp:lastModifiedBy>Yang Xi</cp:lastModifiedBy>
  <cp:revision>17</cp:revision>
  <dcterms:created xsi:type="dcterms:W3CDTF">2021-11-23T13:19:22Z</dcterms:created>
  <dcterms:modified xsi:type="dcterms:W3CDTF">2021-12-05T07:39:10Z</dcterms:modified>
</cp:coreProperties>
</file>