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54C112-EEA4-4E4E-B1AA-2EFE53758B03}">
          <p14:sldIdLst>
            <p14:sldId id="256"/>
          </p14:sldIdLst>
        </p14:section>
        <p14:section name="Transformation Matrx" id="{3E51C3F3-311F-4933-9061-4AE6E049887C}">
          <p14:sldIdLst>
            <p14:sldId id="257"/>
          </p14:sldIdLst>
        </p14:section>
        <p14:section name="KNN with Locality Sensitive Hashing" id="{6E5CB8DF-0EFA-483C-92C6-033D3CED1E51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157B-261F-48ED-BDB6-6EACE8BAC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15FF5-8FAE-4DD3-96E8-B17F28D49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F84D0-4ADC-4CE5-AE10-404B8C2A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7/12/2021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06954-0CAB-4361-81EE-5465F399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D1276-0CE9-466A-9962-9270F929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745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A29B-D314-4691-B734-653EDF59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975F1-684D-49D1-82CD-2216E7A22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6B52F-777E-43EB-BD2A-E496BE7A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7/12/2021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21CAB-A62F-429F-AA37-04D0493B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6DB34-D30E-4E27-9070-D64E4C0C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60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BA795-13DC-4D05-9875-17999201E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76FB6-3106-4FFB-9A5D-7A33FD5B6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055C9-B1C9-4747-BD27-9228AAC5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7/12/2021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6A76-150D-4ED5-94A2-129BC71E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6BBB1-C164-463C-B027-A98C8254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63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CD153-75C9-44E3-8059-2AD522BB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1EA25-855E-4AB3-A7E9-9DDD61E50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245C9-3AC1-472C-8C1B-0DDFF775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7/12/2021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A1B6C-A1E5-4044-9836-880072AE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079A-D20E-4616-9C68-8F03C5E3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119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BBEA-F4E0-42DB-B304-2B86A37E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84E61-C2A2-4811-A92C-862732A9E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563C1-DA81-483B-8CA8-E8F2F45F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7/12/2021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1558C-5038-4483-9E67-2C5663CD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B0720-4A73-4D12-9B6F-B6CEB96A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050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16A2-E051-4A1C-B555-E8810BB0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AA391-BBB4-4EDB-932A-A7896A993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AF990-B4CF-42AA-97E2-630A98A2B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45979-7E66-4850-B5CC-B4F08BE7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7/12/2021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461FC-6278-4CBB-BD22-CF7D27CA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28787-9A11-4538-AFF7-56EFEA6A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873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D2C5-7927-42EF-A36E-CCD0C9E0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6534B-54E8-4C93-8531-656070415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8D46E-3FBB-4861-B8A3-DCEB6F623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8A2F8-11E9-4200-BF2E-E08D171BA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4114D-D76C-4870-9534-5F891AAC5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E984E5-58D6-4E35-B227-A7FED245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7/12/2021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11EAA-B948-4293-B259-F5B07FF8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A46B86-2F61-4ECE-9A5C-6DF69AC5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615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1BC6-D792-49B7-9176-AFE1926C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817E2-0FCC-41B4-92F7-C521578B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7/12/2021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99B7B-CFA2-4882-B5DF-2C2C9CF6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875B0-2EB6-4407-A305-9CC861E4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341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91E18-D2DA-4385-9EDC-E5A6D4F0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7/12/2021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7C4E7-DC1C-4A3A-9F67-45E41805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60D1-C161-42E2-8D14-DC46D320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8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C66A-C5CD-47A0-BFCA-FBBF0AB32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4FE6F-7FE5-48E7-AEFB-E60093A80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15858-D98A-4C10-A510-D9115F1E7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E65E9-D6D6-48CE-86E5-F81EFE0E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7/12/2021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164B-4404-4DF5-8833-3F610B0B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174E-8D55-48E3-855B-0D56022D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066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01FC-9D2D-4BF2-8F39-4055C1299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736EC-7765-45C0-A1E8-632DACDF1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B76A2-D7CB-47E1-9B3B-BF9EEC42B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84040-6EE4-4423-94BD-7C7DCAD7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7/12/2021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573C9-9072-4572-802A-7A6DE323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048FA-7D3E-45A7-8CE4-459909F2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89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28E29E-6EA1-4F83-943E-145B0581D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17815-B111-498A-82B6-3BB3080B8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10583-77B6-4830-A47C-F16691384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61AC7-7CDA-44BA-BCE8-75195DB121A7}" type="datetimeFigureOut">
              <a:rPr lang="en-SG" smtClean="0"/>
              <a:t>7/12/2021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B4C6B-FC50-4834-BD1E-200264619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90B4B-4B4C-41C2-930D-32C8C1871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027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B023-CEA1-44DD-A1A1-11FBC95A0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062" y="1112838"/>
            <a:ext cx="11191875" cy="2387600"/>
          </a:xfrm>
        </p:spPr>
        <p:txBody>
          <a:bodyPr>
            <a:noAutofit/>
          </a:bodyPr>
          <a:lstStyle/>
          <a:p>
            <a:r>
              <a:rPr lang="en-US" sz="4300" dirty="0"/>
              <a:t>Natural Language Processing Specialization</a:t>
            </a:r>
            <a:br>
              <a:rPr lang="en-US" sz="4300" dirty="0"/>
            </a:br>
            <a:br>
              <a:rPr lang="en-US" sz="4300" dirty="0"/>
            </a:br>
            <a:r>
              <a:rPr lang="en-US" sz="4300" dirty="0"/>
              <a:t>Machine Translation and Document Search</a:t>
            </a:r>
            <a:br>
              <a:rPr lang="en-US" sz="4300" dirty="0"/>
            </a:br>
            <a:endParaRPr lang="en-SG" sz="4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6D9CD-3F3A-4350-9A57-4527A61D7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(2020 Deeplearning.ai)</a:t>
            </a:r>
          </a:p>
          <a:p>
            <a:endParaRPr lang="en-US" dirty="0"/>
          </a:p>
          <a:p>
            <a:r>
              <a:rPr lang="en-US" dirty="0" err="1"/>
              <a:t>YangXi’s</a:t>
            </a:r>
            <a:r>
              <a:rPr lang="en-US" dirty="0"/>
              <a:t> Reading Notes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356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Translation with Word Embeddings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example, to translate an English word to French</a:t>
                </a:r>
              </a:p>
              <a:p>
                <a:pPr lvl="1"/>
                <a:r>
                  <a:rPr lang="en-US" dirty="0"/>
                  <a:t>Calculate </a:t>
                </a:r>
                <a:r>
                  <a:rPr lang="en-US" dirty="0">
                    <a:solidFill>
                      <a:schemeClr val="accent1"/>
                    </a:solidFill>
                  </a:rPr>
                  <a:t>word embeddings</a:t>
                </a:r>
              </a:p>
              <a:p>
                <a:pPr lvl="2"/>
                <a:r>
                  <a:rPr lang="en-US" dirty="0"/>
                  <a:t>associated with English (</a:t>
                </a:r>
                <a:r>
                  <a:rPr lang="en-US" dirty="0">
                    <a:solidFill>
                      <a:schemeClr val="accent1"/>
                    </a:solidFill>
                  </a:rPr>
                  <a:t>X</a:t>
                </a:r>
                <a:r>
                  <a:rPr lang="en-US" dirty="0"/>
                  <a:t>)</a:t>
                </a:r>
              </a:p>
              <a:p>
                <a:pPr lvl="2"/>
                <a:r>
                  <a:rPr lang="en-US" dirty="0"/>
                  <a:t>associated with French (</a:t>
                </a:r>
                <a:r>
                  <a:rPr lang="en-US" dirty="0">
                    <a:solidFill>
                      <a:schemeClr val="accent1"/>
                    </a:solidFill>
                  </a:rPr>
                  <a:t>Y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Given an English word, transform its English word embedding to the French embedding</a:t>
                </a:r>
              </a:p>
              <a:p>
                <a:pPr lvl="2"/>
                <a:r>
                  <a:rPr lang="en-US" dirty="0"/>
                  <a:t>The key is to find the </a:t>
                </a:r>
                <a:r>
                  <a:rPr lang="en-US" dirty="0">
                    <a:solidFill>
                      <a:schemeClr val="accent1"/>
                    </a:solidFill>
                  </a:rPr>
                  <a:t>transformation matrix (R) </a:t>
                </a:r>
                <a:r>
                  <a:rPr lang="en-US" dirty="0"/>
                  <a:t>which correctly transforms the embedding vectors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en-SG" dirty="0"/>
              </a:p>
              <a:p>
                <a:pPr lvl="3"/>
                <a:r>
                  <a:rPr lang="en-SG" dirty="0"/>
                  <a:t>We can </a:t>
                </a:r>
                <a:r>
                  <a:rPr lang="en-SG" b="1" dirty="0">
                    <a:solidFill>
                      <a:schemeClr val="accent1"/>
                    </a:solidFill>
                  </a:rPr>
                  <a:t>train</a:t>
                </a:r>
                <a:r>
                  <a:rPr lang="en-SG" dirty="0"/>
                  <a:t> the transformation matrix R using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SG" dirty="0"/>
                  <a:t> known word translations</a:t>
                </a:r>
              </a:p>
              <a:p>
                <a:pPr lvl="4"/>
                <a:r>
                  <a:rPr lang="en-SG" dirty="0"/>
                  <a:t>Initialize R</a:t>
                </a:r>
              </a:p>
              <a:p>
                <a:pPr lvl="4"/>
                <a:r>
                  <a:rPr lang="en-SG" dirty="0"/>
                  <a:t>In a loop:</a:t>
                </a:r>
              </a:p>
              <a:p>
                <a:pPr lvl="5"/>
                <a:r>
                  <a:rPr lang="en-SG" dirty="0"/>
                  <a:t>Loss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SG" dirty="0"/>
              </a:p>
              <a:p>
                <a:pPr lvl="6"/>
                <a:r>
                  <a:rPr lang="en-SG" dirty="0"/>
                  <a:t>F denotes the </a:t>
                </a:r>
                <a:r>
                  <a:rPr lang="en-SG" dirty="0" err="1"/>
                  <a:t>Frobenius</a:t>
                </a:r>
                <a:r>
                  <a:rPr lang="en-SG" dirty="0"/>
                  <a:t> norm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e>
                    </m:rad>
                  </m:oMath>
                </a14:m>
                <a:endParaRPr lang="en-SG" dirty="0"/>
              </a:p>
              <a:p>
                <a:pPr lvl="6"/>
                <a:r>
                  <a:rPr lang="en-SG" dirty="0"/>
                  <a:t>Using the square as the loss makes it much easier in calculating the gradient </a:t>
                </a:r>
              </a:p>
              <a:p>
                <a:pPr lvl="5"/>
                <a:r>
                  <a:rPr lang="en-SG" dirty="0"/>
                  <a:t>Gradient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𝑑𝑅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dirty="0"/>
              </a:p>
              <a:p>
                <a:pPr lvl="5"/>
                <a:r>
                  <a:rPr lang="en-SG" dirty="0"/>
                  <a:t>Update: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SG" dirty="0"/>
              </a:p>
              <a:p>
                <a:pPr lvl="2"/>
                <a:r>
                  <a:rPr lang="en-SG" dirty="0"/>
                  <a:t>Then we need to find the French embedding </a:t>
                </a:r>
                <a:r>
                  <a:rPr lang="en-SG" b="1" dirty="0">
                    <a:solidFill>
                      <a:schemeClr val="accent1"/>
                    </a:solidFill>
                  </a:rPr>
                  <a:t>nearest to the transformed vector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  <a:blipFill>
                <a:blip r:embed="rId2"/>
                <a:stretch>
                  <a:fillRect l="-942" t="-1621" r="-6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K-Nearest Neighbors with Locality Sensitive Hashing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</p:spPr>
            <p:txBody>
              <a:bodyPr/>
              <a:lstStyle/>
              <a:p>
                <a:r>
                  <a:rPr lang="en-US" dirty="0"/>
                  <a:t>For example, if you live in Beijing, and you want to find a friend nearest to you</a:t>
                </a:r>
              </a:p>
              <a:p>
                <a:pPr lvl="1"/>
                <a:r>
                  <a:rPr lang="en-US" dirty="0"/>
                  <a:t>You can search among friend living in China, instead of searching the whole word.</a:t>
                </a:r>
              </a:p>
              <a:p>
                <a:r>
                  <a:rPr lang="en-US" dirty="0"/>
                  <a:t>Using a </a:t>
                </a:r>
                <a:r>
                  <a:rPr lang="en-US" dirty="0">
                    <a:solidFill>
                      <a:schemeClr val="accent1"/>
                    </a:solidFill>
                  </a:rPr>
                  <a:t>hash function</a:t>
                </a:r>
                <a:r>
                  <a:rPr lang="en-US" dirty="0"/>
                  <a:t>, we can convert each word vector into its </a:t>
                </a:r>
                <a:r>
                  <a:rPr lang="en-US" dirty="0">
                    <a:solidFill>
                      <a:schemeClr val="accent1"/>
                    </a:solidFill>
                  </a:rPr>
                  <a:t>hash value</a:t>
                </a:r>
                <a:r>
                  <a:rPr lang="en-US" dirty="0"/>
                  <a:t>,</a:t>
                </a:r>
                <a:br>
                  <a:rPr lang="en-US" dirty="0"/>
                </a:br>
                <a:r>
                  <a:rPr lang="en-US" dirty="0"/>
                  <a:t>and store them into a </a:t>
                </a:r>
                <a:r>
                  <a:rPr lang="en-US" dirty="0">
                    <a:solidFill>
                      <a:schemeClr val="accent1"/>
                    </a:solidFill>
                  </a:rPr>
                  <a:t>hash table</a:t>
                </a:r>
                <a:r>
                  <a:rPr lang="en-US" dirty="0"/>
                  <a:t>.</a:t>
                </a:r>
              </a:p>
              <a:p>
                <a:r>
                  <a:rPr lang="en-US" b="1" dirty="0">
                    <a:solidFill>
                      <a:schemeClr val="accent1"/>
                    </a:solidFill>
                  </a:rPr>
                  <a:t>Locality Sensitive Hashing</a:t>
                </a:r>
                <a:r>
                  <a:rPr lang="en-US" dirty="0"/>
                  <a:t>: a hashing method which cares deeply about assigning items based on where they located in vector space.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plane</a:t>
                </a:r>
                <a:r>
                  <a:rPr lang="en-US" dirty="0"/>
                  <a:t> separates the vector space</a:t>
                </a:r>
              </a:p>
              <a:p>
                <a:pPr lvl="2"/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normal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is a vector perpendicular to the plane (and all vectors on the plane)</a:t>
                </a:r>
              </a:p>
              <a:p>
                <a:pPr lvl="2"/>
                <a:r>
                  <a:rPr lang="en-US" dirty="0"/>
                  <a:t>Given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the dot product with the normal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indicates </a:t>
                </a:r>
                <a:r>
                  <a:rPr lang="en-US" dirty="0">
                    <a:solidFill>
                      <a:schemeClr val="accent1"/>
                    </a:solidFill>
                  </a:rPr>
                  <a:t>side to the plane</a:t>
                </a:r>
                <a:r>
                  <a:rPr lang="en-US" dirty="0"/>
                  <a:t>: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: on the same side of the plane, with the normal vector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: on the other side of the plane, against the normal vector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: on the plane, perpendicular to the vector</a:t>
                </a:r>
                <a:br>
                  <a:rPr lang="en-US" dirty="0"/>
                </a:br>
                <a:endParaRPr lang="en-SG" dirty="0"/>
              </a:p>
              <a:p>
                <a:pPr lvl="1"/>
                <a:r>
                  <a:rPr lang="en-SG" dirty="0"/>
                  <a:t>Now we have </a:t>
                </a:r>
                <a:r>
                  <a:rPr lang="en-SG" dirty="0">
                    <a:solidFill>
                      <a:schemeClr val="accent1"/>
                    </a:solidFill>
                  </a:rPr>
                  <a:t>multiple planes</a:t>
                </a:r>
                <a:r>
                  <a:rPr lang="en-SG" dirty="0"/>
                  <a:t>, how to get a </a:t>
                </a:r>
                <a:r>
                  <a:rPr lang="en-SG" dirty="0">
                    <a:solidFill>
                      <a:schemeClr val="accent1"/>
                    </a:solidFill>
                  </a:rPr>
                  <a:t>single hash value </a:t>
                </a:r>
                <a:r>
                  <a:rPr lang="en-SG" dirty="0"/>
                  <a:t>for each vector?</a:t>
                </a:r>
                <a:br>
                  <a:rPr lang="en-SG" dirty="0"/>
                </a:br>
                <a:r>
                  <a:rPr lang="en-SG" dirty="0"/>
                  <a:t>(next page)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  <a:blipFill>
                <a:blip r:embed="rId2"/>
                <a:stretch>
                  <a:fillRect l="-942" t="-1621" r="-10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75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Single Hash Value from Multiple Planes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</p:spPr>
            <p:txBody>
              <a:bodyPr/>
              <a:lstStyle/>
              <a:p>
                <a:r>
                  <a:rPr lang="en-US" dirty="0"/>
                  <a:t>We can get a </a:t>
                </a:r>
                <a:r>
                  <a:rPr lang="en-US" dirty="0">
                    <a:solidFill>
                      <a:schemeClr val="accent1"/>
                    </a:solidFill>
                  </a:rPr>
                  <a:t>single hash value from multiple planes </a:t>
                </a:r>
                <a:r>
                  <a:rPr lang="en-US" dirty="0"/>
                  <a:t>using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For example, we have three planes and a vector, and we calculated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5 </a:t>
                </a:r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SG" dirty="0"/>
                  <a:t>Then the hash value of the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=1×1+2×1+4×0=3</m:t>
                    </m:r>
                  </m:oMath>
                </a14:m>
                <a:endParaRPr lang="en-SG" dirty="0"/>
              </a:p>
              <a:p>
                <a:r>
                  <a:rPr lang="en-SG" b="1" dirty="0">
                    <a:solidFill>
                      <a:schemeClr val="accent1"/>
                    </a:solidFill>
                  </a:rPr>
                  <a:t>Approximate Nearest Neighbours</a:t>
                </a:r>
              </a:p>
              <a:p>
                <a:pPr lvl="1"/>
                <a:r>
                  <a:rPr lang="en-SG" dirty="0"/>
                  <a:t>Using </a:t>
                </a:r>
                <a:r>
                  <a:rPr lang="en-SG" dirty="0">
                    <a:solidFill>
                      <a:schemeClr val="accent1"/>
                    </a:solidFill>
                  </a:rPr>
                  <a:t>multiple sets of (random) planes </a:t>
                </a:r>
                <a:r>
                  <a:rPr lang="en-SG" dirty="0"/>
                  <a:t>to improve the precision of the approximation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  <a:blipFill>
                <a:blip r:embed="rId2"/>
                <a:stretch>
                  <a:fillRect l="-942" t="-16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00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461</Words>
  <Application>Microsoft Office PowerPoint</Application>
  <PresentationFormat>宽屏</PresentationFormat>
  <Paragraphs>41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Natural Language Processing Specialization  Machine Translation and Document Search </vt:lpstr>
      <vt:lpstr>Translation with Word Embeddings</vt:lpstr>
      <vt:lpstr>K-Nearest Neighbors with Locality Sensitive Hashing</vt:lpstr>
      <vt:lpstr>Single Hash Value from Multiple Planes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Specialization  Sentiment Analysis with Logistic Regression</dc:title>
  <dc:creator>Yang Xi</dc:creator>
  <cp:lastModifiedBy>Yang Xi</cp:lastModifiedBy>
  <cp:revision>20</cp:revision>
  <dcterms:created xsi:type="dcterms:W3CDTF">2021-11-23T13:19:22Z</dcterms:created>
  <dcterms:modified xsi:type="dcterms:W3CDTF">2021-12-07T00:25:28Z</dcterms:modified>
</cp:coreProperties>
</file>