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7592BCC-B36D-48EF-A47D-1F0566F6B11B}">
          <p14:sldIdLst>
            <p14:sldId id="256"/>
          </p14:sldIdLst>
        </p14:section>
        <p14:section name="N-gram Probability" id="{7075B9F3-6B83-4000-9DC7-15729C6914E3}">
          <p14:sldIdLst>
            <p14:sldId id="257"/>
            <p14:sldId id="258"/>
            <p14:sldId id="259"/>
            <p14:sldId id="260"/>
          </p14:sldIdLst>
        </p14:section>
        <p14:section name="N-gram Language Model" id="{C973ACC6-30C6-4ECB-B3F2-9A0DE3AB9FA9}">
          <p14:sldIdLst>
            <p14:sldId id="261"/>
            <p14:sldId id="263"/>
            <p14:sldId id="262"/>
            <p14:sldId id="264"/>
            <p14:sldId id="265"/>
            <p14:sldId id="266"/>
            <p14:sldId id="267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1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157B-261F-48ED-BDB6-6EACE8BAC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15FF5-8FAE-4DD3-96E8-B17F28D49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F84D0-4ADC-4CE5-AE10-404B8C2A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13/12/2021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06954-0CAB-4361-81EE-5465F399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D1276-0CE9-466A-9962-9270F929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745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A29B-D314-4691-B734-653EDF59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975F1-684D-49D1-82CD-2216E7A22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6B52F-777E-43EB-BD2A-E496BE7A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13/12/2021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21CAB-A62F-429F-AA37-04D0493B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6DB34-D30E-4E27-9070-D64E4C0C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60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BA795-13DC-4D05-9875-17999201E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76FB6-3106-4FFB-9A5D-7A33FD5B6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055C9-B1C9-4747-BD27-9228AAC5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13/12/2021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6A76-150D-4ED5-94A2-129BC71E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6BBB1-C164-463C-B027-A98C8254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63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CD153-75C9-44E3-8059-2AD522BB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1EA25-855E-4AB3-A7E9-9DDD61E50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245C9-3AC1-472C-8C1B-0DDFF775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13/12/2021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1B6C-A1E5-4044-9836-880072AE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079A-D20E-4616-9C68-8F03C5E3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119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BBEA-F4E0-42DB-B304-2B86A37E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84E61-C2A2-4811-A92C-862732A9E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563C1-DA81-483B-8CA8-E8F2F45F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13/12/2021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1558C-5038-4483-9E67-2C5663CD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B0720-4A73-4D12-9B6F-B6CEB96A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050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16A2-E051-4A1C-B555-E8810BB0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AA391-BBB4-4EDB-932A-A7896A993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AF990-B4CF-42AA-97E2-630A98A2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45979-7E66-4850-B5CC-B4F08BE7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13/12/2021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461FC-6278-4CBB-BD22-CF7D27CA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28787-9A11-4538-AFF7-56EFEA6A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873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D2C5-7927-42EF-A36E-CCD0C9E0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6534B-54E8-4C93-8531-656070415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8D46E-3FBB-4861-B8A3-DCEB6F623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8A2F8-11E9-4200-BF2E-E08D171BA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4114D-D76C-4870-9534-5F891AAC5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984E5-58D6-4E35-B227-A7FED245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13/12/2021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11EAA-B948-4293-B259-F5B07FF8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A46B86-2F61-4ECE-9A5C-6DF69AC5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615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1BC6-D792-49B7-9176-AFE1926C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817E2-0FCC-41B4-92F7-C521578B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13/12/2021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99B7B-CFA2-4882-B5DF-2C2C9CF6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875B0-2EB6-4407-A305-9CC861E4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341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91E18-D2DA-4385-9EDC-E5A6D4F0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13/12/2021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7C4E7-DC1C-4A3A-9F67-45E41805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60D1-C161-42E2-8D14-DC46D320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8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C66A-C5CD-47A0-BFCA-FBBF0AB3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FE6F-7FE5-48E7-AEFB-E60093A80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15858-D98A-4C10-A510-D9115F1E7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E65E9-D6D6-48CE-86E5-F81EFE0E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13/12/2021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164B-4404-4DF5-8833-3F610B0B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174E-8D55-48E3-855B-0D56022D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066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01FC-9D2D-4BF2-8F39-4055C129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736EC-7765-45C0-A1E8-632DACDF1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B76A2-D7CB-47E1-9B3B-BF9EEC42B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84040-6EE4-4423-94BD-7C7DCAD7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13/12/2021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573C9-9072-4572-802A-7A6DE323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048FA-7D3E-45A7-8CE4-459909F2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9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8E29E-6EA1-4F83-943E-145B0581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17815-B111-498A-82B6-3BB3080B8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10583-77B6-4830-A47C-F16691384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61AC7-7CDA-44BA-BCE8-75195DB121A7}" type="datetimeFigureOut">
              <a:rPr lang="en-SG" smtClean="0"/>
              <a:t>13/12/2021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B4C6B-FC50-4834-BD1E-200264619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0B4B-4B4C-41C2-930D-32C8C1871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027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B023-CEA1-44DD-A1A1-11FBC95A0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062" y="1112838"/>
            <a:ext cx="11191875" cy="2387600"/>
          </a:xfrm>
        </p:spPr>
        <p:txBody>
          <a:bodyPr>
            <a:noAutofit/>
          </a:bodyPr>
          <a:lstStyle/>
          <a:p>
            <a:r>
              <a:rPr lang="en-US" sz="4300" dirty="0"/>
              <a:t>Natural Language Processing Specialization</a:t>
            </a:r>
            <a:br>
              <a:rPr lang="en-US" sz="4300" dirty="0"/>
            </a:br>
            <a:br>
              <a:rPr lang="en-US" sz="4300" dirty="0"/>
            </a:br>
            <a:r>
              <a:rPr lang="en-US" sz="4300" dirty="0"/>
              <a:t>N-Grams Language Model and Autocomplete</a:t>
            </a:r>
            <a:br>
              <a:rPr lang="en-US" sz="4300" dirty="0"/>
            </a:br>
            <a:endParaRPr lang="en-SG" sz="4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6D9CD-3F3A-4350-9A57-4527A61D7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(2021 Deeplearning.ai)</a:t>
            </a:r>
          </a:p>
          <a:p>
            <a:endParaRPr lang="en-US" dirty="0"/>
          </a:p>
          <a:p>
            <a:r>
              <a:rPr lang="en-US" dirty="0" err="1"/>
              <a:t>YangXi’s</a:t>
            </a:r>
            <a:r>
              <a:rPr lang="en-US" dirty="0"/>
              <a:t> Reading Notes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3562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L</a:t>
            </a:r>
            <a:r>
              <a:rPr lang="en-SG" dirty="0" err="1"/>
              <a:t>anguage</a:t>
            </a:r>
            <a:r>
              <a:rPr lang="en-SG" dirty="0"/>
              <a:t> Model Evaluation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BB0F0B2-F996-4332-B0EC-BA14D8DC8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4" y="1304925"/>
            <a:ext cx="87534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35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Out of Vocabulary Words (OOV)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Closed vocabulary</a:t>
                </a:r>
                <a:r>
                  <a:rPr lang="en-US" dirty="0"/>
                  <a:t>: a fixed set of words</a:t>
                </a:r>
              </a:p>
              <a:p>
                <a:pPr lvl="1"/>
                <a:r>
                  <a:rPr lang="en-US" dirty="0"/>
                  <a:t>For example, use a fixed set of words in speech recognition / question answering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Open vocabulary</a:t>
                </a:r>
                <a:r>
                  <a:rPr lang="en-US" dirty="0"/>
                  <a:t>: you need deal with words outside the vocabulary</a:t>
                </a:r>
              </a:p>
              <a:p>
                <a:pPr lvl="1"/>
                <a:r>
                  <a:rPr lang="en-US" dirty="0"/>
                  <a:t>Model OOV with a special tag &lt;UNK&gt;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&lt;UNK&gt; in the corpus</a:t>
                </a:r>
              </a:p>
              <a:p>
                <a:pPr lvl="2"/>
                <a:r>
                  <a:rPr lang="en-US" dirty="0"/>
                  <a:t>Choose a minimum word frequency f</a:t>
                </a:r>
              </a:p>
              <a:p>
                <a:pPr lvl="3"/>
                <a:r>
                  <a:rPr lang="en-US" dirty="0"/>
                  <a:t>Include only words with frequency equal or above f</a:t>
                </a:r>
              </a:p>
              <a:p>
                <a:pPr lvl="3"/>
                <a:r>
                  <a:rPr lang="en-US" dirty="0"/>
                  <a:t>Replace rare words with &lt;UNK&gt; </a:t>
                </a:r>
              </a:p>
              <a:p>
                <a:pPr lvl="2"/>
                <a:r>
                  <a:rPr lang="en-US" dirty="0"/>
                  <a:t>Choose the maximum size of your vocabulary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b="0" dirty="0"/>
              </a:p>
              <a:p>
                <a:pPr lvl="3"/>
                <a:r>
                  <a:rPr lang="en-US" dirty="0"/>
                  <a:t>Include words, from high to low frequency, until reach the maximum size</a:t>
                </a:r>
              </a:p>
              <a:p>
                <a:pPr lvl="3"/>
                <a:r>
                  <a:rPr lang="en-US" dirty="0"/>
                  <a:t>Replace other words with &lt;UNK&gt;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&lt;UNK&gt; in the input query</a:t>
                </a:r>
              </a:p>
              <a:p>
                <a:pPr lvl="2"/>
                <a:r>
                  <a:rPr lang="en-US" dirty="0"/>
                  <a:t>Replace words outside the vocabulary with &lt;UNK&gt;</a:t>
                </a:r>
              </a:p>
              <a:p>
                <a:pPr lvl="1"/>
                <a:r>
                  <a:rPr lang="en-US" dirty="0"/>
                  <a:t>Although using &lt;UNK&gt; trends to lower perplexity, the model may generate a lot of &lt;UNK&gt; resulted in meaningless sentences. So, </a:t>
                </a:r>
                <a:r>
                  <a:rPr lang="en-US" dirty="0">
                    <a:solidFill>
                      <a:schemeClr val="accent1"/>
                    </a:solidFill>
                  </a:rPr>
                  <a:t>use &lt;UNK&gt; sparingly</a:t>
                </a:r>
                <a:r>
                  <a:rPr lang="en-US" dirty="0"/>
                  <a:t>.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2"/>
                <a:stretch>
                  <a:fillRect l="-942" t="-16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431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Missing N-grams in Training Corpus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Missing N-grams could cause 0 numerator or 0 denominator in probability estimation</a:t>
                </a:r>
              </a:p>
              <a:p>
                <a:pPr lvl="1"/>
                <a:r>
                  <a:rPr lang="en-US" dirty="0"/>
                  <a:t>For example, in the corpus “John drinks tea. Tom eats egg.”</a:t>
                </a:r>
              </a:p>
              <a:p>
                <a:pPr lvl="2"/>
                <a:r>
                  <a:rPr lang="en-US" dirty="0"/>
                  <a:t>In this case, “John eats” is not in the corpus</a:t>
                </a:r>
              </a:p>
              <a:p>
                <a:r>
                  <a:rPr lang="en-US" b="1" dirty="0">
                    <a:solidFill>
                      <a:schemeClr val="accent1"/>
                    </a:solidFill>
                  </a:rPr>
                  <a:t>Smoothing</a:t>
                </a:r>
              </a:p>
              <a:p>
                <a:pPr lvl="1"/>
                <a:r>
                  <a:rPr lang="en-US" dirty="0"/>
                  <a:t>Recall that smoothing was also used in the transition matrix and probabilities for POS.</a:t>
                </a:r>
              </a:p>
              <a:p>
                <a:pPr lvl="1"/>
                <a:r>
                  <a:rPr lang="en-US" dirty="0"/>
                  <a:t>Add-</a:t>
                </a:r>
                <a:r>
                  <a:rPr lang="en-US" i="1" dirty="0"/>
                  <a:t>k</a:t>
                </a:r>
                <a:r>
                  <a:rPr lang="en-US" dirty="0"/>
                  <a:t> Smoothing</a:t>
                </a:r>
              </a:p>
              <a:p>
                <a:pPr lvl="2"/>
                <a:r>
                  <a:rPr lang="en-US" dirty="0"/>
                  <a:t>Bigram as an example: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This only works on corpus large enough to outweigh the “+1”.</a:t>
                </a:r>
              </a:p>
              <a:p>
                <a:pPr lvl="4"/>
                <a:r>
                  <a:rPr lang="en-US" dirty="0"/>
                  <a:t>Otherwise the probability of missing words will be too high.</a:t>
                </a:r>
              </a:p>
              <a:p>
                <a:pPr lvl="4"/>
                <a:r>
                  <a:rPr lang="en-US" dirty="0"/>
                  <a:t>Larger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 stronger smoothing effect, but requires larger corpus.</a:t>
                </a:r>
              </a:p>
              <a:p>
                <a:pPr lvl="3"/>
                <a:r>
                  <a:rPr lang="en-US" dirty="0"/>
                  <a:t>Laplacian smoothing</a:t>
                </a:r>
              </a:p>
              <a:p>
                <a:pPr lvl="1"/>
                <a:r>
                  <a:rPr lang="en-US" dirty="0"/>
                  <a:t>Other advanced methods: </a:t>
                </a:r>
                <a:r>
                  <a:rPr lang="en-US" dirty="0" err="1"/>
                  <a:t>Kneser</a:t>
                </a:r>
                <a:r>
                  <a:rPr lang="en-US" dirty="0"/>
                  <a:t>-Ney smoothing, Good-Turing smoothing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2"/>
                <a:stretch>
                  <a:fillRect l="-942" t="-16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8B0B54F-3A3B-4576-9615-4E863EBAD259}"/>
                  </a:ext>
                </a:extLst>
              </p:cNvPr>
              <p:cNvSpPr txBox="1"/>
              <p:nvPr/>
            </p:nvSpPr>
            <p:spPr>
              <a:xfrm>
                <a:off x="8448675" y="1414462"/>
                <a:ext cx="3638550" cy="7224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8B0B54F-3A3B-4576-9615-4E863EBAD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675" y="1414462"/>
                <a:ext cx="3638550" cy="7224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382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Missing N-grams in Training Corpus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Backoff</a:t>
                </a:r>
                <a:r>
                  <a:rPr lang="en-US" dirty="0"/>
                  <a:t>: use the lower-level n-grams</a:t>
                </a:r>
                <a:endParaRPr lang="en-US" b="1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/>
                  <a:t>Use the N-1 grams. If N-1 grams are also missing, use N-2 grams, and so on.</a:t>
                </a:r>
              </a:p>
              <a:p>
                <a:pPr lvl="2"/>
                <a:r>
                  <a:rPr lang="en-US" dirty="0"/>
                  <a:t>until you find non-zero probability</a:t>
                </a:r>
              </a:p>
              <a:p>
                <a:pPr lvl="2"/>
                <a:r>
                  <a:rPr lang="en-US" dirty="0"/>
                  <a:t>It distorts the probability distribution, especially for smaller corpus.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Katz backoff</a:t>
                </a:r>
                <a:r>
                  <a:rPr lang="en-US" dirty="0"/>
                  <a:t>: use probability discounting to handle the distortion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Stupid backoff</a:t>
                </a:r>
                <a:r>
                  <a:rPr lang="en-US" dirty="0"/>
                  <a:t>: when lower probability is used, just multiply it by a constant</a:t>
                </a:r>
              </a:p>
              <a:p>
                <a:pPr lvl="2"/>
                <a:r>
                  <a:rPr lang="en-US" dirty="0"/>
                  <a:t>0.4 was experimentally shown to work well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b="1" dirty="0">
                    <a:solidFill>
                      <a:schemeClr val="accent1"/>
                    </a:solidFill>
                  </a:rPr>
                  <a:t>Interpolation</a:t>
                </a:r>
                <a:r>
                  <a:rPr lang="en-US" dirty="0"/>
                  <a:t>: use the linear interpolation of all orders of n-grams.</a:t>
                </a:r>
              </a:p>
              <a:p>
                <a:pPr lvl="1"/>
                <a:r>
                  <a:rPr lang="en-US" dirty="0"/>
                  <a:t>For example,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𝑒𝑔𝑔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𝐽𝑜h𝑛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𝑒𝑎𝑡𝑠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missing. You can interpolate as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𝐽𝑜h𝑛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𝑒𝑎𝑡𝑠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=0.7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𝑒𝑔𝑔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𝐽𝑜h𝑛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𝑒𝑎𝑡𝑠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𝑒𝑔𝑔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𝑒𝑎𝑡𝑠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+0.1×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𝑒𝑔𝑔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In general, for trigrams: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2"/>
                <a:stretch>
                  <a:fillRect l="-942" t="-1621" b="-1155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78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N</a:t>
            </a:r>
            <a:r>
              <a:rPr lang="en-SG" dirty="0"/>
              <a:t>-Gram Language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b="1" dirty="0">
                    <a:solidFill>
                      <a:schemeClr val="accent1"/>
                    </a:solidFill>
                  </a:rPr>
                  <a:t>Language Model (LM) </a:t>
                </a:r>
                <a:r>
                  <a:rPr lang="en-US" dirty="0"/>
                  <a:t>is a tool to calculate the probabilities of sentences.</a:t>
                </a:r>
                <a:br>
                  <a:rPr lang="en-US" dirty="0"/>
                </a:br>
                <a:r>
                  <a:rPr lang="en-US" dirty="0"/>
                  <a:t>It can also estimate the probability of an upcoming word in a sequence.</a:t>
                </a:r>
                <a:br>
                  <a:rPr lang="en-US" dirty="0"/>
                </a:br>
                <a:r>
                  <a:rPr lang="en-US" dirty="0"/>
                  <a:t>Its applications include:</a:t>
                </a:r>
              </a:p>
              <a:p>
                <a:pPr lvl="1"/>
                <a:r>
                  <a:rPr lang="en-US" dirty="0"/>
                  <a:t>Auto-complete</a:t>
                </a:r>
              </a:p>
              <a:p>
                <a:pPr lvl="1"/>
                <a:r>
                  <a:rPr lang="en-US" dirty="0"/>
                  <a:t>Speech recognition</a:t>
                </a:r>
              </a:p>
              <a:p>
                <a:pPr lvl="1"/>
                <a:r>
                  <a:rPr lang="en-US" dirty="0"/>
                  <a:t>Spelling correction</a:t>
                </a:r>
              </a:p>
              <a:p>
                <a:pPr lvl="1"/>
                <a:r>
                  <a:rPr lang="en-US" dirty="0"/>
                  <a:t>Augmentative communication: covert physical signal to language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An </a:t>
                </a:r>
                <a:r>
                  <a:rPr lang="en-US" b="1" dirty="0">
                    <a:solidFill>
                      <a:schemeClr val="accent1"/>
                    </a:solidFill>
                  </a:rPr>
                  <a:t>N-Gram</a:t>
                </a:r>
                <a:r>
                  <a:rPr lang="en-US" dirty="0"/>
                  <a:t> is a sequence of N adjacent words</a:t>
                </a:r>
              </a:p>
              <a:p>
                <a:pPr lvl="1"/>
                <a:r>
                  <a:rPr lang="en-US" dirty="0"/>
                  <a:t>For now, we consider only words and punctuations</a:t>
                </a:r>
              </a:p>
              <a:p>
                <a:pPr lvl="1"/>
                <a:r>
                  <a:rPr lang="en-US" dirty="0"/>
                  <a:t>Notations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 the total number of words in a corpus (length of the total sequence; not the distinct count)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dirty="0"/>
                  <a:t>: the sequence of words from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For example,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dirty="0"/>
                  <a:t> are the first three words;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dirty="0"/>
                  <a:t> are the last three words.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2"/>
                <a:stretch>
                  <a:fillRect l="-942" t="-16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N</a:t>
            </a:r>
            <a:r>
              <a:rPr lang="en-SG" dirty="0"/>
              <a:t>-Gram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For example, “I am happy because I am learning”</a:t>
                </a:r>
              </a:p>
              <a:p>
                <a:pPr lvl="1"/>
                <a:r>
                  <a:rPr lang="en-US" dirty="0"/>
                  <a:t>Size of corpus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Unigram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h𝑎𝑝𝑝𝑦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Bigram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nary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𝑎𝑚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𝑎𝑚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𝑙𝑒𝑎𝑟𝑛𝑖𝑛𝑔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𝑙𝑒𝑎𝑟𝑛𝑖𝑛𝑔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𝑎𝑚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Trigram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h𝑎𝑝𝑝𝑦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h𝑎𝑝𝑝𝑦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𝑎𝑚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chemeClr val="accent1"/>
                    </a:solidFill>
                  </a:rPr>
                  <a:t>N-gram Probability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2"/>
                <a:stretch>
                  <a:fillRect l="-785" t="-25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76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Probability of a Sequence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For example, given an N-gram model, let’s calculate the probability of the sentence </a:t>
                </a:r>
                <a:r>
                  <a:rPr lang="en-US" u="sng" dirty="0"/>
                  <a:t>“the teach drinks tea”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Conditional probability and Chain Rule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𝑡𝑒𝑎𝑐h𝑒𝑟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𝑑𝑟𝑖𝑛𝑘𝑠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𝑡𝑒𝑎𝑐h𝑒𝑟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𝑑𝑟𝑖𝑛𝑘𝑠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𝑡𝑒𝑎𝑐h𝑒𝑟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𝑡𝑒𝑎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𝑡𝑒𝑎𝑐h𝑒𝑟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𝑑𝑟𝑖𝑛𝑘𝑠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This almost never works, because the corpus we used can hardly contain the exact sentence or event its long subsequence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Apply </a:t>
                </a:r>
                <a:r>
                  <a:rPr lang="en-US" dirty="0">
                    <a:solidFill>
                      <a:schemeClr val="accent1"/>
                    </a:solidFill>
                  </a:rPr>
                  <a:t>Markov Assumption</a:t>
                </a:r>
                <a:r>
                  <a:rPr lang="en-US" dirty="0"/>
                  <a:t>: only last N words matter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Bigram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𝑡𝑒𝑎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𝑡𝑒𝑎𝑐h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𝑑𝑟𝑖𝑛𝑘𝑠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𝑡𝑒𝑎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𝑑𝑟𝑖𝑛𝑘𝑠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𝑡𝑒𝑎𝑐h𝑒𝑟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𝑑𝑟𝑖𝑛𝑘𝑠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𝑡𝑒𝑎𝑐h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𝑑𝑟𝑖𝑛𝑘𝑠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𝑡𝑒𝑎𝑐h𝑒𝑟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𝑡𝑒𝑎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𝑑𝑟𝑖𝑛𝑘𝑠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Entire sentence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∏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N-gram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2"/>
                <a:stretch>
                  <a:fillRect l="-942" t="-22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020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S</a:t>
            </a:r>
            <a:r>
              <a:rPr lang="en-SG" dirty="0"/>
              <a:t>tarting and Ending of Sentences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Start of sentence token &lt;s&gt;</a:t>
                </a:r>
              </a:p>
              <a:p>
                <a:pPr lvl="1"/>
                <a:r>
                  <a:rPr lang="en-US" dirty="0"/>
                  <a:t>The first word does not have the context of the previous word.</a:t>
                </a:r>
              </a:p>
              <a:p>
                <a:pPr lvl="1"/>
                <a:r>
                  <a:rPr lang="en-US" dirty="0"/>
                  <a:t>Say, to generate a bigram model, you cannot calculate the bigram probability, which you will need to make your prediction.</a:t>
                </a:r>
              </a:p>
              <a:p>
                <a:pPr lvl="2"/>
                <a:r>
                  <a:rPr lang="en-US" dirty="0"/>
                  <a:t>So you need to add the start token to the beginning of the sentence</a:t>
                </a:r>
              </a:p>
              <a:p>
                <a:pPr lvl="1"/>
                <a:r>
                  <a:rPr lang="en-US" dirty="0"/>
                  <a:t>N-gram model</a:t>
                </a:r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  <a:r>
                  <a:rPr lang="en-US" dirty="0"/>
                  <a:t>add </a:t>
                </a:r>
                <a:r>
                  <a:rPr lang="en-US" dirty="0">
                    <a:solidFill>
                      <a:schemeClr val="accent1"/>
                    </a:solidFill>
                  </a:rPr>
                  <a:t>N – 1 start tokens &lt;s&gt; </a:t>
                </a:r>
                <a:r>
                  <a:rPr lang="en-US" dirty="0"/>
                  <a:t>to the beginning of the sentence</a:t>
                </a:r>
              </a:p>
              <a:p>
                <a:r>
                  <a:rPr lang="en-US" b="1" dirty="0">
                    <a:solidFill>
                      <a:schemeClr val="accent1"/>
                    </a:solidFill>
                  </a:rPr>
                  <a:t>End of sentence token &lt;/s&gt;</a:t>
                </a:r>
              </a:p>
              <a:p>
                <a:pPr lvl="1"/>
                <a:r>
                  <a:rPr lang="en-US" dirty="0"/>
                  <a:t>You need to </a:t>
                </a:r>
                <a:r>
                  <a:rPr lang="en-US" dirty="0">
                    <a:solidFill>
                      <a:schemeClr val="accent1"/>
                    </a:solidFill>
                  </a:rPr>
                  <a:t>add only one &lt;/s&gt; </a:t>
                </a:r>
                <a:r>
                  <a:rPr lang="en-US" dirty="0"/>
                  <a:t>to the end of the sentence, even for N-gram</a:t>
                </a:r>
              </a:p>
              <a:p>
                <a:pPr lvl="1"/>
                <a:r>
                  <a:rPr lang="en-US" dirty="0"/>
                  <a:t>This simple modification can </a:t>
                </a:r>
                <a:r>
                  <a:rPr lang="en-US" dirty="0">
                    <a:solidFill>
                      <a:schemeClr val="accent1"/>
                    </a:solidFill>
                  </a:rPr>
                  <a:t>fix several issues</a:t>
                </a:r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 It will make the “</a:t>
                </a:r>
                <a:r>
                  <a:rPr lang="en-US" dirty="0">
                    <a:solidFill>
                      <a:schemeClr val="accent1"/>
                    </a:solidFill>
                  </a:rPr>
                  <a:t>total probability </a:t>
                </a:r>
                <a:r>
                  <a:rPr lang="en-US" dirty="0"/>
                  <a:t>of sentences with </a:t>
                </a:r>
                <a:r>
                  <a:rPr lang="en-US" dirty="0">
                    <a:solidFill>
                      <a:schemeClr val="accent1"/>
                    </a:solidFill>
                  </a:rPr>
                  <a:t>all possible length</a:t>
                </a:r>
                <a:r>
                  <a:rPr lang="en-US" dirty="0"/>
                  <a:t>” equal to 1</a:t>
                </a:r>
              </a:p>
              <a:p>
                <a:pPr lvl="3"/>
                <a:r>
                  <a:rPr lang="en-US" dirty="0"/>
                  <a:t>Without &lt;/s&gt;, the “total probability of sentences with certain length” would equal to 1</a:t>
                </a:r>
              </a:p>
              <a:p>
                <a:pPr lvl="2"/>
                <a:r>
                  <a:rPr lang="en-US" dirty="0"/>
                  <a:t>Recall the bi-gram probability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nary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The simplifying from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only works if all words have a word following it.</a:t>
                </a:r>
                <a:br>
                  <a:rPr lang="en-US" dirty="0"/>
                </a:br>
                <a:r>
                  <a:rPr lang="en-US" dirty="0"/>
                  <a:t>&lt;/s&gt; makes the simplifying work.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2"/>
                <a:stretch>
                  <a:fillRect l="-942" t="-16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94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Build an N</a:t>
            </a:r>
            <a:r>
              <a:rPr lang="en-SG" dirty="0"/>
              <a:t>-gram Language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/>
              <a:lstStyle/>
              <a:p>
                <a:r>
                  <a:rPr lang="en-US" dirty="0"/>
                  <a:t>Firstly, process the corpus into a </a:t>
                </a:r>
                <a:r>
                  <a:rPr lang="en-US" b="1" dirty="0">
                    <a:solidFill>
                      <a:schemeClr val="accent1"/>
                    </a:solidFill>
                  </a:rPr>
                  <a:t>count matrix</a:t>
                </a:r>
                <a:r>
                  <a:rPr lang="en-US" dirty="0"/>
                  <a:t>, which captures the number of occurrences of relative n-grams.</a:t>
                </a:r>
              </a:p>
              <a:p>
                <a:pPr lvl="1"/>
                <a:r>
                  <a:rPr lang="en-US" dirty="0"/>
                  <a:t>Recall </a:t>
                </a:r>
                <a:r>
                  <a:rPr lang="en-US" dirty="0">
                    <a:solidFill>
                      <a:schemeClr val="accent1"/>
                    </a:solidFill>
                  </a:rPr>
                  <a:t>conditional probability of n-gram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The count matrix captures the </a:t>
                </a:r>
                <a:r>
                  <a:rPr lang="en-US" dirty="0">
                    <a:solidFill>
                      <a:schemeClr val="accent1"/>
                    </a:solidFill>
                  </a:rPr>
                  <a:t>numerator</a:t>
                </a:r>
                <a:r>
                  <a:rPr lang="en-US" dirty="0"/>
                  <a:t> for all n-grams appearing in the corpus.</a:t>
                </a:r>
              </a:p>
              <a:p>
                <a:pPr lvl="1"/>
                <a:r>
                  <a:rPr lang="en-US" dirty="0"/>
                  <a:t>Rows: all unique N-1 grams in the corpus</a:t>
                </a:r>
              </a:p>
              <a:p>
                <a:pPr lvl="1"/>
                <a:r>
                  <a:rPr lang="en-US" dirty="0"/>
                  <a:t>Columns: all unique words in the corpus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Transform the count matrix into a </a:t>
                </a:r>
                <a:r>
                  <a:rPr lang="en-US" b="1" dirty="0">
                    <a:solidFill>
                      <a:schemeClr val="accent1"/>
                    </a:solidFill>
                  </a:rPr>
                  <a:t>probability matrix</a:t>
                </a:r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which contains the conditional probability of the n-grams.</a:t>
                </a:r>
              </a:p>
              <a:p>
                <a:pPr lvl="1"/>
                <a:r>
                  <a:rPr lang="en-US" dirty="0"/>
                  <a:t>Divide each cell by its </a:t>
                </a:r>
                <a:r>
                  <a:rPr lang="en-US" dirty="0">
                    <a:solidFill>
                      <a:schemeClr val="accent2"/>
                    </a:solidFill>
                  </a:rPr>
                  <a:t>row sum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2"/>
                <a:stretch>
                  <a:fillRect l="-942" t="-1621" r="-6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1241F42-5D1C-4B6E-A985-A997FE947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985167"/>
              </p:ext>
            </p:extLst>
          </p:nvPr>
        </p:nvGraphicFramePr>
        <p:xfrm>
          <a:off x="9105900" y="3218973"/>
          <a:ext cx="2959113" cy="1486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5483">
                  <a:extLst>
                    <a:ext uri="{9D8B030D-6E8A-4147-A177-3AD203B41FA5}">
                      <a16:colId xmlns:a16="http://schemas.microsoft.com/office/drawing/2014/main" val="2306425140"/>
                    </a:ext>
                  </a:extLst>
                </a:gridCol>
                <a:gridCol w="484386">
                  <a:extLst>
                    <a:ext uri="{9D8B030D-6E8A-4147-A177-3AD203B41FA5}">
                      <a16:colId xmlns:a16="http://schemas.microsoft.com/office/drawing/2014/main" val="3841344637"/>
                    </a:ext>
                  </a:extLst>
                </a:gridCol>
                <a:gridCol w="475071">
                  <a:extLst>
                    <a:ext uri="{9D8B030D-6E8A-4147-A177-3AD203B41FA5}">
                      <a16:colId xmlns:a16="http://schemas.microsoft.com/office/drawing/2014/main" val="443121742"/>
                    </a:ext>
                  </a:extLst>
                </a:gridCol>
                <a:gridCol w="326029">
                  <a:extLst>
                    <a:ext uri="{9D8B030D-6E8A-4147-A177-3AD203B41FA5}">
                      <a16:colId xmlns:a16="http://schemas.microsoft.com/office/drawing/2014/main" val="2997325228"/>
                    </a:ext>
                  </a:extLst>
                </a:gridCol>
                <a:gridCol w="586852">
                  <a:extLst>
                    <a:ext uri="{9D8B030D-6E8A-4147-A177-3AD203B41FA5}">
                      <a16:colId xmlns:a16="http://schemas.microsoft.com/office/drawing/2014/main" val="1569249301"/>
                    </a:ext>
                  </a:extLst>
                </a:gridCol>
                <a:gridCol w="481292">
                  <a:extLst>
                    <a:ext uri="{9D8B030D-6E8A-4147-A177-3AD203B41FA5}">
                      <a16:colId xmlns:a16="http://schemas.microsoft.com/office/drawing/2014/main" val="1372115759"/>
                    </a:ext>
                  </a:extLst>
                </a:gridCol>
              </a:tblGrid>
              <a:tr h="247730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&lt;s&gt;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&lt;/s&gt;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study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learn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4260417"/>
                  </a:ext>
                </a:extLst>
              </a:tr>
              <a:tr h="2477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&lt;s&gt;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08918049"/>
                  </a:ext>
                </a:extLst>
              </a:tr>
              <a:tr h="2477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&lt;/s&gt;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7398866"/>
                  </a:ext>
                </a:extLst>
              </a:tr>
              <a:tr h="2477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37760517"/>
                  </a:ext>
                </a:extLst>
              </a:tr>
              <a:tr h="2477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study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04310502"/>
                  </a:ext>
                </a:extLst>
              </a:tr>
              <a:tr h="2477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learn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3030875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4A12701-835E-4923-A9EE-913F25767F97}"/>
              </a:ext>
            </a:extLst>
          </p:cNvPr>
          <p:cNvSpPr txBox="1"/>
          <p:nvPr/>
        </p:nvSpPr>
        <p:spPr>
          <a:xfrm>
            <a:off x="9105899" y="2634198"/>
            <a:ext cx="295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Example: count matrix of corpus</a:t>
            </a:r>
            <a:br>
              <a:rPr lang="en-US" sz="1600" dirty="0"/>
            </a:br>
            <a:r>
              <a:rPr lang="en-US" sz="1600" dirty="0"/>
              <a:t>“&lt;s&gt; I study I learn &lt;/s&gt;”</a:t>
            </a:r>
            <a:endParaRPr lang="en-SG" sz="1600" dirty="0"/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38BFE755-81D3-4004-BD43-995822925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039351"/>
              </p:ext>
            </p:extLst>
          </p:nvPr>
        </p:nvGraphicFramePr>
        <p:xfrm>
          <a:off x="9105900" y="5245174"/>
          <a:ext cx="2959113" cy="1486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5483">
                  <a:extLst>
                    <a:ext uri="{9D8B030D-6E8A-4147-A177-3AD203B41FA5}">
                      <a16:colId xmlns:a16="http://schemas.microsoft.com/office/drawing/2014/main" val="2306425140"/>
                    </a:ext>
                  </a:extLst>
                </a:gridCol>
                <a:gridCol w="484386">
                  <a:extLst>
                    <a:ext uri="{9D8B030D-6E8A-4147-A177-3AD203B41FA5}">
                      <a16:colId xmlns:a16="http://schemas.microsoft.com/office/drawing/2014/main" val="3841344637"/>
                    </a:ext>
                  </a:extLst>
                </a:gridCol>
                <a:gridCol w="475071">
                  <a:extLst>
                    <a:ext uri="{9D8B030D-6E8A-4147-A177-3AD203B41FA5}">
                      <a16:colId xmlns:a16="http://schemas.microsoft.com/office/drawing/2014/main" val="443121742"/>
                    </a:ext>
                  </a:extLst>
                </a:gridCol>
                <a:gridCol w="326029">
                  <a:extLst>
                    <a:ext uri="{9D8B030D-6E8A-4147-A177-3AD203B41FA5}">
                      <a16:colId xmlns:a16="http://schemas.microsoft.com/office/drawing/2014/main" val="2997325228"/>
                    </a:ext>
                  </a:extLst>
                </a:gridCol>
                <a:gridCol w="586852">
                  <a:extLst>
                    <a:ext uri="{9D8B030D-6E8A-4147-A177-3AD203B41FA5}">
                      <a16:colId xmlns:a16="http://schemas.microsoft.com/office/drawing/2014/main" val="1569249301"/>
                    </a:ext>
                  </a:extLst>
                </a:gridCol>
                <a:gridCol w="481292">
                  <a:extLst>
                    <a:ext uri="{9D8B030D-6E8A-4147-A177-3AD203B41FA5}">
                      <a16:colId xmlns:a16="http://schemas.microsoft.com/office/drawing/2014/main" val="1372115759"/>
                    </a:ext>
                  </a:extLst>
                </a:gridCol>
              </a:tblGrid>
              <a:tr h="247730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&lt;s&gt;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&lt;/s&gt;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study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learn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4260417"/>
                  </a:ext>
                </a:extLst>
              </a:tr>
              <a:tr h="2477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&lt;s&gt;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08918049"/>
                  </a:ext>
                </a:extLst>
              </a:tr>
              <a:tr h="2477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&lt;/s&gt;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7398866"/>
                  </a:ext>
                </a:extLst>
              </a:tr>
              <a:tr h="2477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37760517"/>
                  </a:ext>
                </a:extLst>
              </a:tr>
              <a:tr h="2477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study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04310502"/>
                  </a:ext>
                </a:extLst>
              </a:tr>
              <a:tr h="2477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learn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3030875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D26EF6C-06B0-4A55-B144-DDD8EE02C310}"/>
              </a:ext>
            </a:extLst>
          </p:cNvPr>
          <p:cNvSpPr txBox="1"/>
          <p:nvPr/>
        </p:nvSpPr>
        <p:spPr>
          <a:xfrm>
            <a:off x="9105900" y="4931419"/>
            <a:ext cx="2959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Probability matrix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79993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Build an N</a:t>
            </a:r>
            <a:r>
              <a:rPr lang="en-SG" dirty="0"/>
              <a:t>-gram Language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/>
              <a:lstStyle/>
              <a:p>
                <a:r>
                  <a:rPr lang="en-US" dirty="0"/>
                  <a:t>With the probability matrix, you can build a </a:t>
                </a:r>
                <a:r>
                  <a:rPr lang="en-US" b="1" dirty="0">
                    <a:solidFill>
                      <a:schemeClr val="accent1"/>
                    </a:solidFill>
                  </a:rPr>
                  <a:t>language model </a:t>
                </a:r>
                <a:r>
                  <a:rPr lang="en-US" dirty="0"/>
                  <a:t>for: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Estimate sentence probability</a:t>
                </a:r>
                <a:r>
                  <a:rPr lang="en-US" dirty="0"/>
                  <a:t>: split the sentence into a series </a:t>
                </a:r>
                <a:br>
                  <a:rPr lang="en-US" dirty="0"/>
                </a:br>
                <a:r>
                  <a:rPr lang="en-US" dirty="0"/>
                  <a:t>of n-gram; then find their probability in the probability matrix</a:t>
                </a:r>
              </a:p>
              <a:p>
                <a:pPr lvl="2"/>
                <a:r>
                  <a:rPr lang="en-US" dirty="0"/>
                  <a:t>For example, sentence probability of “&lt;s&gt; I learn &lt;/s&gt;” is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𝑙𝑒𝑎𝑟𝑛𝑔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𝑙𝑒𝑎𝑟𝑛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Use </a:t>
                </a:r>
                <a:r>
                  <a:rPr lang="en-US" b="1" dirty="0">
                    <a:solidFill>
                      <a:schemeClr val="accent1"/>
                    </a:solidFill>
                  </a:rPr>
                  <a:t>sum of log probability </a:t>
                </a:r>
                <a:r>
                  <a:rPr lang="en-US" dirty="0"/>
                  <a:t>to prevent numeric underflow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Next word prediction</a:t>
                </a:r>
                <a:r>
                  <a:rPr lang="en-US" dirty="0"/>
                  <a:t>: extract the last N – 1 gram from the end of the sequence, find the corresponding row in the probability matrix,  then return the word with the highest probability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Generative Language Model</a:t>
                </a:r>
              </a:p>
              <a:p>
                <a:pPr lvl="1"/>
                <a:r>
                  <a:rPr lang="en-US" dirty="0"/>
                  <a:t>Algorithm</a:t>
                </a:r>
              </a:p>
              <a:p>
                <a:pPr lvl="2"/>
                <a:r>
                  <a:rPr lang="en-US" dirty="0"/>
                  <a:t>Choose sentence start</a:t>
                </a:r>
              </a:p>
              <a:p>
                <a:pPr lvl="2"/>
                <a:r>
                  <a:rPr lang="en-US" dirty="0"/>
                  <a:t>Choose next bigram starting with previous word</a:t>
                </a:r>
              </a:p>
              <a:p>
                <a:pPr lvl="2"/>
                <a:r>
                  <a:rPr lang="en-US" dirty="0"/>
                  <a:t>Continue until &lt;/s&gt; is picked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2"/>
                <a:stretch>
                  <a:fillRect l="-942" t="-1621" r="-12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0B1441F-8F4C-41B0-8A1A-8DB7FC934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232073"/>
              </p:ext>
            </p:extLst>
          </p:nvPr>
        </p:nvGraphicFramePr>
        <p:xfrm>
          <a:off x="8994762" y="1414462"/>
          <a:ext cx="2959113" cy="1486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5483">
                  <a:extLst>
                    <a:ext uri="{9D8B030D-6E8A-4147-A177-3AD203B41FA5}">
                      <a16:colId xmlns:a16="http://schemas.microsoft.com/office/drawing/2014/main" val="2306425140"/>
                    </a:ext>
                  </a:extLst>
                </a:gridCol>
                <a:gridCol w="484386">
                  <a:extLst>
                    <a:ext uri="{9D8B030D-6E8A-4147-A177-3AD203B41FA5}">
                      <a16:colId xmlns:a16="http://schemas.microsoft.com/office/drawing/2014/main" val="3841344637"/>
                    </a:ext>
                  </a:extLst>
                </a:gridCol>
                <a:gridCol w="475071">
                  <a:extLst>
                    <a:ext uri="{9D8B030D-6E8A-4147-A177-3AD203B41FA5}">
                      <a16:colId xmlns:a16="http://schemas.microsoft.com/office/drawing/2014/main" val="443121742"/>
                    </a:ext>
                  </a:extLst>
                </a:gridCol>
                <a:gridCol w="326029">
                  <a:extLst>
                    <a:ext uri="{9D8B030D-6E8A-4147-A177-3AD203B41FA5}">
                      <a16:colId xmlns:a16="http://schemas.microsoft.com/office/drawing/2014/main" val="2997325228"/>
                    </a:ext>
                  </a:extLst>
                </a:gridCol>
                <a:gridCol w="586852">
                  <a:extLst>
                    <a:ext uri="{9D8B030D-6E8A-4147-A177-3AD203B41FA5}">
                      <a16:colId xmlns:a16="http://schemas.microsoft.com/office/drawing/2014/main" val="1569249301"/>
                    </a:ext>
                  </a:extLst>
                </a:gridCol>
                <a:gridCol w="481292">
                  <a:extLst>
                    <a:ext uri="{9D8B030D-6E8A-4147-A177-3AD203B41FA5}">
                      <a16:colId xmlns:a16="http://schemas.microsoft.com/office/drawing/2014/main" val="1372115759"/>
                    </a:ext>
                  </a:extLst>
                </a:gridCol>
              </a:tblGrid>
              <a:tr h="247730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&lt;s&gt;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&lt;/s&gt;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study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learn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4260417"/>
                  </a:ext>
                </a:extLst>
              </a:tr>
              <a:tr h="2477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&lt;s&gt;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08918049"/>
                  </a:ext>
                </a:extLst>
              </a:tr>
              <a:tr h="2477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&lt;/s&gt;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7398866"/>
                  </a:ext>
                </a:extLst>
              </a:tr>
              <a:tr h="2477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37760517"/>
                  </a:ext>
                </a:extLst>
              </a:tr>
              <a:tr h="2477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study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04310502"/>
                  </a:ext>
                </a:extLst>
              </a:tr>
              <a:tr h="2477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learn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30308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67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L</a:t>
            </a:r>
            <a:r>
              <a:rPr lang="en-SG" dirty="0" err="1"/>
              <a:t>anguage</a:t>
            </a:r>
            <a:r>
              <a:rPr lang="en-SG" dirty="0"/>
              <a:t> Model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Train / Validation / Test sets</a:t>
                </a:r>
              </a:p>
              <a:p>
                <a:pPr lvl="1"/>
                <a:r>
                  <a:rPr lang="en-US" dirty="0"/>
                  <a:t>Proportion</a:t>
                </a:r>
              </a:p>
              <a:p>
                <a:pPr lvl="2"/>
                <a:r>
                  <a:rPr lang="en-US" dirty="0"/>
                  <a:t>Smaller corpora: 80% train, 10% validation, 10% test</a:t>
                </a:r>
              </a:p>
              <a:p>
                <a:pPr lvl="2"/>
                <a:r>
                  <a:rPr lang="en-US" dirty="0"/>
                  <a:t>Large corpora (typical for text): 98% train, 1% validation, 1% test</a:t>
                </a:r>
              </a:p>
              <a:p>
                <a:pPr lvl="1"/>
                <a:r>
                  <a:rPr lang="en-US" dirty="0"/>
                  <a:t>Split method</a:t>
                </a:r>
              </a:p>
              <a:p>
                <a:pPr lvl="2"/>
                <a:r>
                  <a:rPr lang="en-US" dirty="0"/>
                  <a:t>Continuous text (such as Wikipedia pages): split by article</a:t>
                </a:r>
              </a:p>
              <a:p>
                <a:pPr lvl="2"/>
                <a:r>
                  <a:rPr lang="en-US" dirty="0"/>
                  <a:t>Short sequences (such as tweets): split by sentence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b="1" dirty="0">
                    <a:solidFill>
                      <a:schemeClr val="accent1"/>
                    </a:solidFill>
                  </a:rPr>
                  <a:t>Perplexity</a:t>
                </a:r>
                <a:r>
                  <a:rPr lang="en-US" dirty="0"/>
                  <a:t>: how much a set of sentences look as if written by humans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Perplexity is basically the inverse probability of the test sets, normalized by the number of words in the test set.</a:t>
                </a:r>
              </a:p>
              <a:p>
                <a:pPr lvl="2"/>
                <a:r>
                  <a:rPr lang="en-US" dirty="0"/>
                  <a:t>Formulation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: the test set containing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sentences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with each sentence ending with &lt;/s&gt;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 number of all words in the test set including &lt;/s&gt;, excluding &lt;s&gt;</a:t>
                </a:r>
              </a:p>
              <a:p>
                <a:pPr lvl="2"/>
                <a:r>
                  <a:rPr lang="en-US" u="sng" dirty="0">
                    <a:solidFill>
                      <a:schemeClr val="accent1"/>
                    </a:solidFill>
                  </a:rPr>
                  <a:t>Smaller</a:t>
                </a:r>
                <a:r>
                  <a:rPr lang="en-US" dirty="0"/>
                  <a:t> perplexity score </a:t>
                </a:r>
                <a:r>
                  <a:rPr lang="en-US" dirty="0">
                    <a:sym typeface="Wingdings" panose="05000000000000000000" pitchFamily="2" charset="2"/>
                  </a:rPr>
                  <a:t> closer to human writing  better model</a:t>
                </a:r>
              </a:p>
              <a:p>
                <a:pPr lvl="3"/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Bigger test set </a:t>
                </a:r>
                <a:r>
                  <a:rPr lang="en-US" dirty="0">
                    <a:sym typeface="Wingdings" panose="05000000000000000000" pitchFamily="2" charset="2"/>
                  </a:rPr>
                  <a:t>(larger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) trends to have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smaller perplexity</a:t>
                </a: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For English, good language models have perplexity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between 60 and 20</a:t>
                </a:r>
                <a:r>
                  <a:rPr lang="en-US" dirty="0">
                    <a:sym typeface="Wingdings" panose="05000000000000000000" pitchFamily="2" charset="2"/>
                  </a:rPr>
                  <a:t>, or even lower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Only compare language models with the same vocabulary</a:t>
                </a:r>
                <a:r>
                  <a:rPr lang="en-US" dirty="0">
                    <a:sym typeface="Wingdings" panose="05000000000000000000" pitchFamily="2" charset="2"/>
                  </a:rPr>
                  <a:t>.</a:t>
                </a:r>
                <a:endParaRPr lang="en-US" dirty="0"/>
              </a:p>
              <a:p>
                <a:pPr lvl="3"/>
                <a:endParaRPr lang="en-US" dirty="0"/>
              </a:p>
              <a:p>
                <a:pPr lvl="3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2"/>
                <a:stretch>
                  <a:fillRect l="-785" t="-202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231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L</a:t>
            </a:r>
            <a:r>
              <a:rPr lang="en-SG" dirty="0" err="1"/>
              <a:t>anguage</a:t>
            </a:r>
            <a:r>
              <a:rPr lang="en-SG" dirty="0"/>
              <a:t> Model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Perplexity</a:t>
                </a:r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bigram models</a:t>
                </a:r>
              </a:p>
              <a:p>
                <a:pPr lvl="1"/>
                <a:r>
                  <a:rPr lang="en-US" dirty="0"/>
                  <a:t>The products of bigram probabilities of all sentences, then take the power of -1/m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nary>
                                  <m:naryPr>
                                    <m:chr m:val="∏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</m:d>
                                      </m:den>
                                    </m:f>
                                  </m:e>
                                </m:nary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: j-</a:t>
                </a:r>
                <a:r>
                  <a:rPr lang="en-US" dirty="0" err="1"/>
                  <a:t>th</a:t>
                </a:r>
                <a:r>
                  <a:rPr lang="en-US" dirty="0"/>
                  <a:t> word in i-</a:t>
                </a:r>
                <a:r>
                  <a:rPr lang="en-US" dirty="0" err="1"/>
                  <a:t>th</a:t>
                </a:r>
                <a:r>
                  <a:rPr lang="en-US" dirty="0"/>
                  <a:t> sentence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If concatenate all sentences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we can </a:t>
                </a:r>
                <a:r>
                  <a:rPr lang="en-US" dirty="0">
                    <a:solidFill>
                      <a:schemeClr val="accent1"/>
                    </a:solidFill>
                  </a:rPr>
                  <a:t>simplify the formula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nary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i-</a:t>
                </a:r>
                <a:r>
                  <a:rPr lang="en-US" dirty="0" err="1"/>
                  <a:t>th</a:t>
                </a:r>
                <a:r>
                  <a:rPr lang="en-US" dirty="0"/>
                  <a:t> word in the test set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Log Perplexity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𝑙𝑜𝑔𝑃𝑃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Easier to compute. Log 2 is commonly used</a:t>
                </a:r>
              </a:p>
              <a:p>
                <a:pPr lvl="2"/>
                <a:r>
                  <a:rPr lang="en-US" dirty="0"/>
                  <a:t>perplexity between 60 and 20 would be log perplexity between 4.3 and 5.9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2"/>
                <a:stretch>
                  <a:fillRect l="-785" t="-2533" b="-170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EB4CE83-A7AF-48A9-90EC-0CA1CA59C115}"/>
                  </a:ext>
                </a:extLst>
              </p:cNvPr>
              <p:cNvSpPr txBox="1"/>
              <p:nvPr/>
            </p:nvSpPr>
            <p:spPr>
              <a:xfrm>
                <a:off x="9121997" y="257724"/>
                <a:ext cx="2984278" cy="494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EB4CE83-A7AF-48A9-90EC-0CA1CA59C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997" y="257724"/>
                <a:ext cx="2984278" cy="4947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475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</TotalTime>
  <Words>1708</Words>
  <Application>Microsoft Office PowerPoint</Application>
  <PresentationFormat>宽屏</PresentationFormat>
  <Paragraphs>254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Natural Language Processing Specialization  N-Grams Language Model and Autocomplete </vt:lpstr>
      <vt:lpstr>N-Gram Language Model</vt:lpstr>
      <vt:lpstr>N-Gram Probability</vt:lpstr>
      <vt:lpstr>Probability of a Sequence</vt:lpstr>
      <vt:lpstr>Starting and Ending of Sentences</vt:lpstr>
      <vt:lpstr>Build an N-gram Language Model</vt:lpstr>
      <vt:lpstr>Build an N-gram Language Model</vt:lpstr>
      <vt:lpstr>Language Model Evaluation</vt:lpstr>
      <vt:lpstr>Language Model Evaluation</vt:lpstr>
      <vt:lpstr>Language Model Evaluation</vt:lpstr>
      <vt:lpstr>Out of Vocabulary Words (OOV)</vt:lpstr>
      <vt:lpstr>Missing N-grams in Training Corpus</vt:lpstr>
      <vt:lpstr>Missing N-grams in Training Corpus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Specialization  Sentiment Analysis with Logistic Regression</dc:title>
  <dc:creator>Yang Xi</dc:creator>
  <cp:lastModifiedBy>Yang Xi</cp:lastModifiedBy>
  <cp:revision>32</cp:revision>
  <dcterms:created xsi:type="dcterms:W3CDTF">2021-11-23T13:19:22Z</dcterms:created>
  <dcterms:modified xsi:type="dcterms:W3CDTF">2021-12-14T07:13:07Z</dcterms:modified>
</cp:coreProperties>
</file>