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78" r:id="rId11"/>
    <p:sldId id="292" r:id="rId12"/>
    <p:sldId id="288" r:id="rId13"/>
    <p:sldId id="28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0A31F13-7090-48A8-9DBA-9F3B2C743B4E}">
          <p14:sldIdLst>
            <p14:sldId id="256"/>
          </p14:sldIdLst>
        </p14:section>
        <p14:section name="Transfer Learning" id="{02C322FF-46E5-4C94-B0A9-A9CCAB88B77A}">
          <p14:sldIdLst>
            <p14:sldId id="279"/>
          </p14:sldIdLst>
        </p14:section>
        <p14:section name="BERT" id="{1BBC07A6-F3EA-445D-B3FC-CC850CDD49BC}">
          <p14:sldIdLst>
            <p14:sldId id="280"/>
            <p14:sldId id="281"/>
            <p14:sldId id="282"/>
            <p14:sldId id="283"/>
          </p14:sldIdLst>
        </p14:section>
        <p14:section name="T5" id="{B747AB0F-37D2-4307-AAB5-7A7215299440}">
          <p14:sldIdLst>
            <p14:sldId id="284"/>
            <p14:sldId id="285"/>
          </p14:sldIdLst>
        </p14:section>
        <p14:section name="GLUE Benchmark" id="{CC3DCCAA-19D5-4E4B-B742-9E4FA9F06EBB}">
          <p14:sldIdLst>
            <p14:sldId id="286"/>
          </p14:sldIdLst>
        </p14:section>
        <p14:section name="Question Answering" id="{0D7DF6E4-B3C6-480A-AD49-134EEFADC390}">
          <p14:sldIdLst>
            <p14:sldId id="278"/>
          </p14:sldIdLst>
        </p14:section>
        <p14:section name="SentencePiece and BPE" id="{5325D746-F206-44D9-BC29-CE7E38CA6243}">
          <p14:sldIdLst>
            <p14:sldId id="292"/>
            <p14:sldId id="288"/>
          </p14:sldIdLst>
        </p14:section>
        <p14:section name="Hugging Face" id="{DC2642EF-5A9A-4C60-A116-C0CA24A11F78}">
          <p14:sldIdLst>
            <p14:sldId id="28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06" autoAdjust="0"/>
    <p:restoredTop sz="82212" autoAdjust="0"/>
  </p:normalViewPr>
  <p:slideViewPr>
    <p:cSldViewPr snapToGrid="0">
      <p:cViewPr varScale="1">
        <p:scale>
          <a:sx n="91" d="100"/>
          <a:sy n="91" d="100"/>
        </p:scale>
        <p:origin x="10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726C47-E3E3-429B-BDDC-4E0694DA3629}" type="datetimeFigureOut">
              <a:rPr lang="en-SG" smtClean="0"/>
              <a:t>30/12/2021</a:t>
            </a:fld>
            <a:endParaRPr lang="en-SG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SG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747FE9-0F50-4223-B9C2-DD57C3EF89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3486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47FE9-0F50-4223-B9C2-DD57C3EF89D3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899313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47FE9-0F50-4223-B9C2-DD57C3EF89D3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638957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47FE9-0F50-4223-B9C2-DD57C3EF89D3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483145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47FE9-0F50-4223-B9C2-DD57C3EF89D3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3662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47FE9-0F50-4223-B9C2-DD57C3EF89D3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3377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47FE9-0F50-4223-B9C2-DD57C3EF89D3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27917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47FE9-0F50-4223-B9C2-DD57C3EF89D3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67080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47FE9-0F50-4223-B9C2-DD57C3EF89D3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82150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example of inputs and targets for pre-training T5 with masked language modelling:</a:t>
            </a:r>
          </a:p>
          <a:p>
            <a:endParaRPr lang="en-US" dirty="0"/>
          </a:p>
          <a:p>
            <a:r>
              <a:rPr lang="en-US" dirty="0"/>
              <a:t>inputs: Beginners BBQ Class Taking Place in Missoula! Do you &lt;Z&gt; to get better at making delicious BBQ? You will have the opportunity, put this on your calendar now. Thursday, September 22nd join World Class &lt;Y&gt; Champion, Tony Ba &lt;X&gt; from Lone &lt;W&gt;e Rangers. He will be teaching &lt;V&gt; beginner level class for everyone who wants &lt;U&gt; get better with their culinary &lt;T&gt;. He&lt;S&gt; teach you everything you&lt;R&gt; to know to compete in a KCBS BBQ competition, including techniques, &lt;Q&gt;, timelines,&lt;P&gt; selection and &lt;O&gt;, plus smoker and fire information. The cost to be in the class is $35 per&lt;N&gt; and for &lt;M&gt;s it &lt;L&gt; free. &lt;K&gt;d in &lt;J&gt; will be either a t-shirt or &lt;I&gt;</a:t>
            </a:r>
            <a:r>
              <a:rPr lang="en-US" dirty="0" err="1"/>
              <a:t>pron</a:t>
            </a:r>
            <a:r>
              <a:rPr lang="en-US" dirty="0"/>
              <a:t> and you will be tasting samples of each meat that is prepared.</a:t>
            </a:r>
          </a:p>
          <a:p>
            <a:endParaRPr lang="en-US" dirty="0"/>
          </a:p>
          <a:p>
            <a:r>
              <a:rPr lang="en-SG" dirty="0"/>
              <a:t>targets: &lt;Z&gt; want &lt;Y&gt; BBQ &lt;X&gt;lay &lt;W&gt;star </a:t>
            </a:r>
            <a:r>
              <a:rPr lang="en-SG" dirty="0" err="1"/>
              <a:t>Smok</a:t>
            </a:r>
            <a:r>
              <a:rPr lang="en-SG" dirty="0"/>
              <a:t> &lt;V&gt;a &lt;U&gt; to &lt;T&gt; skills&lt;S&gt; will&lt;R&gt; need &lt;Q&gt; recipes&lt;P&gt; meat &lt;O&gt; trimming&lt;N&gt; person, &lt;M&gt; spectator &lt;L&gt; is &lt;K&gt; Include &lt;J&gt; the cost &lt;I&gt;a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47FE9-0F50-4223-B9C2-DD57C3EF89D3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72745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47FE9-0F50-4223-B9C2-DD57C3EF89D3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5946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47FE9-0F50-4223-B9C2-DD57C3EF89D3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31100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47FE9-0F50-4223-B9C2-DD57C3EF89D3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412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C157B-261F-48ED-BDB6-6EACE8BACC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715FF5-8FAE-4DD3-96E8-B17F28D49F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F84D0-4ADC-4CE5-AE10-404B8C2A2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1AC7-7CDA-44BA-BCE8-75195DB121A7}" type="datetimeFigureOut">
              <a:rPr lang="en-SG" smtClean="0"/>
              <a:t>30/12/2021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06954-0CAB-4361-81EE-5465F399B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D1276-0CE9-466A-9962-9270F9296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87455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6A29B-D314-4691-B734-653EDF591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3975F1-684D-49D1-82CD-2216E7A220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6B52F-777E-43EB-BD2A-E496BE7A0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1AC7-7CDA-44BA-BCE8-75195DB121A7}" type="datetimeFigureOut">
              <a:rPr lang="en-SG" smtClean="0"/>
              <a:t>30/12/2021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21CAB-A62F-429F-AA37-04D0493B0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6DB34-D30E-4E27-9070-D64E4C0CA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6606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9BA795-13DC-4D05-9875-17999201E7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076FB6-3106-4FFB-9A5D-7A33FD5B65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055C9-B1C9-4747-BD27-9228AAC53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1AC7-7CDA-44BA-BCE8-75195DB121A7}" type="datetimeFigureOut">
              <a:rPr lang="en-SG" smtClean="0"/>
              <a:t>30/12/2021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E6A76-150D-4ED5-94A2-129BC71E8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6BBB1-C164-463C-B027-A98C8254E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631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CD153-75C9-44E3-8059-2AD522BB1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1EA25-855E-4AB3-A7E9-9DDD61E50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245C9-3AC1-472C-8C1B-0DDFF7753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1AC7-7CDA-44BA-BCE8-75195DB121A7}" type="datetimeFigureOut">
              <a:rPr lang="en-SG" smtClean="0"/>
              <a:t>30/12/2021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A1B6C-A1E5-4044-9836-880072AE1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8079A-D20E-4616-9C68-8F03C5E3A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1195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DBBEA-F4E0-42DB-B304-2B86A37ED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684E61-C2A2-4811-A92C-862732A9E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563C1-DA81-483B-8CA8-E8F2F45FF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1AC7-7CDA-44BA-BCE8-75195DB121A7}" type="datetimeFigureOut">
              <a:rPr lang="en-SG" smtClean="0"/>
              <a:t>30/12/2021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1558C-5038-4483-9E67-2C5663CDA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B0720-4A73-4D12-9B6F-B6CEB96AB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20502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616A2-E051-4A1C-B555-E8810BB01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AA391-BBB4-4EDB-932A-A7896A9938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3AF990-B4CF-42AA-97E2-630A98A2B3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C45979-7E66-4850-B5CC-B4F08BE78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1AC7-7CDA-44BA-BCE8-75195DB121A7}" type="datetimeFigureOut">
              <a:rPr lang="en-SG" smtClean="0"/>
              <a:t>30/12/2021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1461FC-6278-4CBB-BD22-CF7D27CAC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528787-9A11-4538-AFF7-56EFEA6AF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873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4D2C5-7927-42EF-A36E-CCD0C9E05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6534B-54E8-4C93-8531-656070415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78D46E-3FBB-4861-B8A3-DCEB6F623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D8A2F8-11E9-4200-BF2E-E08D171BA7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54114D-D76C-4870-9534-5F891AAC5F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E984E5-58D6-4E35-B227-A7FED2455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1AC7-7CDA-44BA-BCE8-75195DB121A7}" type="datetimeFigureOut">
              <a:rPr lang="en-SG" smtClean="0"/>
              <a:t>30/12/2021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111EAA-B948-4293-B259-F5B07FF89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A46B86-2F61-4ECE-9A5C-6DF69AC5F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26150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11BC6-D792-49B7-9176-AFE1926C7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9817E2-0FCC-41B4-92F7-C521578B9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1AC7-7CDA-44BA-BCE8-75195DB121A7}" type="datetimeFigureOut">
              <a:rPr lang="en-SG" smtClean="0"/>
              <a:t>30/12/2021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E99B7B-CFA2-4882-B5DF-2C2C9CF62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B875B0-2EB6-4407-A305-9CC861E48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3410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991E18-D2DA-4385-9EDC-E5A6D4F02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1AC7-7CDA-44BA-BCE8-75195DB121A7}" type="datetimeFigureOut">
              <a:rPr lang="en-SG" smtClean="0"/>
              <a:t>30/12/2021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D7C4E7-DC1C-4A3A-9F67-45E41805B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9260D1-C161-42E2-8D14-DC46D3207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88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DC66A-C5CD-47A0-BFCA-FBBF0AB32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4FE6F-7FE5-48E7-AEFB-E60093A80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E15858-D98A-4C10-A510-D9115F1E7E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8E65E9-D6D6-48CE-86E5-F81EFE0E5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1AC7-7CDA-44BA-BCE8-75195DB121A7}" type="datetimeFigureOut">
              <a:rPr lang="en-SG" smtClean="0"/>
              <a:t>30/12/2021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164B-4404-4DF5-8833-3F610B0BD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BD174E-8D55-48E3-855B-0D56022D2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00661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201FC-9D2D-4BF2-8F39-4055C1299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E736EC-7765-45C0-A1E8-632DACDF19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5B76A2-D7CB-47E1-9B3B-BF9EEC42B8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84040-6EE4-4423-94BD-7C7DCAD72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1AC7-7CDA-44BA-BCE8-75195DB121A7}" type="datetimeFigureOut">
              <a:rPr lang="en-SG" smtClean="0"/>
              <a:t>30/12/2021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573C9-9072-4572-802A-7A6DE3233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A048FA-7D3E-45A7-8CE4-459909F2C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893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28E29E-6EA1-4F83-943E-145B0581D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17815-B111-498A-82B6-3BB3080B8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10583-77B6-4830-A47C-F166913843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61AC7-7CDA-44BA-BCE8-75195DB121A7}" type="datetimeFigureOut">
              <a:rPr lang="en-SG" smtClean="0"/>
              <a:t>30/12/2021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B4C6B-FC50-4834-BD1E-200264619F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90B4B-4B4C-41C2-930D-32C8C1871F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00274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clanthology.org/D18-2012.pdf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Unicode_equivalence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0B023-CEA1-44DD-A1A1-11FBC95A0D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0062" y="1112838"/>
            <a:ext cx="11191875" cy="2387600"/>
          </a:xfrm>
        </p:spPr>
        <p:txBody>
          <a:bodyPr>
            <a:noAutofit/>
          </a:bodyPr>
          <a:lstStyle/>
          <a:p>
            <a:r>
              <a:rPr lang="en-US" sz="4300" dirty="0"/>
              <a:t>Natural Language Processing Specialization</a:t>
            </a:r>
            <a:br>
              <a:rPr lang="en-US" sz="4300" dirty="0"/>
            </a:br>
            <a:br>
              <a:rPr lang="en-US" sz="4300" dirty="0"/>
            </a:br>
            <a:r>
              <a:rPr lang="en-US" sz="4300" dirty="0"/>
              <a:t>Question Answering with BERT and T5</a:t>
            </a:r>
            <a:endParaRPr lang="en-SG" sz="43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46D9CD-3F3A-4350-9A57-4527A61D75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(2021 Deeplearning.ai)</a:t>
            </a:r>
          </a:p>
          <a:p>
            <a:endParaRPr lang="en-US" dirty="0"/>
          </a:p>
          <a:p>
            <a:r>
              <a:rPr lang="en-US" dirty="0" err="1"/>
              <a:t>YangXi’s</a:t>
            </a:r>
            <a:r>
              <a:rPr lang="en-US" dirty="0"/>
              <a:t> Reading Notes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23562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7C195-9A3F-4765-BC1B-F165F3F9C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90488"/>
            <a:ext cx="11649075" cy="661987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 Answering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99E7D-9AAE-4162-A428-E985778DA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25" y="752475"/>
            <a:ext cx="11649075" cy="6015037"/>
          </a:xfrm>
        </p:spPr>
        <p:txBody>
          <a:bodyPr>
            <a:normAutofit fontScale="92500"/>
          </a:bodyPr>
          <a:lstStyle/>
          <a:p>
            <a:r>
              <a:rPr lang="en-US" dirty="0"/>
              <a:t>Two types of Question Answering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Context-based</a:t>
            </a:r>
            <a:r>
              <a:rPr lang="en-US" dirty="0"/>
              <a:t>: Input a question and a context, the model finds the answer inside the context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Closed-book</a:t>
            </a:r>
            <a:r>
              <a:rPr lang="en-US" dirty="0"/>
              <a:t>: Input a question, the model gives the answer without access to a context</a:t>
            </a:r>
          </a:p>
          <a:p>
            <a:r>
              <a:rPr lang="en-US" dirty="0">
                <a:solidFill>
                  <a:schemeClr val="accent1"/>
                </a:solidFill>
              </a:rPr>
              <a:t>Transformer Encoder</a:t>
            </a:r>
          </a:p>
          <a:p>
            <a:pPr lvl="1"/>
            <a:r>
              <a:rPr lang="en-US" dirty="0"/>
              <a:t>Encoder block</a:t>
            </a:r>
          </a:p>
          <a:p>
            <a:pPr lvl="2"/>
            <a:r>
              <a:rPr lang="en-US" dirty="0"/>
              <a:t>Residual(</a:t>
            </a:r>
            <a:r>
              <a:rPr lang="en-US" dirty="0" err="1"/>
              <a:t>LayerNorm</a:t>
            </a:r>
            <a:r>
              <a:rPr lang="en-US" dirty="0"/>
              <a:t>, attention, dropout)</a:t>
            </a:r>
          </a:p>
          <a:p>
            <a:pPr lvl="2"/>
            <a:r>
              <a:rPr lang="en-US" dirty="0"/>
              <a:t>Residual(</a:t>
            </a:r>
            <a:r>
              <a:rPr lang="en-US" dirty="0" err="1"/>
              <a:t>feed_forward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Feed forward block</a:t>
            </a:r>
          </a:p>
          <a:p>
            <a:pPr lvl="2"/>
            <a:r>
              <a:rPr lang="en-US" dirty="0" err="1"/>
              <a:t>LayerNorm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 dense  activation  dropout  dense  dropout</a:t>
            </a:r>
          </a:p>
          <a:p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Context-based Q&amp;A with T5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Load a pre-trained model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Process data to get the required inputs and outputs</a:t>
            </a:r>
          </a:p>
          <a:p>
            <a:pPr lvl="2"/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Input</a:t>
            </a:r>
            <a:r>
              <a:rPr lang="en-US" dirty="0">
                <a:sym typeface="Wingdings" panose="05000000000000000000" pitchFamily="2" charset="2"/>
              </a:rPr>
              <a:t>: “question: Q context: C”</a:t>
            </a:r>
          </a:p>
          <a:p>
            <a:pPr lvl="2"/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Target</a:t>
            </a:r>
            <a:r>
              <a:rPr lang="en-US" dirty="0">
                <a:sym typeface="Wingdings" panose="05000000000000000000" pitchFamily="2" charset="2"/>
              </a:rPr>
              <a:t>: “A”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Fine tune the model on the new task (new data)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Predict using the new model</a:t>
            </a:r>
          </a:p>
          <a:p>
            <a:pPr lvl="1"/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9246284-CDC1-49BE-8898-9AF4B845E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6728" y="2523909"/>
            <a:ext cx="2276793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358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7C195-9A3F-4765-BC1B-F165F3F9C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90488"/>
            <a:ext cx="11649075" cy="661987"/>
          </a:xfrm>
        </p:spPr>
        <p:txBody>
          <a:bodyPr>
            <a:normAutofit fontScale="90000"/>
          </a:bodyPr>
          <a:lstStyle/>
          <a:p>
            <a:r>
              <a:rPr lang="en-US" dirty="0"/>
              <a:t>Tokenization – SentencePiece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99E7D-9AAE-4162-A428-E985778DA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25" y="752475"/>
            <a:ext cx="11649075" cy="601503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Tokenization considerations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Level of granularity</a:t>
            </a:r>
          </a:p>
          <a:p>
            <a:pPr lvl="2"/>
            <a:r>
              <a:rPr lang="en-US" dirty="0"/>
              <a:t>Raw text: “tokens are tricky”</a:t>
            </a:r>
          </a:p>
          <a:p>
            <a:pPr lvl="2"/>
            <a:r>
              <a:rPr lang="en-US" dirty="0"/>
              <a:t>Words: tokens, are, tricky</a:t>
            </a:r>
          </a:p>
          <a:p>
            <a:pPr lvl="2"/>
            <a:r>
              <a:rPr lang="en-US" dirty="0"/>
              <a:t>Morphemes: token, s, _, are, _, trick, y</a:t>
            </a:r>
          </a:p>
          <a:p>
            <a:pPr lvl="2"/>
            <a:r>
              <a:rPr lang="en-US" dirty="0"/>
              <a:t>Phonemes: </a:t>
            </a:r>
            <a:r>
              <a:rPr lang="pt-BR" dirty="0"/>
              <a:t>t, oʊ, k, ə, n, z, _, ɑː, _, ˈt, r, ɪ, k, i</a:t>
            </a:r>
            <a:endParaRPr lang="en-US" dirty="0"/>
          </a:p>
          <a:p>
            <a:pPr lvl="2"/>
            <a:r>
              <a:rPr lang="en-US" dirty="0"/>
              <a:t>Character: T, o, k, e, n, s, _, a, r, e, _, t, r, i, c, k, y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Language</a:t>
            </a:r>
          </a:p>
          <a:p>
            <a:pPr lvl="2"/>
            <a:r>
              <a:rPr lang="en-US" dirty="0"/>
              <a:t>Most European languages use space to separate words</a:t>
            </a:r>
          </a:p>
          <a:p>
            <a:pPr lvl="2"/>
            <a:r>
              <a:rPr lang="en-US" dirty="0"/>
              <a:t>Some Asian languages do not have spaces between words</a:t>
            </a:r>
          </a:p>
          <a:p>
            <a:pPr lvl="1"/>
            <a:r>
              <a:rPr lang="en-US" dirty="0"/>
              <a:t>Practical </a:t>
            </a:r>
            <a:r>
              <a:rPr lang="en-US" dirty="0">
                <a:solidFill>
                  <a:schemeClr val="accent1"/>
                </a:solidFill>
              </a:rPr>
              <a:t>memory limitations vs. coverage</a:t>
            </a:r>
          </a:p>
          <a:p>
            <a:pPr lvl="1"/>
            <a:r>
              <a:rPr lang="en-US" dirty="0"/>
              <a:t>Handle of </a:t>
            </a:r>
            <a:r>
              <a:rPr lang="en-US" dirty="0">
                <a:solidFill>
                  <a:schemeClr val="accent1"/>
                </a:solidFill>
              </a:rPr>
              <a:t>Unicode</a:t>
            </a:r>
            <a:br>
              <a:rPr lang="en-US" dirty="0"/>
            </a:br>
            <a:endParaRPr lang="en-US" dirty="0"/>
          </a:p>
          <a:p>
            <a:r>
              <a:rPr lang="en-US" dirty="0">
                <a:hlinkClick r:id="rId3"/>
              </a:rPr>
              <a:t>SentencePiece</a:t>
            </a:r>
            <a:r>
              <a:rPr lang="en-US" dirty="0"/>
              <a:t> (2018 Google)</a:t>
            </a:r>
          </a:p>
          <a:p>
            <a:pPr lvl="1"/>
            <a:r>
              <a:rPr lang="en-US" dirty="0"/>
              <a:t>A simple and </a:t>
            </a:r>
            <a:r>
              <a:rPr lang="en-US" dirty="0">
                <a:solidFill>
                  <a:schemeClr val="accent1"/>
                </a:solidFill>
              </a:rPr>
              <a:t>language independent </a:t>
            </a:r>
            <a:r>
              <a:rPr lang="en-US" dirty="0"/>
              <a:t>subword tokenizer and detokenizer</a:t>
            </a:r>
          </a:p>
          <a:p>
            <a:pPr lvl="1"/>
            <a:r>
              <a:rPr lang="en-US" dirty="0"/>
              <a:t>SentencePiece ensures </a:t>
            </a:r>
            <a:r>
              <a:rPr lang="en-US" dirty="0">
                <a:solidFill>
                  <a:schemeClr val="accent1"/>
                </a:solidFill>
              </a:rPr>
              <a:t>lossless tokenization</a:t>
            </a:r>
          </a:p>
          <a:p>
            <a:pPr lvl="2"/>
            <a:r>
              <a:rPr lang="en-US" dirty="0"/>
              <a:t>After tokenize and detokenize, the original position of spaces are preserved</a:t>
            </a:r>
          </a:p>
          <a:p>
            <a:pPr lvl="2"/>
            <a:r>
              <a:rPr lang="en-US" dirty="0"/>
              <a:t>But tabs and newlines are converted to spaces</a:t>
            </a:r>
          </a:p>
          <a:p>
            <a:pPr lvl="1"/>
            <a:r>
              <a:rPr lang="en-US" dirty="0"/>
              <a:t>Group </a:t>
            </a:r>
            <a:r>
              <a:rPr lang="en-US" dirty="0">
                <a:solidFill>
                  <a:schemeClr val="accent1"/>
                </a:solidFill>
              </a:rPr>
              <a:t>Unicode characters </a:t>
            </a:r>
            <a:r>
              <a:rPr lang="en-US" dirty="0"/>
              <a:t>using either a unigram LM or byte-pair-encoding (BPE)</a:t>
            </a:r>
          </a:p>
          <a:p>
            <a:pPr lvl="2"/>
            <a:r>
              <a:rPr lang="en-US" dirty="0"/>
              <a:t>Use standard normalization form of Unicode (</a:t>
            </a:r>
            <a:r>
              <a:rPr lang="en-US" dirty="0">
                <a:hlinkClick r:id="rId4"/>
              </a:rPr>
              <a:t>NFKC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By default, -1 is for begin of sentence &lt;s&gt;, 0 is for &lt;pad&gt;, 1 is for end of sentence &lt;/s&gt;, 2 is for &lt;</a:t>
            </a:r>
            <a:r>
              <a:rPr lang="en-US" dirty="0" err="1"/>
              <a:t>unk</a:t>
            </a:r>
            <a:r>
              <a:rPr lang="en-US" dirty="0"/>
              <a:t>&gt;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977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7C195-9A3F-4765-BC1B-F165F3F9C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90488"/>
            <a:ext cx="11649075" cy="661987"/>
          </a:xfrm>
        </p:spPr>
        <p:txBody>
          <a:bodyPr>
            <a:normAutofit fontScale="90000"/>
          </a:bodyPr>
          <a:lstStyle/>
          <a:p>
            <a:r>
              <a:rPr lang="en-US" dirty="0"/>
              <a:t>Tokenization – Byte Pair Encoding (BPE)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D99E7D-9AAE-4162-A428-E985778DA6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8126" y="752475"/>
                <a:ext cx="7823946" cy="6015037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BPE algorithm groups the most common characters together in a frequency dictionary in a greedy fashion</a:t>
                </a:r>
              </a:p>
              <a:p>
                <a:pPr lvl="1"/>
                <a:r>
                  <a:rPr lang="en-US" dirty="0"/>
                  <a:t>Data Preparation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𝑣𝑜𝑐𝑎𝑏</m:t>
                    </m:r>
                  </m:oMath>
                </a14:m>
                <a:r>
                  <a:rPr lang="en-US" dirty="0"/>
                  <a:t> is the frequency dictionary of the words</a:t>
                </a:r>
              </a:p>
              <a:p>
                <a:pPr lvl="2"/>
                <a:r>
                  <a:rPr lang="en-US" dirty="0"/>
                  <a:t>The words are prepended with “_” to indicate that they are the beginning of a word</a:t>
                </a:r>
              </a:p>
              <a:p>
                <a:pPr lvl="2"/>
                <a:r>
                  <a:rPr lang="en-US" dirty="0"/>
                  <a:t>Characters are delimited by space</a:t>
                </a:r>
              </a:p>
              <a:p>
                <a:pPr lvl="1"/>
                <a:r>
                  <a:rPr lang="en-US" dirty="0"/>
                  <a:t>Hyper-parameter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𝑣𝑜𝑐𝑎𝑏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𝑠𝑖𝑧𝑒</m:t>
                    </m:r>
                  </m:oMath>
                </a14:m>
                <a:r>
                  <a:rPr lang="en-US" dirty="0"/>
                  <a:t>: The </a:t>
                </a:r>
                <a:r>
                  <a:rPr lang="en-US" dirty="0" err="1"/>
                  <a:t>upperlimit</a:t>
                </a:r>
                <a:r>
                  <a:rPr lang="en-US" dirty="0"/>
                  <a:t> of tokens to acquire from the corpus, which determines how far BPE needs to break up a word into </a:t>
                </a:r>
                <a:r>
                  <a:rPr lang="en-US" dirty="0" err="1"/>
                  <a:t>SentencePieces</a:t>
                </a:r>
                <a:r>
                  <a:rPr lang="en-US" dirty="0"/>
                  <a:t>.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𝑓𝑟𝑎𝑐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𝑚𝑒𝑟𝑔𝑒𝑠</m:t>
                    </m:r>
                  </m:oMath>
                </a14:m>
                <a:r>
                  <a:rPr lang="en-US" dirty="0"/>
                  <a:t>: Determines number of merges, similar function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𝑣𝑜𝑐𝑎𝑏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𝑠𝑖𝑧𝑒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Algorithm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𝑔𝑒𝑡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𝑠𝑒𝑛𝑡𝑒𝑛𝑐𝑒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𝑝𝑖𝑒𝑐𝑒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𝑣𝑜𝑐𝑎𝑏</m:t>
                    </m:r>
                  </m:oMath>
                </a14:m>
                <a:r>
                  <a:rPr lang="en-US" dirty="0"/>
                  <a:t>: merges characters in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𝑣𝑜𝑐𝑎𝑏</m:t>
                    </m:r>
                  </m:oMath>
                </a14:m>
                <a:r>
                  <a:rPr lang="en-US" dirty="0"/>
                  <a:t> dictionary, by number of times based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𝑓𝑟𝑎𝑐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𝑚𝑒𝑟𝑔𝑒𝑠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For each merge operation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𝑔𝑒𝑡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𝑠𝑡𝑎𝑡𝑠</m:t>
                    </m:r>
                  </m:oMath>
                </a14:m>
                <a:r>
                  <a:rPr lang="en-US" dirty="0"/>
                  <a:t>: how many of each pair of character sequences there are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𝑏𝑒𝑠𝑡</m:t>
                    </m:r>
                  </m:oMath>
                </a14:m>
                <a:r>
                  <a:rPr lang="en-US" dirty="0"/>
                  <a:t>: The most frequent pair of symbols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𝑚𝑒𝑟𝑔𝑒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𝑣𝑜𝑐𝑎𝑏</m:t>
                    </m:r>
                  </m:oMath>
                </a14:m>
                <a:r>
                  <a:rPr lang="en-US" dirty="0"/>
                  <a:t>: merges the pair of symbols (with space removed) in each word in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𝑣𝑜𝑐𝑎𝑏</m:t>
                    </m:r>
                  </m:oMath>
                </a14:m>
                <a:r>
                  <a:rPr lang="en-US" dirty="0"/>
                  <a:t> that contains this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𝑏𝑒𝑠𝑡</m:t>
                    </m:r>
                  </m:oMath>
                </a14:m>
                <a:endParaRPr lang="en-US" dirty="0"/>
              </a:p>
              <a:p>
                <a:pPr lvl="3"/>
                <a:r>
                  <a:rPr lang="en-US" dirty="0"/>
                  <a:t>Result in a new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𝑣𝑜𝑐𝑎𝑏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D99E7D-9AAE-4162-A428-E985778DA6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8126" y="752475"/>
                <a:ext cx="7823946" cy="6015037"/>
              </a:xfrm>
              <a:blipFill>
                <a:blip r:embed="rId3"/>
                <a:stretch>
                  <a:fillRect l="-1168" t="-2533" r="-54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8BB2C73E-554C-41A6-B4C6-CEE09CC9F7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9209" y="500063"/>
            <a:ext cx="3723595" cy="439578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0D72E06-377D-4359-A99A-FE93F51E22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9209" y="5019675"/>
            <a:ext cx="1714739" cy="80021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40302D2-4919-46D2-9393-479FF54EF6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99209" y="5877037"/>
            <a:ext cx="3115110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039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7C195-9A3F-4765-BC1B-F165F3F9C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90488"/>
            <a:ext cx="11649075" cy="661987"/>
          </a:xfrm>
        </p:spPr>
        <p:txBody>
          <a:bodyPr>
            <a:normAutofit fontScale="90000"/>
          </a:bodyPr>
          <a:lstStyle/>
          <a:p>
            <a:r>
              <a:rPr lang="en-US" dirty="0"/>
              <a:t>Hugging Face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99E7D-9AAE-4162-A428-E985778DA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25" y="752475"/>
            <a:ext cx="11649075" cy="6015037"/>
          </a:xfrm>
        </p:spPr>
        <p:txBody>
          <a:bodyPr>
            <a:normAutofit/>
          </a:bodyPr>
          <a:lstStyle/>
          <a:p>
            <a:r>
              <a:rPr lang="en-US" dirty="0"/>
              <a:t>An ecosystem to build, train and deploy models powered by the reference open source in machine learning</a:t>
            </a:r>
          </a:p>
          <a:p>
            <a:pPr lvl="1"/>
            <a:r>
              <a:rPr lang="en-US" dirty="0"/>
              <a:t>Consist of many tools like transformers, datasets, tokenizers, …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Hugging hub: a platform to collaborate on ML models and datasets</a:t>
            </a:r>
          </a:p>
          <a:p>
            <a:pPr lvl="1"/>
            <a:r>
              <a:rPr lang="en-US" dirty="0"/>
              <a:t>Model hub: host 15000+ community contributed models</a:t>
            </a:r>
          </a:p>
          <a:p>
            <a:pPr lvl="2"/>
            <a:r>
              <a:rPr lang="en-US" dirty="0"/>
              <a:t>Filter models by task, library (</a:t>
            </a:r>
            <a:r>
              <a:rPr lang="en-US" dirty="0" err="1"/>
              <a:t>PyTorch</a:t>
            </a:r>
            <a:r>
              <a:rPr lang="en-US" dirty="0"/>
              <a:t>, Tensorflow …), dataset, language (</a:t>
            </a:r>
            <a:r>
              <a:rPr lang="en-US" dirty="0" err="1"/>
              <a:t>en</a:t>
            </a:r>
            <a:r>
              <a:rPr lang="en-US" dirty="0"/>
              <a:t>, </a:t>
            </a:r>
            <a:r>
              <a:rPr lang="en-US" dirty="0" err="1"/>
              <a:t>zh</a:t>
            </a:r>
            <a:r>
              <a:rPr lang="en-US" dirty="0"/>
              <a:t>, …), license</a:t>
            </a:r>
          </a:p>
          <a:p>
            <a:pPr lvl="2"/>
            <a:r>
              <a:rPr lang="en-US" dirty="0"/>
              <a:t>Also allow you to push models and weights without requirement of any library</a:t>
            </a:r>
          </a:p>
          <a:p>
            <a:pPr lvl="2"/>
            <a:r>
              <a:rPr lang="en-US" dirty="0"/>
              <a:t>Hosted Inference API for members to play with the model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658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7C195-9A3F-4765-BC1B-F165F3F9C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90488"/>
            <a:ext cx="11649075" cy="661987"/>
          </a:xfrm>
        </p:spPr>
        <p:txBody>
          <a:bodyPr>
            <a:normAutofit fontScale="90000"/>
          </a:bodyPr>
          <a:lstStyle/>
          <a:p>
            <a:r>
              <a:rPr lang="en-US" dirty="0"/>
              <a:t>Transfer Learning (TL) in NLP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99E7D-9AAE-4162-A428-E985778DA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25" y="752475"/>
            <a:ext cx="11649075" cy="601503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TL stores knowledge gained from one task and applies it to a different task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Feature-based learning</a:t>
            </a:r>
          </a:p>
          <a:p>
            <a:pPr lvl="2"/>
            <a:r>
              <a:rPr lang="en-US" dirty="0"/>
              <a:t>From the pre-training task, generate features, such as </a:t>
            </a:r>
            <a:r>
              <a:rPr lang="en-US" dirty="0">
                <a:solidFill>
                  <a:schemeClr val="accent1"/>
                </a:solidFill>
              </a:rPr>
              <a:t>word embeddings</a:t>
            </a:r>
          </a:p>
          <a:p>
            <a:pPr lvl="2"/>
            <a:r>
              <a:rPr lang="en-US" dirty="0"/>
              <a:t>Use these features to train a new model to perform a new task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Fine-tuning</a:t>
            </a:r>
          </a:p>
          <a:p>
            <a:pPr lvl="2"/>
            <a:r>
              <a:rPr lang="en-US" dirty="0"/>
              <a:t>From the pre-training task, store the pre-trained model; then adjust the model to perform the downstream task</a:t>
            </a:r>
          </a:p>
          <a:p>
            <a:pPr lvl="2"/>
            <a:r>
              <a:rPr lang="en-US" b="1" dirty="0">
                <a:solidFill>
                  <a:schemeClr val="accent1"/>
                </a:solidFill>
              </a:rPr>
              <a:t>Gradual unfreezing</a:t>
            </a:r>
            <a:r>
              <a:rPr lang="en-US" dirty="0"/>
              <a:t>: unfreeze the layers one at a time, from the last layer</a:t>
            </a:r>
          </a:p>
          <a:p>
            <a:pPr lvl="2"/>
            <a:r>
              <a:rPr lang="en-US" b="1" dirty="0">
                <a:solidFill>
                  <a:schemeClr val="accent1"/>
                </a:solidFill>
              </a:rPr>
              <a:t>Adapter layer</a:t>
            </a:r>
            <a:r>
              <a:rPr lang="en-US" dirty="0"/>
              <a:t>: fix the weights, and </a:t>
            </a:r>
            <a:r>
              <a:rPr lang="en-US" dirty="0">
                <a:solidFill>
                  <a:schemeClr val="accent1"/>
                </a:solidFill>
              </a:rPr>
              <a:t>add new NN </a:t>
            </a:r>
            <a:r>
              <a:rPr lang="en-US" dirty="0"/>
              <a:t>to each feed-forward and each block of the transformer</a:t>
            </a:r>
          </a:p>
          <a:p>
            <a:pPr lvl="3"/>
            <a:r>
              <a:rPr lang="en-US" dirty="0"/>
              <a:t>The new NN should have </a:t>
            </a:r>
            <a:r>
              <a:rPr lang="en-US" dirty="0">
                <a:solidFill>
                  <a:schemeClr val="accent1"/>
                </a:solidFill>
              </a:rPr>
              <a:t>equal input and output dimensions</a:t>
            </a:r>
            <a:r>
              <a:rPr lang="en-US" dirty="0"/>
              <a:t>, so they can be inserted without any structural change</a:t>
            </a:r>
            <a:br>
              <a:rPr lang="en-US" dirty="0"/>
            </a:br>
            <a:endParaRPr lang="en-US" dirty="0"/>
          </a:p>
          <a:p>
            <a:r>
              <a:rPr lang="en-US" dirty="0"/>
              <a:t>Usage of </a:t>
            </a:r>
            <a:r>
              <a:rPr lang="en-US" dirty="0">
                <a:solidFill>
                  <a:schemeClr val="accent1"/>
                </a:solidFill>
              </a:rPr>
              <a:t>unlabeled data </a:t>
            </a:r>
            <a:r>
              <a:rPr lang="en-US" dirty="0"/>
              <a:t>in Pre-Training</a:t>
            </a:r>
          </a:p>
          <a:p>
            <a:pPr lvl="1"/>
            <a:r>
              <a:rPr lang="en-US" dirty="0"/>
              <a:t>Usually, there are much more unlabeled data than labeled data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English Wikipedia ~ 13GB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Colossal Clean Crawled Corpus ~ 800 GB</a:t>
            </a:r>
            <a:endParaRPr lang="en-US" dirty="0"/>
          </a:p>
          <a:p>
            <a:pPr lvl="1"/>
            <a:r>
              <a:rPr lang="en-US" dirty="0"/>
              <a:t>You can use unlabeled data in pre-training for a </a:t>
            </a:r>
            <a:r>
              <a:rPr lang="en-US" dirty="0">
                <a:solidFill>
                  <a:schemeClr val="accent1"/>
                </a:solidFill>
              </a:rPr>
              <a:t>self-supervised task</a:t>
            </a:r>
          </a:p>
          <a:p>
            <a:pPr lvl="1"/>
            <a:r>
              <a:rPr lang="en-US" dirty="0"/>
              <a:t>Then you can transfer the model to learn a new task, with small set of labeled data</a:t>
            </a:r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Advantages of TL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Reduce training time by using a pre-trained model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Improve performance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Require small datasets</a:t>
            </a:r>
          </a:p>
        </p:txBody>
      </p:sp>
    </p:spTree>
    <p:extLst>
      <p:ext uri="{BB962C8B-B14F-4D97-AF65-F5344CB8AC3E}">
        <p14:creationId xmlns:p14="http://schemas.microsoft.com/office/powerpoint/2010/main" val="2892193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7C195-9A3F-4765-BC1B-F165F3F9C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90488"/>
            <a:ext cx="11649075" cy="661987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ELMo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 GPT  BERT  T5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99E7D-9AAE-4162-A428-E985778DA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25" y="752475"/>
            <a:ext cx="11649075" cy="601503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CBOW</a:t>
            </a:r>
            <a:r>
              <a:rPr lang="en-US" dirty="0"/>
              <a:t> (Continuous Bag of Words)</a:t>
            </a:r>
          </a:p>
          <a:p>
            <a:pPr lvl="1"/>
            <a:r>
              <a:rPr lang="en-US" dirty="0"/>
              <a:t>Predict the central word with adjacent context within a fixed window</a:t>
            </a:r>
          </a:p>
          <a:p>
            <a:pPr lvl="1"/>
            <a:r>
              <a:rPr lang="en-US" dirty="0"/>
              <a:t>Cannot look at all context before and after the central word</a:t>
            </a:r>
          </a:p>
          <a:p>
            <a:r>
              <a:rPr lang="en-US" b="1" dirty="0" err="1">
                <a:solidFill>
                  <a:schemeClr val="accent1"/>
                </a:solidFill>
              </a:rPr>
              <a:t>ELMo</a:t>
            </a:r>
            <a:r>
              <a:rPr lang="en-US" dirty="0"/>
              <a:t>: Full context using </a:t>
            </a:r>
            <a:r>
              <a:rPr lang="en-US" dirty="0">
                <a:solidFill>
                  <a:schemeClr val="accent1"/>
                </a:solidFill>
              </a:rPr>
              <a:t>RNN with Bi-directional LSTM</a:t>
            </a:r>
          </a:p>
          <a:p>
            <a:r>
              <a:rPr lang="en-US" b="1" dirty="0">
                <a:solidFill>
                  <a:schemeClr val="accent1"/>
                </a:solidFill>
              </a:rPr>
              <a:t>GPT</a:t>
            </a:r>
            <a:r>
              <a:rPr lang="en-US" dirty="0"/>
              <a:t> (Open AI): using transformer with a </a:t>
            </a:r>
            <a:r>
              <a:rPr lang="en-US" dirty="0">
                <a:solidFill>
                  <a:schemeClr val="accent1"/>
                </a:solidFill>
              </a:rPr>
              <a:t>decoder</a:t>
            </a:r>
          </a:p>
          <a:p>
            <a:pPr lvl="1"/>
            <a:r>
              <a:rPr lang="en-US" dirty="0"/>
              <a:t>Only </a:t>
            </a:r>
            <a:r>
              <a:rPr lang="en-US" dirty="0" err="1">
                <a:solidFill>
                  <a:schemeClr val="accent1"/>
                </a:solidFill>
              </a:rPr>
              <a:t>uni</a:t>
            </a:r>
            <a:r>
              <a:rPr lang="en-US" dirty="0">
                <a:solidFill>
                  <a:schemeClr val="accent1"/>
                </a:solidFill>
              </a:rPr>
              <a:t>-directional</a:t>
            </a:r>
            <a:r>
              <a:rPr lang="en-US" dirty="0"/>
              <a:t>: only use context on one side</a:t>
            </a:r>
          </a:p>
          <a:p>
            <a:r>
              <a:rPr lang="en-US" b="1" dirty="0">
                <a:solidFill>
                  <a:schemeClr val="accent1"/>
                </a:solidFill>
              </a:rPr>
              <a:t>BERT</a:t>
            </a:r>
            <a:r>
              <a:rPr lang="en-US" dirty="0"/>
              <a:t> (</a:t>
            </a:r>
            <a:r>
              <a:rPr lang="en-US" dirty="0">
                <a:solidFill>
                  <a:schemeClr val="accent1"/>
                </a:solidFill>
              </a:rPr>
              <a:t>Bidirectional Encoder </a:t>
            </a:r>
            <a:r>
              <a:rPr lang="en-US" dirty="0"/>
              <a:t>Representation of Transformers)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Multi-Mask Language Modelling</a:t>
            </a:r>
            <a:r>
              <a:rPr lang="en-US" dirty="0"/>
              <a:t>: predict multiple missing words in the sentence</a:t>
            </a:r>
          </a:p>
          <a:p>
            <a:pPr lvl="1"/>
            <a:r>
              <a:rPr lang="en-US" dirty="0"/>
              <a:t>Can </a:t>
            </a:r>
            <a:r>
              <a:rPr lang="en-US" dirty="0">
                <a:solidFill>
                  <a:schemeClr val="accent1"/>
                </a:solidFill>
              </a:rPr>
              <a:t>predict the next sentence</a:t>
            </a:r>
            <a:r>
              <a:rPr lang="en-US" dirty="0"/>
              <a:t>, instead of just the next word</a:t>
            </a:r>
          </a:p>
          <a:p>
            <a:r>
              <a:rPr lang="en-US" b="1" dirty="0">
                <a:solidFill>
                  <a:schemeClr val="accent1"/>
                </a:solidFill>
              </a:rPr>
              <a:t>T5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solidFill>
                  <a:schemeClr val="accent1"/>
                </a:solidFill>
              </a:rPr>
              <a:t>encoder-decoder</a:t>
            </a:r>
            <a:r>
              <a:rPr lang="en-US" dirty="0"/>
              <a:t> as in the original transformer architecture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Bi-directional</a:t>
            </a:r>
            <a:r>
              <a:rPr lang="en-US" dirty="0"/>
              <a:t> context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Multi-Task training</a:t>
            </a:r>
            <a:r>
              <a:rPr lang="en-US" dirty="0"/>
              <a:t>: learn multiple tasks in one model</a:t>
            </a:r>
          </a:p>
        </p:txBody>
      </p:sp>
    </p:spTree>
    <p:extLst>
      <p:ext uri="{BB962C8B-B14F-4D97-AF65-F5344CB8AC3E}">
        <p14:creationId xmlns:p14="http://schemas.microsoft.com/office/powerpoint/2010/main" val="1170223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7C195-9A3F-4765-BC1B-F165F3F9C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90488"/>
            <a:ext cx="11649075" cy="661987"/>
          </a:xfrm>
        </p:spPr>
        <p:txBody>
          <a:bodyPr>
            <a:normAutofit fontScale="90000"/>
          </a:bodyPr>
          <a:lstStyle/>
          <a:p>
            <a:r>
              <a:rPr lang="en-US" dirty="0"/>
              <a:t>BERT Overview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99E7D-9AAE-4162-A428-E985778DA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25" y="752475"/>
            <a:ext cx="11649075" cy="6015037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BERT framework </a:t>
            </a:r>
            <a:r>
              <a:rPr lang="en-US" dirty="0"/>
              <a:t>makes use of </a:t>
            </a:r>
            <a:r>
              <a:rPr lang="en-US" dirty="0">
                <a:solidFill>
                  <a:schemeClr val="accent1"/>
                </a:solidFill>
              </a:rPr>
              <a:t>transfer learning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Pre-training</a:t>
            </a:r>
            <a:r>
              <a:rPr lang="en-US" dirty="0"/>
              <a:t>: train the model using unlabeled data for two tasks</a:t>
            </a:r>
          </a:p>
          <a:p>
            <a:pPr lvl="2"/>
            <a:r>
              <a:rPr lang="en-US" b="1" dirty="0">
                <a:solidFill>
                  <a:schemeClr val="accent1"/>
                </a:solidFill>
              </a:rPr>
              <a:t>Masked Language Modeling</a:t>
            </a:r>
          </a:p>
          <a:p>
            <a:pPr lvl="3"/>
            <a:r>
              <a:rPr lang="en-US" dirty="0"/>
              <a:t>Choose 15% of the tokens at random</a:t>
            </a:r>
          </a:p>
          <a:p>
            <a:pPr lvl="4"/>
            <a:r>
              <a:rPr lang="en-US" dirty="0"/>
              <a:t>Mask them 80% of the time</a:t>
            </a:r>
          </a:p>
          <a:p>
            <a:pPr lvl="4"/>
            <a:r>
              <a:rPr lang="en-US" dirty="0"/>
              <a:t>Replace them with a random token 10% of the time</a:t>
            </a:r>
          </a:p>
          <a:p>
            <a:pPr lvl="4"/>
            <a:r>
              <a:rPr lang="en-US" dirty="0"/>
              <a:t>Keep as-is 10% of the time</a:t>
            </a:r>
          </a:p>
          <a:p>
            <a:pPr lvl="3"/>
            <a:r>
              <a:rPr lang="en-US" dirty="0"/>
              <a:t>Learn to predict the original token, with cross-entropy loss</a:t>
            </a:r>
          </a:p>
          <a:p>
            <a:pPr lvl="2"/>
            <a:r>
              <a:rPr lang="en-US" b="1" dirty="0">
                <a:solidFill>
                  <a:schemeClr val="accent1"/>
                </a:solidFill>
              </a:rPr>
              <a:t>Next Sentence Prediction</a:t>
            </a:r>
          </a:p>
          <a:p>
            <a:pPr lvl="3"/>
            <a:r>
              <a:rPr lang="en-US" dirty="0"/>
              <a:t>Given two sentence, predict whether they follow one another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Fine-tuning</a:t>
            </a:r>
            <a:r>
              <a:rPr lang="en-US" dirty="0"/>
              <a:t>: fine-tune the model using labeled data of downstream tasks</a:t>
            </a:r>
            <a:br>
              <a:rPr lang="en-US" dirty="0"/>
            </a:br>
            <a:endParaRPr lang="en-US" dirty="0"/>
          </a:p>
          <a:p>
            <a:r>
              <a:rPr lang="en-US" dirty="0"/>
              <a:t>BERT also makes use of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Multi-layer bidirectional transformer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Segment embeddings </a:t>
            </a:r>
            <a:r>
              <a:rPr lang="en-US" dirty="0"/>
              <a:t>and </a:t>
            </a:r>
            <a:r>
              <a:rPr lang="en-US" dirty="0">
                <a:solidFill>
                  <a:schemeClr val="accent1"/>
                </a:solidFill>
              </a:rPr>
              <a:t>Positional embeddings</a:t>
            </a:r>
            <a:br>
              <a:rPr lang="en-US" dirty="0">
                <a:solidFill>
                  <a:schemeClr val="accent1"/>
                </a:solidFill>
              </a:rPr>
            </a:br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The </a:t>
            </a:r>
            <a:r>
              <a:rPr lang="en-US" dirty="0" err="1">
                <a:solidFill>
                  <a:schemeClr val="accent1"/>
                </a:solidFill>
              </a:rPr>
              <a:t>BERT_base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model</a:t>
            </a:r>
          </a:p>
          <a:p>
            <a:pPr lvl="1"/>
            <a:r>
              <a:rPr lang="en-US" dirty="0"/>
              <a:t>12 layers (12 transformer blocks)</a:t>
            </a:r>
          </a:p>
          <a:p>
            <a:pPr lvl="1"/>
            <a:r>
              <a:rPr lang="en-US" dirty="0"/>
              <a:t>12 attention heads</a:t>
            </a:r>
          </a:p>
          <a:p>
            <a:pPr lvl="1"/>
            <a:r>
              <a:rPr lang="en-US" dirty="0"/>
              <a:t>110 million parameters</a:t>
            </a:r>
          </a:p>
        </p:txBody>
      </p:sp>
    </p:spTree>
    <p:extLst>
      <p:ext uri="{BB962C8B-B14F-4D97-AF65-F5344CB8AC3E}">
        <p14:creationId xmlns:p14="http://schemas.microsoft.com/office/powerpoint/2010/main" val="4200201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7C195-9A3F-4765-BC1B-F165F3F9C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90488"/>
            <a:ext cx="11649075" cy="661987"/>
          </a:xfrm>
        </p:spPr>
        <p:txBody>
          <a:bodyPr>
            <a:normAutofit fontScale="90000"/>
          </a:bodyPr>
          <a:lstStyle/>
          <a:p>
            <a:r>
              <a:rPr lang="en-US" dirty="0"/>
              <a:t>BERT Input and Objectives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99E7D-9AAE-4162-A428-E985778DA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25" y="752475"/>
            <a:ext cx="11649075" cy="6015037"/>
          </a:xfrm>
        </p:spPr>
        <p:txBody>
          <a:bodyPr>
            <a:normAutofit/>
          </a:bodyPr>
          <a:lstStyle/>
          <a:p>
            <a:r>
              <a:rPr lang="en-US" dirty="0"/>
              <a:t>Input representations</a:t>
            </a:r>
          </a:p>
          <a:p>
            <a:pPr lvl="1"/>
            <a:r>
              <a:rPr lang="en-US" dirty="0"/>
              <a:t>The final </a:t>
            </a:r>
            <a:r>
              <a:rPr lang="en-US" dirty="0">
                <a:solidFill>
                  <a:schemeClr val="accent1"/>
                </a:solidFill>
              </a:rPr>
              <a:t>input embeddings </a:t>
            </a:r>
            <a:r>
              <a:rPr lang="en-US" dirty="0"/>
              <a:t>are the </a:t>
            </a:r>
            <a:r>
              <a:rPr lang="en-US" dirty="0">
                <a:solidFill>
                  <a:schemeClr val="accent1"/>
                </a:solidFill>
              </a:rPr>
              <a:t>sum</a:t>
            </a:r>
            <a:r>
              <a:rPr lang="en-US" dirty="0"/>
              <a:t> of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Position embedding</a:t>
            </a:r>
            <a:r>
              <a:rPr lang="en-US" dirty="0"/>
              <a:t>: position in the sentence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Segment embedding</a:t>
            </a:r>
            <a:r>
              <a:rPr lang="en-US" dirty="0"/>
              <a:t>: to tell which sentence it is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Token embedding</a:t>
            </a:r>
          </a:p>
          <a:p>
            <a:pPr lvl="3"/>
            <a:r>
              <a:rPr lang="en-US" dirty="0"/>
              <a:t>Word embedding</a:t>
            </a:r>
          </a:p>
          <a:p>
            <a:pPr lvl="3"/>
            <a:r>
              <a:rPr lang="en-US" dirty="0">
                <a:solidFill>
                  <a:schemeClr val="accent1"/>
                </a:solidFill>
              </a:rPr>
              <a:t>CLS</a:t>
            </a:r>
            <a:r>
              <a:rPr lang="en-US" dirty="0"/>
              <a:t> token: indicate the start of every input</a:t>
            </a:r>
          </a:p>
          <a:p>
            <a:pPr lvl="3"/>
            <a:r>
              <a:rPr lang="en-US" dirty="0">
                <a:solidFill>
                  <a:schemeClr val="accent1"/>
                </a:solidFill>
              </a:rPr>
              <a:t>SEP</a:t>
            </a:r>
            <a:r>
              <a:rPr lang="en-US" dirty="0"/>
              <a:t> token: indicate the end of the sentence</a:t>
            </a:r>
            <a:br>
              <a:rPr lang="en-US" dirty="0"/>
            </a:br>
            <a:endParaRPr lang="en-US" dirty="0"/>
          </a:p>
          <a:p>
            <a:r>
              <a:rPr lang="en-US" dirty="0"/>
              <a:t>BERT </a:t>
            </a:r>
            <a:r>
              <a:rPr lang="en-US" dirty="0">
                <a:solidFill>
                  <a:schemeClr val="accent1"/>
                </a:solidFill>
              </a:rPr>
              <a:t>Objectives</a:t>
            </a:r>
            <a:r>
              <a:rPr lang="en-US" dirty="0"/>
              <a:t> and Loss Functions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Multi-Mask LM: </a:t>
            </a:r>
            <a:r>
              <a:rPr lang="en-US" dirty="0"/>
              <a:t>cross-entropy loss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Next Sentence Prediction (NSP): </a:t>
            </a:r>
            <a:r>
              <a:rPr lang="en-US" dirty="0"/>
              <a:t>binary loss</a:t>
            </a:r>
          </a:p>
          <a:p>
            <a:pPr lvl="1"/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3DC2037-A8BE-47F4-874B-50615C486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926" y="2290762"/>
            <a:ext cx="4933824" cy="35528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2FD0EDB-110C-4F76-9CDA-077117A33D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5169" y="519019"/>
            <a:ext cx="2953162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204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7C195-9A3F-4765-BC1B-F165F3F9C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90488"/>
            <a:ext cx="11649075" cy="661987"/>
          </a:xfrm>
        </p:spPr>
        <p:txBody>
          <a:bodyPr>
            <a:normAutofit fontScale="90000"/>
          </a:bodyPr>
          <a:lstStyle/>
          <a:p>
            <a:r>
              <a:rPr lang="en-US" dirty="0"/>
              <a:t>Fine-tuning BERT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99E7D-9AAE-4162-A428-E985778DA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25" y="752475"/>
            <a:ext cx="11649075" cy="6015037"/>
          </a:xfrm>
        </p:spPr>
        <p:txBody>
          <a:bodyPr>
            <a:normAutofit/>
          </a:bodyPr>
          <a:lstStyle/>
          <a:p>
            <a:r>
              <a:rPr lang="en-US" dirty="0"/>
              <a:t>You can replace sentence A, sentence B and the labels for downstream tasks</a:t>
            </a:r>
          </a:p>
          <a:p>
            <a:pPr lvl="1"/>
            <a:r>
              <a:rPr lang="en-US" dirty="0" err="1"/>
              <a:t>SQuAD</a:t>
            </a:r>
            <a:r>
              <a:rPr lang="en-US" dirty="0"/>
              <a:t> (</a:t>
            </a:r>
            <a:r>
              <a:rPr lang="en-US" dirty="0">
                <a:solidFill>
                  <a:schemeClr val="accent1"/>
                </a:solidFill>
              </a:rPr>
              <a:t>Question-Answer</a:t>
            </a:r>
            <a:r>
              <a:rPr lang="en-US" dirty="0"/>
              <a:t>): replace sentence A/B to question/paragraph, and label with start and end of the answer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Sentiment analysis</a:t>
            </a:r>
            <a:r>
              <a:rPr lang="en-US" dirty="0"/>
              <a:t>: replace sentence A with a text, and B with NULL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MNLI</a:t>
            </a:r>
            <a:r>
              <a:rPr lang="en-US" dirty="0"/>
              <a:t>: A – hypothesis, B – premise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NER</a:t>
            </a:r>
            <a:r>
              <a:rPr lang="en-US" dirty="0"/>
              <a:t>: A – sentence, B – entities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Paraphrase</a:t>
            </a:r>
            <a:r>
              <a:rPr lang="en-US" dirty="0"/>
              <a:t>: A – sentence, B – paraphrase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Summarization</a:t>
            </a:r>
            <a:r>
              <a:rPr lang="en-US" dirty="0"/>
              <a:t>: A – article, B – summary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272A8DF-54EC-4805-B3F7-DDED6421A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412" y="4073089"/>
            <a:ext cx="9334500" cy="278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943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7C195-9A3F-4765-BC1B-F165F3F9C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90488"/>
            <a:ext cx="11649075" cy="661987"/>
          </a:xfrm>
        </p:spPr>
        <p:txBody>
          <a:bodyPr>
            <a:normAutofit fontScale="90000"/>
          </a:bodyPr>
          <a:lstStyle/>
          <a:p>
            <a:r>
              <a:rPr lang="en-US" dirty="0"/>
              <a:t>T5 (Text-to-Text Transformer) Framework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99E7D-9AAE-4162-A428-E985778DA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25" y="752475"/>
            <a:ext cx="11649075" cy="6015037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T5 framework </a:t>
            </a:r>
            <a:r>
              <a:rPr lang="en-US" dirty="0"/>
              <a:t>also makes use of </a:t>
            </a:r>
            <a:r>
              <a:rPr lang="en-US" dirty="0">
                <a:solidFill>
                  <a:schemeClr val="accent1"/>
                </a:solidFill>
              </a:rPr>
              <a:t>transfer learning</a:t>
            </a:r>
          </a:p>
          <a:p>
            <a:pPr lvl="1"/>
            <a:r>
              <a:rPr lang="en-US" dirty="0"/>
              <a:t>Model Architecture</a:t>
            </a:r>
          </a:p>
          <a:p>
            <a:pPr lvl="2"/>
            <a:r>
              <a:rPr lang="en-US" dirty="0"/>
              <a:t>Use </a:t>
            </a:r>
            <a:r>
              <a:rPr lang="en-US" b="1" dirty="0">
                <a:solidFill>
                  <a:schemeClr val="accent1"/>
                </a:solidFill>
              </a:rPr>
              <a:t>encoder-decoder</a:t>
            </a:r>
            <a:r>
              <a:rPr lang="en-US" dirty="0"/>
              <a:t> stack</a:t>
            </a:r>
          </a:p>
          <a:p>
            <a:pPr lvl="2"/>
            <a:r>
              <a:rPr lang="en-US" dirty="0"/>
              <a:t>12 transformer blocks each; 220 million parameters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Pre-training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Masked Language Modelling</a:t>
            </a:r>
          </a:p>
          <a:p>
            <a:pPr lvl="3"/>
            <a:r>
              <a:rPr lang="en-US" dirty="0"/>
              <a:t>Represent masked words with tokens, such as &lt;X&gt;, &lt;Y&gt;, …</a:t>
            </a:r>
          </a:p>
          <a:p>
            <a:pPr lvl="3"/>
            <a:r>
              <a:rPr lang="en-US" dirty="0"/>
              <a:t>Predict what are the masked words (in a sequence)</a:t>
            </a:r>
          </a:p>
          <a:p>
            <a:pPr lvl="4"/>
            <a:r>
              <a:rPr lang="en-US" dirty="0"/>
              <a:t>See notes below the page for an example</a:t>
            </a:r>
          </a:p>
          <a:p>
            <a:pPr lvl="3"/>
            <a:r>
              <a:rPr lang="en-US" dirty="0"/>
              <a:t>Note the for BERT the loss is on the mask (encoder), while for T5 the loss is on the target (decoder)</a:t>
            </a:r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Usage of attentions </a:t>
            </a:r>
            <a:r>
              <a:rPr lang="en-US" dirty="0"/>
              <a:t>in various models</a:t>
            </a:r>
          </a:p>
          <a:p>
            <a:pPr lvl="1"/>
            <a:r>
              <a:rPr lang="en-US" dirty="0"/>
              <a:t>Encoder-Decoder</a:t>
            </a:r>
          </a:p>
          <a:p>
            <a:pPr lvl="2"/>
            <a:r>
              <a:rPr lang="en-US" dirty="0"/>
              <a:t>Fully visible attention in encoder</a:t>
            </a:r>
          </a:p>
          <a:p>
            <a:pPr lvl="2"/>
            <a:r>
              <a:rPr lang="en-US" dirty="0"/>
              <a:t>Causal attention in decoder</a:t>
            </a:r>
          </a:p>
          <a:p>
            <a:pPr lvl="1"/>
            <a:r>
              <a:rPr lang="en-US" dirty="0"/>
              <a:t>Language Model</a:t>
            </a:r>
          </a:p>
          <a:p>
            <a:pPr lvl="2"/>
            <a:r>
              <a:rPr lang="en-US" dirty="0"/>
              <a:t>Concatenate inputs and targets</a:t>
            </a:r>
          </a:p>
          <a:p>
            <a:pPr lvl="2"/>
            <a:r>
              <a:rPr lang="en-US" dirty="0"/>
              <a:t>Casual masking throughout</a:t>
            </a:r>
          </a:p>
          <a:p>
            <a:pPr lvl="1"/>
            <a:r>
              <a:rPr lang="en-US" dirty="0"/>
              <a:t>Prefix Language Model</a:t>
            </a:r>
          </a:p>
          <a:p>
            <a:pPr lvl="2"/>
            <a:r>
              <a:rPr lang="en-US" dirty="0"/>
              <a:t>Fully visible masking over the inputs</a:t>
            </a:r>
          </a:p>
          <a:p>
            <a:pPr lvl="2"/>
            <a:r>
              <a:rPr lang="en-US" dirty="0"/>
              <a:t>Casual attention for the rest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6373930-81FC-48E3-A46B-CD611688A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5237" y="4043139"/>
            <a:ext cx="2050554" cy="257673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0691E50-57E1-41F3-AE14-75A453C1C6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4859" y="4043139"/>
            <a:ext cx="2155699" cy="257673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EB52FD7-0705-4646-8EE5-1B1FAF07EE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49627" y="4043139"/>
            <a:ext cx="2368262" cy="257673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5E956B8-974F-4F84-BA49-25021ED427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3646" y="955474"/>
            <a:ext cx="3713554" cy="173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274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7C195-9A3F-4765-BC1B-F165F3F9C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90488"/>
            <a:ext cx="11649075" cy="661987"/>
          </a:xfrm>
        </p:spPr>
        <p:txBody>
          <a:bodyPr>
            <a:normAutofit fontScale="90000"/>
          </a:bodyPr>
          <a:lstStyle/>
          <a:p>
            <a:r>
              <a:rPr lang="en-US" dirty="0"/>
              <a:t>Multi-Task Training Strategy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D99E7D-9AAE-4162-A428-E985778DA6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8125" y="752475"/>
                <a:ext cx="11649075" cy="6015037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(after pre-training) </a:t>
                </a:r>
                <a:r>
                  <a:rPr lang="en-US" dirty="0">
                    <a:solidFill>
                      <a:schemeClr val="accent1"/>
                    </a:solidFill>
                  </a:rPr>
                  <a:t>Train a single model </a:t>
                </a:r>
                <a:r>
                  <a:rPr lang="en-US" dirty="0"/>
                  <a:t>to perform many tasks at once</a:t>
                </a:r>
              </a:p>
              <a:p>
                <a:pPr lvl="1"/>
                <a:r>
                  <a:rPr lang="en-US" dirty="0"/>
                  <a:t>Most </a:t>
                </a:r>
                <a:r>
                  <a:rPr lang="en-US" dirty="0">
                    <a:solidFill>
                      <a:schemeClr val="accent1"/>
                    </a:solidFill>
                  </a:rPr>
                  <a:t>parameters are shared </a:t>
                </a:r>
                <a:r>
                  <a:rPr lang="en-US" dirty="0"/>
                  <a:t>across all the tasks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Improve the performance </a:t>
                </a:r>
                <a:r>
                  <a:rPr lang="en-US" dirty="0"/>
                  <a:t>of various tasks by learning them together</a:t>
                </a: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Most NLP tasks can be formulated in a </a:t>
                </a:r>
                <a:r>
                  <a:rPr lang="en-US" b="1" dirty="0">
                    <a:solidFill>
                      <a:schemeClr val="accent1"/>
                    </a:solidFill>
                  </a:rPr>
                  <a:t>“text-to-text” </a:t>
                </a:r>
                <a:r>
                  <a:rPr lang="en-US" dirty="0"/>
                  <a:t>format</a:t>
                </a:r>
              </a:p>
              <a:p>
                <a:pPr lvl="1"/>
                <a:r>
                  <a:rPr lang="en-US" dirty="0"/>
                  <a:t>Feed the model with some text for context or conditioning, then produce some output text</a:t>
                </a:r>
              </a:p>
              <a:p>
                <a:pPr lvl="1"/>
                <a:r>
                  <a:rPr lang="en-US" dirty="0"/>
                  <a:t>Train model with </a:t>
                </a:r>
                <a:r>
                  <a:rPr lang="en-US" dirty="0">
                    <a:solidFill>
                      <a:schemeClr val="accent1"/>
                    </a:solidFill>
                  </a:rPr>
                  <a:t>maximum likelihood with teacher forcing</a:t>
                </a:r>
                <a:r>
                  <a:rPr lang="en-US" dirty="0"/>
                  <a:t>, regardless of the task</a:t>
                </a:r>
              </a:p>
              <a:p>
                <a:pPr lvl="1"/>
                <a:r>
                  <a:rPr lang="en-US" dirty="0"/>
                  <a:t>During training, we use a </a:t>
                </a:r>
                <a:r>
                  <a:rPr lang="en-US" u="sng" dirty="0">
                    <a:solidFill>
                      <a:schemeClr val="accent1"/>
                    </a:solidFill>
                  </a:rPr>
                  <a:t>tag(s)</a:t>
                </a:r>
                <a:r>
                  <a:rPr lang="en-US" dirty="0"/>
                  <a:t> to notify what kind of task we are training on. For example:</a:t>
                </a:r>
              </a:p>
              <a:p>
                <a:pPr lvl="2"/>
                <a:r>
                  <a:rPr lang="en-US" dirty="0"/>
                  <a:t>Translation: “</a:t>
                </a:r>
                <a:r>
                  <a:rPr lang="en-US" u="sng" dirty="0"/>
                  <a:t>translate English to German</a:t>
                </a:r>
                <a:r>
                  <a:rPr lang="en-US" dirty="0"/>
                  <a:t>: That is good.” </a:t>
                </a:r>
                <a:r>
                  <a:rPr lang="en-US" dirty="0">
                    <a:sym typeface="Wingdings" panose="05000000000000000000" pitchFamily="2" charset="2"/>
                  </a:rPr>
                  <a:t> “Das </a:t>
                </a:r>
                <a:r>
                  <a:rPr lang="en-US" dirty="0" err="1">
                    <a:sym typeface="Wingdings" panose="05000000000000000000" pitchFamily="2" charset="2"/>
                  </a:rPr>
                  <a:t>ist</a:t>
                </a:r>
                <a:r>
                  <a:rPr lang="en-US" dirty="0">
                    <a:sym typeface="Wingdings" panose="05000000000000000000" pitchFamily="2" charset="2"/>
                  </a:rPr>
                  <a:t> gut”</a:t>
                </a:r>
                <a:endParaRPr lang="en-US" dirty="0"/>
              </a:p>
              <a:p>
                <a:pPr lvl="2"/>
                <a:r>
                  <a:rPr lang="en-US" dirty="0"/>
                  <a:t>Gramma check: “</a:t>
                </a:r>
                <a:r>
                  <a:rPr lang="en-US" u="sng" dirty="0"/>
                  <a:t>cola sentences</a:t>
                </a:r>
                <a:r>
                  <a:rPr lang="en-US" dirty="0"/>
                  <a:t>: The course are jump” </a:t>
                </a:r>
                <a:r>
                  <a:rPr lang="en-US" dirty="0">
                    <a:sym typeface="Wingdings" panose="05000000000000000000" pitchFamily="2" charset="2"/>
                  </a:rPr>
                  <a:t> “not acceptable”</a:t>
                </a:r>
                <a:endParaRPr lang="en-US" dirty="0"/>
              </a:p>
              <a:p>
                <a:pPr lvl="2"/>
                <a:r>
                  <a:rPr lang="en-US" dirty="0"/>
                  <a:t>Similarity between 2 sentences: “</a:t>
                </a:r>
                <a:r>
                  <a:rPr lang="en-US" u="sng" dirty="0" err="1"/>
                  <a:t>stsb</a:t>
                </a:r>
                <a:r>
                  <a:rPr lang="en-US" u="sng" dirty="0"/>
                  <a:t> sentence1: … sentence2</a:t>
                </a:r>
                <a:r>
                  <a:rPr lang="en-US" dirty="0"/>
                  <a:t>: …” </a:t>
                </a:r>
                <a:r>
                  <a:rPr lang="en-US" dirty="0">
                    <a:sym typeface="Wingdings" panose="05000000000000000000" pitchFamily="2" charset="2"/>
                  </a:rPr>
                  <a:t> “3.8”</a:t>
                </a:r>
              </a:p>
              <a:p>
                <a:pPr lvl="2"/>
                <a:r>
                  <a:rPr lang="en-US" dirty="0">
                    <a:sym typeface="Wingdings" panose="05000000000000000000" pitchFamily="2" charset="2"/>
                  </a:rPr>
                  <a:t>Summarization: “</a:t>
                </a:r>
                <a:r>
                  <a:rPr lang="en-US" u="sng" dirty="0">
                    <a:sym typeface="Wingdings" panose="05000000000000000000" pitchFamily="2" charset="2"/>
                  </a:rPr>
                  <a:t>summarize</a:t>
                </a:r>
                <a:r>
                  <a:rPr lang="en-US" dirty="0">
                    <a:sym typeface="Wingdings" panose="05000000000000000000" pitchFamily="2" charset="2"/>
                  </a:rPr>
                  <a:t>: …”  “six people issued after a storm in Singapore”</a:t>
                </a:r>
              </a:p>
              <a:p>
                <a:pPr lvl="2"/>
                <a:r>
                  <a:rPr lang="en-US" dirty="0">
                    <a:sym typeface="Wingdings" panose="05000000000000000000" pitchFamily="2" charset="2"/>
                  </a:rPr>
                  <a:t>Predict entailment/contradiction/neutral: </a:t>
                </a:r>
                <a:br>
                  <a:rPr lang="en-US" dirty="0">
                    <a:sym typeface="Wingdings" panose="05000000000000000000" pitchFamily="2" charset="2"/>
                  </a:rPr>
                </a:br>
                <a:r>
                  <a:rPr lang="en-US" dirty="0">
                    <a:sym typeface="Wingdings" panose="05000000000000000000" pitchFamily="2" charset="2"/>
                  </a:rPr>
                  <a:t>“</a:t>
                </a:r>
                <a:r>
                  <a:rPr lang="en-US" u="sng" dirty="0" err="1">
                    <a:sym typeface="Wingdings" panose="05000000000000000000" pitchFamily="2" charset="2"/>
                  </a:rPr>
                  <a:t>mnli</a:t>
                </a:r>
                <a:r>
                  <a:rPr lang="en-US" u="sng" dirty="0">
                    <a:sym typeface="Wingdings" panose="05000000000000000000" pitchFamily="2" charset="2"/>
                  </a:rPr>
                  <a:t> premise</a:t>
                </a:r>
                <a:r>
                  <a:rPr lang="en-US" dirty="0">
                    <a:sym typeface="Wingdings" panose="05000000000000000000" pitchFamily="2" charset="2"/>
                  </a:rPr>
                  <a:t>: I hate pigeons. hypothesis: My feelings towards pigeons are bad”  “entailment”</a:t>
                </a:r>
              </a:p>
              <a:p>
                <a:pPr lvl="2"/>
                <a:r>
                  <a:rPr lang="en-US" dirty="0">
                    <a:sym typeface="Wingdings" panose="05000000000000000000" pitchFamily="2" charset="2"/>
                  </a:rPr>
                  <a:t>Winograd scheme:</a:t>
                </a:r>
                <a:br>
                  <a:rPr lang="en-US" dirty="0">
                    <a:sym typeface="Wingdings" panose="05000000000000000000" pitchFamily="2" charset="2"/>
                  </a:rPr>
                </a:br>
                <a:r>
                  <a:rPr lang="en-US" dirty="0">
                    <a:sym typeface="Wingdings" panose="05000000000000000000" pitchFamily="2" charset="2"/>
                  </a:rPr>
                  <a:t>“The councilmen refused the demonstrators a permit because </a:t>
                </a:r>
                <a:r>
                  <a:rPr lang="en-US" u="sng" dirty="0">
                    <a:sym typeface="Wingdings" panose="05000000000000000000" pitchFamily="2" charset="2"/>
                  </a:rPr>
                  <a:t>*they*</a:t>
                </a:r>
                <a:r>
                  <a:rPr lang="en-US" dirty="0">
                    <a:sym typeface="Wingdings" panose="05000000000000000000" pitchFamily="2" charset="2"/>
                  </a:rPr>
                  <a:t> feared violence”  “councilmen”</a:t>
                </a:r>
                <a:br>
                  <a:rPr lang="en-US" dirty="0">
                    <a:sym typeface="Wingdings" panose="05000000000000000000" pitchFamily="2" charset="2"/>
                  </a:rPr>
                </a:br>
                <a:endParaRPr lang="en-US" dirty="0">
                  <a:sym typeface="Wingdings" panose="05000000000000000000" pitchFamily="2" charset="2"/>
                </a:endParaRPr>
              </a:p>
              <a:p>
                <a:r>
                  <a:rPr lang="en-US" dirty="0"/>
                  <a:t>How much data from each task to train on?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Examples-proportional mixing</a:t>
                </a:r>
                <a:r>
                  <a:rPr lang="en-US" dirty="0"/>
                  <a:t>: sample in proportion to the size of each task’s dataset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Equal mixing</a:t>
                </a:r>
                <a:r>
                  <a:rPr lang="en-US" dirty="0"/>
                  <a:t>: sample uniformly from each task’s dataset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Temperature scaled mixing</a:t>
                </a:r>
                <a:r>
                  <a:rPr lang="en-US" dirty="0"/>
                  <a:t>: in between of examples-proportional and equal mixing; adjust the mixing rates with a temperature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.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yields example-proportional mixing. </a:t>
                </a:r>
                <a:r>
                  <a:rPr lang="en-US" dirty="0">
                    <a:solidFill>
                      <a:schemeClr val="accent1"/>
                    </a:solidFill>
                  </a:rPr>
                  <a:t>Larger T</a:t>
                </a:r>
                <a:r>
                  <a:rPr lang="en-US" dirty="0"/>
                  <a:t> closes to equal mixing.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D99E7D-9AAE-4162-A428-E985778DA6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8125" y="752475"/>
                <a:ext cx="11649075" cy="6015037"/>
              </a:xfrm>
              <a:blipFill>
                <a:blip r:embed="rId3"/>
                <a:stretch>
                  <a:fillRect l="-680" t="-233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69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7C195-9A3F-4765-BC1B-F165F3F9C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90488"/>
            <a:ext cx="11649075" cy="661987"/>
          </a:xfrm>
        </p:spPr>
        <p:txBody>
          <a:bodyPr>
            <a:normAutofit fontScale="90000"/>
          </a:bodyPr>
          <a:lstStyle/>
          <a:p>
            <a:r>
              <a:rPr lang="en-US" dirty="0"/>
              <a:t>GLUE Benchmark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99E7D-9AAE-4162-A428-E985778DA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25" y="752475"/>
            <a:ext cx="11649075" cy="601503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General Language Understanding Evaluation (GLUE)</a:t>
            </a:r>
          </a:p>
          <a:p>
            <a:pPr lvl="1"/>
            <a:r>
              <a:rPr lang="en-US" dirty="0"/>
              <a:t>One of the most commonly used </a:t>
            </a:r>
            <a:r>
              <a:rPr lang="en-US" dirty="0">
                <a:solidFill>
                  <a:schemeClr val="accent1"/>
                </a:solidFill>
              </a:rPr>
              <a:t>benchmarks</a:t>
            </a:r>
            <a:r>
              <a:rPr lang="en-US" dirty="0"/>
              <a:t> in NLP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chemeClr val="accent1"/>
                </a:solidFill>
              </a:rPr>
              <a:t>collection</a:t>
            </a:r>
            <a:r>
              <a:rPr lang="en-US" dirty="0"/>
              <a:t> used to train, evaluate, analyze natural language understanding systems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It has </a:t>
            </a:r>
            <a:r>
              <a:rPr lang="en-US" dirty="0">
                <a:solidFill>
                  <a:schemeClr val="accent1"/>
                </a:solidFill>
              </a:rPr>
              <a:t>lots of datasets</a:t>
            </a:r>
            <a:r>
              <a:rPr lang="en-US" dirty="0"/>
              <a:t>, each with different genres / sizes / difficulties</a:t>
            </a:r>
          </a:p>
          <a:p>
            <a:pPr lvl="2"/>
            <a:r>
              <a:rPr lang="en-US" dirty="0"/>
              <a:t>For co-reference resolution, sentiment analysis, question answering, </a:t>
            </a:r>
            <a:r>
              <a:rPr lang="en-US" dirty="0" err="1"/>
              <a:t>etc</a:t>
            </a:r>
            <a:endParaRPr lang="en-US" dirty="0"/>
          </a:p>
          <a:p>
            <a:pPr lvl="2"/>
            <a:r>
              <a:rPr lang="en-US" dirty="0"/>
              <a:t>With access to many datasets, you can make use of </a:t>
            </a:r>
            <a:r>
              <a:rPr lang="en-US" dirty="0">
                <a:solidFill>
                  <a:schemeClr val="accent1"/>
                </a:solidFill>
              </a:rPr>
              <a:t>transfer learning</a:t>
            </a:r>
            <a:br>
              <a:rPr lang="en-US" dirty="0">
                <a:solidFill>
                  <a:schemeClr val="accent1"/>
                </a:solidFill>
              </a:rPr>
            </a:b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It has a </a:t>
            </a:r>
            <a:r>
              <a:rPr lang="en-US" dirty="0">
                <a:solidFill>
                  <a:schemeClr val="accent1"/>
                </a:solidFill>
              </a:rPr>
              <a:t>leaderboard</a:t>
            </a:r>
            <a:r>
              <a:rPr lang="en-US" dirty="0"/>
              <a:t> to compare your model with others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>
                <a:solidFill>
                  <a:schemeClr val="accent1"/>
                </a:solidFill>
              </a:rPr>
              <a:t>Model Evaluation</a:t>
            </a:r>
          </a:p>
          <a:p>
            <a:pPr lvl="2"/>
            <a:r>
              <a:rPr lang="en-US" dirty="0"/>
              <a:t>Models are evaluated on the following tasks:</a:t>
            </a:r>
          </a:p>
          <a:p>
            <a:pPr lvl="3"/>
            <a:r>
              <a:rPr lang="en-US" dirty="0"/>
              <a:t>Grammatical correctness, sentiment analysis, paraphrase, similarity, question duplications,</a:t>
            </a:r>
            <a:br>
              <a:rPr lang="en-US" dirty="0"/>
            </a:br>
            <a:r>
              <a:rPr lang="en-US" dirty="0"/>
              <a:t>answerable (if a question is answerable), contradiction, entailment, Winograd schema (co-reference)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Model agnostic</a:t>
            </a:r>
            <a:r>
              <a:rPr lang="en-US" dirty="0"/>
              <a:t>: it doesn’t matter which model you use</a:t>
            </a:r>
          </a:p>
        </p:txBody>
      </p:sp>
    </p:spTree>
    <p:extLst>
      <p:ext uri="{BB962C8B-B14F-4D97-AF65-F5344CB8AC3E}">
        <p14:creationId xmlns:p14="http://schemas.microsoft.com/office/powerpoint/2010/main" val="1275052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9005</TotalTime>
  <Words>2079</Words>
  <Application>Microsoft Office PowerPoint</Application>
  <PresentationFormat>宽屏</PresentationFormat>
  <Paragraphs>207</Paragraphs>
  <Slides>13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Natural Language Processing Specialization  Question Answering with BERT and T5</vt:lpstr>
      <vt:lpstr>Transfer Learning (TL) in NLP</vt:lpstr>
      <vt:lpstr>ELMo  GPT  BERT  T5</vt:lpstr>
      <vt:lpstr>BERT Overview</vt:lpstr>
      <vt:lpstr>BERT Input and Objectives</vt:lpstr>
      <vt:lpstr>Fine-tuning BERT</vt:lpstr>
      <vt:lpstr>T5 (Text-to-Text Transformer) Framework</vt:lpstr>
      <vt:lpstr>Multi-Task Training Strategy</vt:lpstr>
      <vt:lpstr>GLUE Benchmark</vt:lpstr>
      <vt:lpstr>Question Answering</vt:lpstr>
      <vt:lpstr>Tokenization – SentencePiece</vt:lpstr>
      <vt:lpstr>Tokenization – Byte Pair Encoding (BPE)</vt:lpstr>
      <vt:lpstr>Hugging Face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Specialization  Sentiment Analysis with Logistic Regression</dc:title>
  <dc:creator>Yang Xi</dc:creator>
  <cp:lastModifiedBy>Yang Xi</cp:lastModifiedBy>
  <cp:revision>150</cp:revision>
  <dcterms:created xsi:type="dcterms:W3CDTF">2021-11-23T13:19:22Z</dcterms:created>
  <dcterms:modified xsi:type="dcterms:W3CDTF">2021-12-30T08:21:43Z</dcterms:modified>
</cp:coreProperties>
</file>