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292" r:id="rId4"/>
    <p:sldId id="293" r:id="rId5"/>
    <p:sldId id="294" r:id="rId6"/>
    <p:sldId id="295" r:id="rId7"/>
    <p:sldId id="298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828" autoAdjust="0"/>
  </p:normalViewPr>
  <p:slideViewPr>
    <p:cSldViewPr snapToGrid="0">
      <p:cViewPr varScale="1">
        <p:scale>
          <a:sx n="107" d="100"/>
          <a:sy n="107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26C47-E3E3-429B-BDDC-4E0694DA3629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7FE9-0F50-4223-B9C2-DD57C3EF8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348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75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42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210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90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782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47FE9-0F50-4223-B9C2-DD57C3EF89D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79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157B-261F-48ED-BDB6-6EACE8BAC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5FF5-8FAE-4DD3-96E8-B17F28D49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84D0-4ADC-4CE5-AE10-404B8C2A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6954-0CAB-4361-81EE-5465F399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1276-0CE9-466A-9962-9270F929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745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A29B-D314-4691-B734-653EDF59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975F1-684D-49D1-82CD-2216E7A22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B52F-777E-43EB-BD2A-E496BE7A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1CAB-A62F-429F-AA37-04D0493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DB34-D30E-4E27-9070-D64E4C0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60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BA795-13DC-4D05-9875-17999201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76FB6-3106-4FFB-9A5D-7A33FD5B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055C9-B1C9-4747-BD27-9228AAC5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6A76-150D-4ED5-94A2-129BC71E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6BBB1-C164-463C-B027-A98C825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D153-75C9-44E3-8059-2AD522BB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A25-855E-4AB3-A7E9-9DDD61E50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45C9-3AC1-472C-8C1B-0DDFF775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1B6C-A1E5-4044-9836-880072AE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079A-D20E-4616-9C68-8F03C5E3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19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BBEA-F4E0-42DB-B304-2B86A37E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E61-C2A2-4811-A92C-862732A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63C1-DA81-483B-8CA8-E8F2F45F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558C-5038-4483-9E67-2C5663CD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0720-4A73-4D12-9B6F-B6CEB96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050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6A2-E051-4A1C-B555-E8810BB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A391-BBB4-4EDB-932A-A7896A99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F990-B4CF-42AA-97E2-630A98A2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45979-7E66-4850-B5CC-B4F08BE7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461FC-6278-4CBB-BD22-CF7D27CA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8787-9A11-4538-AFF7-56EFEA6A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7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D2C5-7927-42EF-A36E-CCD0C9E0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534B-54E8-4C93-8531-65607041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8D46E-3FBB-4861-B8A3-DCEB6F62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8A2F8-11E9-4200-BF2E-E08D171B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4114D-D76C-4870-9534-5F891AAC5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984E5-58D6-4E35-B227-A7FED24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11EAA-B948-4293-B259-F5B07FF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46B86-2F61-4ECE-9A5C-6DF69A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1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1BC6-D792-49B7-9176-AFE1926C7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17E2-0FCC-41B4-92F7-C521578B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99B7B-CFA2-4882-B5DF-2C2C9CF6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875B0-2EB6-4407-A305-9CC861E4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341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91E18-D2DA-4385-9EDC-E5A6D4F0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7C4E7-DC1C-4A3A-9F67-45E4180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60D1-C161-42E2-8D14-DC46D320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C66A-C5CD-47A0-BFCA-FBBF0AB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FE6F-7FE5-48E7-AEFB-E60093A8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5858-D98A-4C10-A510-D9115F1E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65E9-D6D6-48CE-86E5-F81EFE0E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164B-4404-4DF5-8833-3F610B0B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174E-8D55-48E3-855B-0D56022D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066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1FC-9D2D-4BF2-8F39-4055C129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36EC-7765-45C0-A1E8-632DACDF1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76A2-D7CB-47E1-9B3B-BF9EEC42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4040-6EE4-4423-94BD-7C7DCAD7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573C9-9072-4572-802A-7A6DE323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048FA-7D3E-45A7-8CE4-459909F2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8E29E-6EA1-4F83-943E-145B0581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17815-B111-498A-82B6-3BB3080B8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0583-77B6-4830-A47C-F16691384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1AC7-7CDA-44BA-BCE8-75195DB121A7}" type="datetimeFigureOut">
              <a:rPr lang="en-SG" smtClean="0"/>
              <a:t>31/12/2021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4C6B-FC50-4834-BD1E-20026461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0B4B-4B4C-41C2-930D-32C8C1871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3BD3-04A3-4F0F-958A-BC5BA1C44D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023-CEA1-44DD-A1A1-11FBC95A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1112838"/>
            <a:ext cx="11191875" cy="2387600"/>
          </a:xfrm>
        </p:spPr>
        <p:txBody>
          <a:bodyPr>
            <a:noAutofit/>
          </a:bodyPr>
          <a:lstStyle/>
          <a:p>
            <a:r>
              <a:rPr lang="en-US" sz="4300" dirty="0"/>
              <a:t>Natural Language Processing Specialization</a:t>
            </a:r>
            <a:br>
              <a:rPr lang="en-US" sz="4300" dirty="0"/>
            </a:br>
            <a:br>
              <a:rPr lang="en-US" sz="4300" dirty="0"/>
            </a:br>
            <a:r>
              <a:rPr lang="en-US" sz="4300" dirty="0"/>
              <a:t>Reformer with LSH Attention</a:t>
            </a:r>
            <a:endParaRPr lang="en-SG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6D9CD-3F3A-4350-9A57-4527A61D7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(2021 Deeplearning.ai)</a:t>
            </a:r>
          </a:p>
          <a:p>
            <a:endParaRPr lang="en-US" dirty="0"/>
          </a:p>
          <a:p>
            <a:r>
              <a:rPr lang="en-US" dirty="0" err="1"/>
              <a:t>YangXi’s</a:t>
            </a:r>
            <a:r>
              <a:rPr lang="en-US" dirty="0"/>
              <a:t> Reading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6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Wingdings" panose="05000000000000000000" pitchFamily="2" charset="2"/>
              </a:rPr>
              <a:t>Transformer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Tasks with long sequences </a:t>
                </a:r>
                <a:r>
                  <a:rPr lang="en-US" dirty="0">
                    <a:sym typeface="Wingdings" panose="05000000000000000000" pitchFamily="2" charset="2"/>
                  </a:rPr>
                  <a:t>are considerable challenging – large training data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Writing books / story-telling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Intelligence agents, such as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chatbots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Processing long text sequences is at the core of building chatbots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Large context windows</a:t>
                </a:r>
                <a:r>
                  <a:rPr lang="en-US" dirty="0">
                    <a:sym typeface="Wingdings" panose="05000000000000000000" pitchFamily="2" charset="2"/>
                  </a:rPr>
                  <a:t>: A chatbot model needs to use all the previous pieces of the conversation as inputs for the next reply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Two main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challenges of Transformers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Attention on a sequence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time and memory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Say, for attention on 2 sentences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you need to compare each word in one sentence to each word in the other sentence, which yields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layers of attention will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times </a:t>
                </a:r>
                <a:r>
                  <a:rPr lang="en-US" dirty="0">
                    <a:sym typeface="Wingdings" panose="05000000000000000000" pitchFamily="2" charset="2"/>
                  </a:rPr>
                  <a:t>as much memory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Solution</a:t>
                </a:r>
                <a:r>
                  <a:rPr lang="en-US" dirty="0">
                    <a:sym typeface="Wingdings" panose="05000000000000000000" pitchFamily="2" charset="2"/>
                  </a:rPr>
                  <a:t>: do not consider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positions in the sequence; focus on an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area of interest </a:t>
                </a:r>
                <a:r>
                  <a:rPr lang="en-US" dirty="0">
                    <a:sym typeface="Wingdings" panose="05000000000000000000" pitchFamily="2" charset="2"/>
                  </a:rPr>
                  <a:t>instead.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It takes memory to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store forward-pass activations </a:t>
                </a:r>
                <a:r>
                  <a:rPr lang="en-US" dirty="0">
                    <a:sym typeface="Wingdings" panose="05000000000000000000" pitchFamily="2" charset="2"/>
                  </a:rPr>
                  <a:t>for back-propagation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Solution: recompute activation </a:t>
                </a:r>
                <a:r>
                  <a:rPr lang="en-US" dirty="0">
                    <a:sym typeface="Wingdings" panose="05000000000000000000" pitchFamily="2" charset="2"/>
                  </a:rPr>
                  <a:t>during back-propagation</a:t>
                </a:r>
              </a:p>
              <a:p>
                <a:pPr lvl="3"/>
                <a:r>
                  <a:rPr lang="en-US" dirty="0">
                    <a:sym typeface="Wingdings" panose="05000000000000000000" pitchFamily="2" charset="2"/>
                  </a:rPr>
                  <a:t>This needs to be done efficiently to minimize taking too much extra time</a:t>
                </a:r>
              </a:p>
              <a:p>
                <a:pPr lvl="3"/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942" t="-1621" r="-5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01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Locality Sensitive Hashing (LSH) Attention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Basic idea </a:t>
                </a:r>
                <a:r>
                  <a:rPr lang="en-US" dirty="0">
                    <a:sym typeface="Wingdings" panose="05000000000000000000" pitchFamily="2" charset="2"/>
                  </a:rPr>
                  <a:t>in an example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In the following two sentences, “it” can refer to either “animal” or “street”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S1: “The animal didn’t cross the street because it was too tired.”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S2: “The animal didn’t cross the street because it was too wide.”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The key point is: “it” is a pronoun which can only refer to nouns – you don’t need to look into other words.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By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only looking into the nearest neighbors</a:t>
                </a:r>
                <a:r>
                  <a:rPr lang="en-US" dirty="0">
                    <a:sym typeface="Wingdings" panose="05000000000000000000" pitchFamily="2" charset="2"/>
                  </a:rPr>
                  <a:t>, you can speed up the attention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Locality Sensitive Hashing (LSH) Attention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Recall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standard dot-product attention: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To get a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faster 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Compute the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nearest neighbor </a:t>
                </a:r>
                <a:r>
                  <a:rPr lang="en-US" dirty="0">
                    <a:sym typeface="Wingdings" panose="05000000000000000000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among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3"/>
                <a:r>
                  <a:rPr lang="en-US" dirty="0">
                    <a:sym typeface="Wingdings" panose="05000000000000000000" pitchFamily="2" charset="2"/>
                  </a:rPr>
                  <a:t>It can be slow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for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from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3"/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Hash both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to group similar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vectors togethers</a:t>
                </a:r>
              </a:p>
              <a:p>
                <a:pPr lvl="4"/>
                <a:r>
                  <a:rPr lang="en-US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h𝑎𝑠h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h𝑎𝑠h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lvl="4"/>
                <a:r>
                  <a:rPr lang="en-US" dirty="0">
                    <a:sym typeface="Wingdings" panose="05000000000000000000" pitchFamily="2" charset="2"/>
                  </a:rPr>
                  <a:t>To speed up, you only run attention on keys in the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same hash buckets </a:t>
                </a:r>
                <a:r>
                  <a:rPr lang="en-US" dirty="0">
                    <a:sym typeface="Wingdings" panose="05000000000000000000" pitchFamily="2" charset="2"/>
                  </a:rPr>
                  <a:t>as the query</a:t>
                </a:r>
              </a:p>
              <a:p>
                <a:pPr lvl="4"/>
                <a:r>
                  <a:rPr lang="en-US" dirty="0">
                    <a:sym typeface="Wingdings" panose="05000000000000000000" pitchFamily="2" charset="2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h𝑎𝑠h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𝑠𝑖𝑔𝑛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lvl="5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is random with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𝑏𝑖𝑛𝑠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5"/>
                <a:r>
                  <a:rPr lang="en-US" dirty="0">
                    <a:sym typeface="Wingdings" panose="05000000000000000000" pitchFamily="2" charset="2"/>
                  </a:rPr>
                  <a:t>The sign tells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is on which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5"/>
                <a:r>
                  <a:rPr lang="en-US" dirty="0">
                    <a:sym typeface="Wingdings" panose="05000000000000000000" pitchFamily="2" charset="2"/>
                  </a:rPr>
                  <a:t>When choosing the hash, make the buckets about the same size</a:t>
                </a:r>
              </a:p>
              <a:p>
                <a:pPr lvl="4"/>
                <a:r>
                  <a:rPr lang="en-US" dirty="0">
                    <a:sym typeface="Wingdings" panose="05000000000000000000" pitchFamily="2" charset="2"/>
                  </a:rPr>
                  <a:t>You can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repeat this process multiple times </a:t>
                </a:r>
                <a:r>
                  <a:rPr lang="en-US" dirty="0">
                    <a:sym typeface="Wingdings" panose="05000000000000000000" pitchFamily="2" charset="2"/>
                  </a:rPr>
                  <a:t>to increase chance of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the same bin</a:t>
                </a:r>
              </a:p>
              <a:p>
                <a:pPr lvl="5"/>
                <a:r>
                  <a:rPr lang="en-US" dirty="0">
                    <a:sym typeface="Wingdings" panose="05000000000000000000" pitchFamily="2" charset="2"/>
                  </a:rPr>
                  <a:t>Can use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parallel computing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Note that LSH is probabilistic, not deterministic</a:t>
                </a:r>
              </a:p>
              <a:p>
                <a:pPr lvl="2"/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680" t="-23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11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Locality Sensitive Hashing (LSH) Attention</a:t>
            </a:r>
            <a:endParaRPr lang="en-S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247C8-4CDC-44B9-BB54-ACDB2AD04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1166497"/>
            <a:ext cx="5973009" cy="45250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BAAF42-DE9F-4117-A4A3-C2F6DB3B5E7C}"/>
              </a:ext>
            </a:extLst>
          </p:cNvPr>
          <p:cNvSpPr txBox="1"/>
          <p:nvPr/>
        </p:nvSpPr>
        <p:spPr>
          <a:xfrm>
            <a:off x="238125" y="1176867"/>
            <a:ext cx="5800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QK attention</a:t>
            </a:r>
            <a:r>
              <a:rPr lang="en-US" dirty="0"/>
              <a:t>: the model outputs a </a:t>
            </a:r>
            <a:r>
              <a:rPr lang="en-US" dirty="0">
                <a:solidFill>
                  <a:schemeClr val="accent1"/>
                </a:solidFill>
              </a:rPr>
              <a:t>single vector </a:t>
            </a:r>
            <a:r>
              <a:rPr lang="en-US" dirty="0"/>
              <a:t>at each position, which serves </a:t>
            </a:r>
            <a:r>
              <a:rPr lang="en-US" dirty="0">
                <a:solidFill>
                  <a:schemeClr val="accent1"/>
                </a:solidFill>
              </a:rPr>
              <a:t>both as a query and a key 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DD9667-571D-44BC-90E3-485672569328}"/>
              </a:ext>
            </a:extLst>
          </p:cNvPr>
          <p:cNvSpPr txBox="1"/>
          <p:nvPr/>
        </p:nvSpPr>
        <p:spPr>
          <a:xfrm>
            <a:off x="238125" y="1909447"/>
            <a:ext cx="5800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LSH bucketing</a:t>
            </a:r>
            <a:r>
              <a:rPr lang="en-US" dirty="0"/>
              <a:t>: use LSH to map each vector to a bucket.</a:t>
            </a:r>
            <a:endParaRPr lang="en-SG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A06DCF-217F-4349-AED4-B6F73954D018}"/>
              </a:ext>
            </a:extLst>
          </p:cNvPr>
          <p:cNvSpPr txBox="1"/>
          <p:nvPr/>
        </p:nvSpPr>
        <p:spPr>
          <a:xfrm>
            <a:off x="238125" y="2804797"/>
            <a:ext cx="5800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Sort</a:t>
            </a:r>
            <a:r>
              <a:rPr lang="en-US" dirty="0"/>
              <a:t> the vectors by LSH bucket</a:t>
            </a:r>
            <a:endParaRPr lang="en-SG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FBA7F7-4CFD-4EAF-B258-B8A517B64EE8}"/>
              </a:ext>
            </a:extLst>
          </p:cNvPr>
          <p:cNvSpPr txBox="1"/>
          <p:nvPr/>
        </p:nvSpPr>
        <p:spPr>
          <a:xfrm>
            <a:off x="238125" y="3612119"/>
            <a:ext cx="58007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parallelize</a:t>
            </a:r>
            <a:r>
              <a:rPr lang="en-US" dirty="0"/>
              <a:t>: first, split the sorted sequence into </a:t>
            </a:r>
            <a:r>
              <a:rPr lang="en-US" dirty="0">
                <a:solidFill>
                  <a:schemeClr val="accent1"/>
                </a:solidFill>
              </a:rPr>
              <a:t>fixed size chunks</a:t>
            </a:r>
            <a:r>
              <a:rPr lang="en-US" dirty="0"/>
              <a:t>, to allow efficient parallel computation on GPU/TPU, which works better on large blocks with uniform sizes.</a:t>
            </a:r>
            <a:endParaRPr lang="en-SG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279715-640A-4CF8-8929-EDEBD10FCD31}"/>
              </a:ext>
            </a:extLst>
          </p:cNvPr>
          <p:cNvSpPr txBox="1"/>
          <p:nvPr/>
        </p:nvSpPr>
        <p:spPr>
          <a:xfrm>
            <a:off x="238125" y="4757803"/>
            <a:ext cx="58007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Then, let each chunk attend within </a:t>
            </a:r>
            <a:r>
              <a:rPr lang="en-US" dirty="0">
                <a:solidFill>
                  <a:schemeClr val="accent1"/>
                </a:solidFill>
              </a:rPr>
              <a:t>itself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previous chunk</a:t>
            </a:r>
            <a:r>
              <a:rPr lang="en-US" dirty="0"/>
              <a:t>, to cover the case where a hash bucket is split over more than one chunk</a:t>
            </a:r>
            <a:endParaRPr lang="en-SG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DA63F70-99EA-4E81-8370-1D3DC816C8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138488" y="4535449"/>
            <a:ext cx="0" cy="22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6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Wingdings" panose="05000000000000000000" pitchFamily="2" charset="2"/>
              </a:rPr>
              <a:t>Memory Efficiency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During forward propagation, you usually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store some intermediate data </a:t>
            </a:r>
            <a:r>
              <a:rPr lang="en-US" dirty="0">
                <a:sym typeface="Wingdings" panose="05000000000000000000" pitchFamily="2" charset="2"/>
              </a:rPr>
              <a:t>to be used to compute the back propagation.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example, you have a book of 1 million tokens, each represented by a 512 vector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As a result, the input to the model is already 2GB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transformer has two types of layers: attention layers and feed-forward layers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Suppose you only save the activations from the boundaries between each layer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That is 2 GB per layer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Say you have 12 of each type of layer. In total you need 12 * 2 * 2 + 2 = 50 GB memory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This cannot be fit on a single device!</a:t>
            </a:r>
          </a:p>
          <a:p>
            <a:r>
              <a:rPr lang="en-US" dirty="0">
                <a:sym typeface="Wingdings" panose="05000000000000000000" pitchFamily="2" charset="2"/>
              </a:rPr>
              <a:t>The transformer network proceeds by repeatedly adds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residuals to the hidden states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back-propagation</a:t>
            </a:r>
            <a:r>
              <a:rPr lang="en-US" dirty="0">
                <a:sym typeface="Wingdings" panose="05000000000000000000" pitchFamily="2" charset="2"/>
              </a:rPr>
              <a:t>, you need to subtract the residuals in the opposite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order, starting from the output.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order to save memory, you need to be able to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re-compute the </a:t>
            </a:r>
            <a:b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residuals quickly</a:t>
            </a:r>
            <a:r>
              <a:rPr lang="en-US" dirty="0">
                <a:sym typeface="Wingdings" panose="05000000000000000000" pitchFamily="2" charset="2"/>
              </a:rPr>
              <a:t>, instead of storing them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5AC855-FC57-41F9-9A59-2C631D41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950" y="4070801"/>
            <a:ext cx="2276475" cy="27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6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Reversible Layers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Reversible Residual Layers </a:t>
                </a:r>
                <a:r>
                  <a:rPr lang="en-US" dirty="0">
                    <a:sym typeface="Wingdings" panose="05000000000000000000" pitchFamily="2" charset="2"/>
                  </a:rPr>
                  <a:t>can quickly re-compute the residuals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Key Ideas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Start with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two copies </a:t>
                </a:r>
                <a:r>
                  <a:rPr lang="en-US" dirty="0">
                    <a:sym typeface="Wingdings" panose="05000000000000000000" pitchFamily="2" charset="2"/>
                  </a:rPr>
                  <a:t>of the model inputs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At each layer, you only update one of them</a:t>
                </a:r>
              </a:p>
              <a:p>
                <a:pPr lvl="3"/>
                <a:r>
                  <a:rPr lang="en-US" dirty="0">
                    <a:sym typeface="Wingdings" panose="05000000000000000000" pitchFamily="2" charset="2"/>
                  </a:rPr>
                  <a:t>The activations not updated will be used to compute residuals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Now you can run the model in reverse, without need to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cache for the backward pass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Equations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Standard transformer</a:t>
                </a:r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Attention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b="0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FeedFwd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3"/>
                <a:r>
                  <a:rPr lang="en-US" dirty="0">
                    <a:sym typeface="Wingdings" panose="05000000000000000000" pitchFamily="2" charset="2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you cannot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you need to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FeedFwd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3"/>
                <a:r>
                  <a:rPr lang="en-US" dirty="0">
                    <a:sym typeface="Wingdings" panose="05000000000000000000" pitchFamily="2" charset="2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you cannot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you need to save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Attention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Reversible</a:t>
                </a:r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Attention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FeedFwd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3"/>
                <a:r>
                  <a:rPr lang="en-US" dirty="0">
                    <a:sym typeface="Wingdings" panose="05000000000000000000" pitchFamily="2" charset="2"/>
                  </a:rPr>
                  <a:t>To recompute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Attention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FeedFwd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3"/>
                <a:r>
                  <a:rPr lang="en-US" dirty="0">
                    <a:sym typeface="Wingdings" panose="05000000000000000000" pitchFamily="2" charset="2"/>
                  </a:rPr>
                  <a:t>You only need to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save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of the output layer, instead of activations for every individual layer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Reversible transformers result in almost the same performance as regular transformers.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It is a general technique applied in transformer models.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99E7D-9AAE-4162-A428-E985778D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5" y="752475"/>
                <a:ext cx="11649075" cy="6015037"/>
              </a:xfrm>
              <a:blipFill>
                <a:blip r:embed="rId3"/>
                <a:stretch>
                  <a:fillRect l="-785" t="-2533" b="-20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0CEE8A2-568F-450B-9C67-871A5152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3565" y="3569492"/>
            <a:ext cx="4180713" cy="1920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82DCB0-8612-416E-B4A3-2B177EE78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566" y="1082603"/>
            <a:ext cx="2029109" cy="23562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497B64-F11B-4A08-9BCB-6A6FF850B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450" y="1067247"/>
            <a:ext cx="2046829" cy="235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3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Reformer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Reformer –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The Reversible Transformer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Fit up to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1 million tokens </a:t>
            </a:r>
            <a:r>
              <a:rPr lang="en-US" dirty="0">
                <a:sym typeface="Wingdings" panose="05000000000000000000" pitchFamily="2" charset="2"/>
              </a:rPr>
              <a:t>on a single 16 GB GPU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Handle context windows of up to 1 million words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LSH Attention </a:t>
            </a:r>
            <a:r>
              <a:rPr lang="en-US" dirty="0">
                <a:sym typeface="Wingdings" panose="05000000000000000000" pitchFamily="2" charset="2"/>
              </a:rPr>
              <a:t>to reduce the complexity of attending over long sequences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Take roughly the same time regardless of sequence length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Reversible Layers </a:t>
            </a:r>
            <a:r>
              <a:rPr lang="en-US" dirty="0">
                <a:sym typeface="Wingdings" panose="05000000000000000000" pitchFamily="2" charset="2"/>
              </a:rPr>
              <a:t>to use memory more efficiently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69BD8A-1EE0-49AC-A380-0B6D40B9D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120" y="3295650"/>
            <a:ext cx="6075759" cy="34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2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C195-9A3F-4765-BC1B-F165F3F9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0488"/>
            <a:ext cx="11649075" cy="661987"/>
          </a:xfrm>
        </p:spPr>
        <p:txBody>
          <a:bodyPr>
            <a:normAutofit fontScale="90000"/>
          </a:bodyPr>
          <a:lstStyle/>
          <a:p>
            <a:r>
              <a:rPr lang="en-US" dirty="0"/>
              <a:t>Chat-bot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9E7D-9AAE-4162-A428-E985778D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52475"/>
            <a:ext cx="11649075" cy="6015037"/>
          </a:xfrm>
        </p:spPr>
        <p:txBody>
          <a:bodyPr>
            <a:norm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MultiWoz</a:t>
            </a:r>
            <a:r>
              <a:rPr lang="en-US" dirty="0">
                <a:sym typeface="Wingdings" panose="05000000000000000000" pitchFamily="2" charset="2"/>
              </a:rPr>
              <a:t> dataset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More than 10,000 human annotated dialogues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Spans multiple domains and topics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Some dialogues include multiple domains; others include single domains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734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9352</TotalTime>
  <Words>1022</Words>
  <Application>Microsoft Office PowerPoint</Application>
  <PresentationFormat>宽屏</PresentationFormat>
  <Paragraphs>92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Natural Language Processing Specialization  Reformer with LSH Attention</vt:lpstr>
      <vt:lpstr>Transformer Complexity</vt:lpstr>
      <vt:lpstr>Locality Sensitive Hashing (LSH) Attention</vt:lpstr>
      <vt:lpstr>Locality Sensitive Hashing (LSH) Attention</vt:lpstr>
      <vt:lpstr>Memory Efficiency Challenge</vt:lpstr>
      <vt:lpstr>Reversible Layers</vt:lpstr>
      <vt:lpstr>Reformer</vt:lpstr>
      <vt:lpstr>Chat-bot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Specialization  Sentiment Analysis with Logistic Regression</dc:title>
  <dc:creator>Yang Xi</dc:creator>
  <cp:lastModifiedBy>Yang Xi</cp:lastModifiedBy>
  <cp:revision>155</cp:revision>
  <dcterms:created xsi:type="dcterms:W3CDTF">2021-11-23T13:19:22Z</dcterms:created>
  <dcterms:modified xsi:type="dcterms:W3CDTF">2021-12-31T10:57:03Z</dcterms:modified>
</cp:coreProperties>
</file>