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54C112-EEA4-4E4E-B1AA-2EFE53758B03}">
          <p14:sldIdLst>
            <p14:sldId id="256"/>
            <p14:sldId id="257"/>
          </p14:sldIdLst>
        </p14:section>
        <p14:section name="Naive Bayers" id="{58B5ADB4-AEAA-4455-8DBF-A6230C6432A2}">
          <p14:sldIdLst>
            <p14:sldId id="261"/>
            <p14:sldId id="259"/>
            <p14:sldId id="260"/>
            <p14:sldId id="262"/>
          </p14:sldIdLst>
        </p14:section>
        <p14:section name="Train, Test and Assumptions" id="{D4B294D4-DAD8-4DA1-A93F-707E25ED256A}">
          <p14:sldIdLst>
            <p14:sldId id="264"/>
            <p14:sldId id="265"/>
          </p14:sldIdLst>
        </p14:section>
        <p14:section name="Error Analysis" id="{E784C522-D656-4542-A02F-81C2AE7A3F12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25/11/2021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25/11/2021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25/11/2021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25/11/2021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25/11/2021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25/11/2021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25/11/2021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25/11/2021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25/11/2021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25/11/2021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25/11/2021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25/11/2021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Sentiment Analysis with Naïve Bayes</a:t>
            </a:r>
            <a:br>
              <a:rPr lang="en-US" sz="4300" dirty="0"/>
            </a:b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(2020 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SG" dirty="0"/>
              <a:t>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dirty="0"/>
                  <a:t>Given</a:t>
                </a:r>
              </a:p>
              <a:p>
                <a:pPr lvl="1"/>
                <a:r>
                  <a:rPr lang="en-US" dirty="0"/>
                  <a:t>Event A: a tweet being labeled positive,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Event B: a tweet containing the word “happy”,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Interaction (positive and containing “happy”),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=0.15</m:t>
                    </m:r>
                  </m:oMath>
                </a14:m>
                <a:endParaRPr lang="en-SG" dirty="0"/>
              </a:p>
              <a:p>
                <a:r>
                  <a:rPr lang="en-SG" dirty="0"/>
                  <a:t>Conditional Probability</a:t>
                </a:r>
              </a:p>
              <a:p>
                <a:pPr lvl="1"/>
                <a:r>
                  <a:rPr lang="en-SG" dirty="0"/>
                  <a:t>Probability of a tweet being positive, given it contains “happy”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Probability of a tweet containing “happy”, given it is labelled positive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=0.231</m:t>
                    </m:r>
                  </m:oMath>
                </a14:m>
                <a:endParaRPr lang="en-SG" dirty="0"/>
              </a:p>
              <a:p>
                <a:r>
                  <a:rPr lang="en-SG" dirty="0"/>
                  <a:t>Bayes Rule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/>
              <a:t>N</a:t>
            </a:r>
            <a:r>
              <a:rPr lang="en-SG"/>
              <a:t>aïve Bayes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/>
          <a:lstStyle/>
          <a:p>
            <a:r>
              <a:rPr lang="en-US" sz="2800" dirty="0"/>
              <a:t>Naïve: the assumption that all features are independent</a:t>
            </a:r>
          </a:p>
          <a:p>
            <a:r>
              <a:rPr lang="en-SG" dirty="0"/>
              <a:t>Example</a:t>
            </a:r>
          </a:p>
          <a:p>
            <a:pPr lvl="1"/>
            <a:r>
              <a:rPr lang="en-US" dirty="0"/>
              <a:t>Create </a:t>
            </a:r>
            <a:r>
              <a:rPr lang="en-US" b="1" dirty="0"/>
              <a:t>conditional probabilities </a:t>
            </a:r>
            <a:r>
              <a:rPr lang="en-US" dirty="0"/>
              <a:t>of each word </a:t>
            </a:r>
            <a:br>
              <a:rPr lang="en-US" dirty="0"/>
            </a:br>
            <a:r>
              <a:rPr lang="en-US" dirty="0"/>
              <a:t>given each label</a:t>
            </a:r>
            <a:endParaRPr lang="en-SG" dirty="0"/>
          </a:p>
          <a:p>
            <a:pPr lvl="2"/>
            <a:r>
              <a:rPr lang="en-US" b="1" dirty="0"/>
              <a:t>Natural words</a:t>
            </a:r>
            <a:r>
              <a:rPr lang="en-US" dirty="0"/>
              <a:t>: words with equally probable don’t add anything </a:t>
            </a:r>
            <a:br>
              <a:rPr lang="en-US" dirty="0"/>
            </a:br>
            <a:r>
              <a:rPr lang="en-US" dirty="0"/>
              <a:t>to the sentiment</a:t>
            </a:r>
          </a:p>
          <a:p>
            <a:pPr lvl="2"/>
            <a:r>
              <a:rPr lang="en-US" b="1" dirty="0"/>
              <a:t>Power words</a:t>
            </a:r>
            <a:r>
              <a:rPr lang="en-US" dirty="0"/>
              <a:t>: words contribute to the sentiment</a:t>
            </a:r>
          </a:p>
          <a:p>
            <a:pPr lvl="2"/>
            <a:r>
              <a:rPr lang="en-US" b="1" dirty="0"/>
              <a:t>0 conditional probability </a:t>
            </a:r>
            <a:r>
              <a:rPr lang="en-US" dirty="0"/>
              <a:t>needs to be smoothed (Laplacian Smoothing)</a:t>
            </a:r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D8FB2-CBA3-46C8-BE57-6EAE506B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037" y="1201926"/>
            <a:ext cx="3315163" cy="179095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FB551FC-A05D-4FF9-986D-966C90DFE4CB}"/>
              </a:ext>
            </a:extLst>
          </p:cNvPr>
          <p:cNvGrpSpPr/>
          <p:nvPr/>
        </p:nvGrpSpPr>
        <p:grpSpPr>
          <a:xfrm>
            <a:off x="2408133" y="3865125"/>
            <a:ext cx="6796220" cy="2575536"/>
            <a:chOff x="1205046" y="2013007"/>
            <a:chExt cx="6796220" cy="25755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73EAD6C-7DC2-48D9-BA1D-382EB1982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5046" y="2019102"/>
              <a:ext cx="1910113" cy="256944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27F9B25-2B2E-4A16-80E5-6989A6618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013007"/>
              <a:ext cx="1905266" cy="2229161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BC81238-5A30-43C3-9F81-30C071DFF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0221" y="3261540"/>
              <a:ext cx="2575148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2CCF2B-489E-4413-A726-D5B5DB16F5D5}"/>
                    </a:ext>
                  </a:extLst>
                </p:cNvPr>
                <p:cNvSpPr txBox="1"/>
                <p:nvPr/>
              </p:nvSpPr>
              <p:spPr>
                <a:xfrm>
                  <a:off x="3255281" y="2562629"/>
                  <a:ext cx="2445028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𝑁𝑒𝑔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=0.25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2CCF2B-489E-4413-A726-D5B5DB16F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281" y="2562629"/>
                  <a:ext cx="2445028" cy="6109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323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SG" dirty="0" err="1"/>
              <a:t>aïve</a:t>
            </a:r>
            <a:r>
              <a:rPr lang="en-SG" dirty="0"/>
              <a:t>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sz="2800" dirty="0"/>
                  <a:t>The Naïve Bayes Inference Condition Rule for Binary Classification</a:t>
                </a:r>
                <a:br>
                  <a:rPr lang="en-US" sz="2800" dirty="0"/>
                </a:br>
                <a:br>
                  <a:rPr lang="en-US" sz="2800" dirty="0"/>
                </a:b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𝑛𝑒𝑔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/>
              </a:p>
              <a:p>
                <a:pPr lvl="1"/>
                <a:r>
                  <a:rPr lang="en-SG" dirty="0"/>
                  <a:t>Note that the “prior ratio” is not considered in this formulation (see later slide)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698CB9-D75C-4777-95D7-EB92913CE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157" y="3429000"/>
            <a:ext cx="7239685" cy="26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6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SG" dirty="0"/>
              <a:t>Laplacian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6"/>
                <a:ext cx="11649075" cy="25911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technic to avoid the probability of being 0, and keep the sum equal to 1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br>
                  <a:rPr lang="en-US" dirty="0"/>
                </a:br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𝑣𝑜𝑐𝑎𝑏𝑢𝑙𝑎𝑟𝑦</m:t>
                    </m:r>
                  </m:oMath>
                </a14:m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6"/>
                <a:ext cx="11649075" cy="2591162"/>
              </a:xfrm>
              <a:blipFill>
                <a:blip r:embed="rId2"/>
                <a:stretch>
                  <a:fillRect l="-785" t="-47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CD67AC-BBEB-4506-931A-60F95508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28" y="3425247"/>
            <a:ext cx="2413874" cy="32665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E9553A-CB50-48AE-AA3C-98B823593457}"/>
              </a:ext>
            </a:extLst>
          </p:cNvPr>
          <p:cNvCxnSpPr/>
          <p:nvPr/>
        </p:nvCxnSpPr>
        <p:spPr>
          <a:xfrm>
            <a:off x="3543946" y="4866468"/>
            <a:ext cx="4448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71FF9B1-C2E6-4B34-A15A-3E74FEB94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818" y="3425247"/>
            <a:ext cx="2579480" cy="3266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85CDE8-33C6-42C3-A2BB-1991C8025A50}"/>
                  </a:ext>
                </a:extLst>
              </p:cNvPr>
              <p:cNvSpPr txBox="1"/>
              <p:nvPr/>
            </p:nvSpPr>
            <p:spPr>
              <a:xfrm>
                <a:off x="4313362" y="4091553"/>
                <a:ext cx="2820196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13+8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=0.19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85CDE8-33C6-42C3-A2BB-1991C8025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362" y="4091553"/>
                <a:ext cx="2820196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EBC958-0EAC-463A-A9AC-7BAAB5EED5A7}"/>
                  </a:ext>
                </a:extLst>
              </p:cNvPr>
              <p:cNvSpPr txBox="1"/>
              <p:nvPr/>
            </p:nvSpPr>
            <p:spPr>
              <a:xfrm>
                <a:off x="3965023" y="5148142"/>
                <a:ext cx="3605859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𝑏𝑒𝑐𝑎𝑢𝑠𝑒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12+8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EBC958-0EAC-463A-A9AC-7BAAB5EE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023" y="5148142"/>
                <a:ext cx="3605859" cy="617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49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SG" dirty="0"/>
              <a:t>Log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Before computing log likelihood, let’s use a </a:t>
                </a:r>
                <a:r>
                  <a:rPr lang="en-US" dirty="0">
                    <a:solidFill>
                      <a:schemeClr val="accent1"/>
                    </a:solidFill>
                  </a:rPr>
                  <a:t>ratio</a:t>
                </a:r>
                <a:r>
                  <a:rPr lang="en-US" dirty="0"/>
                  <a:t> to represent how positive or negative a word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𝑓𝑟𝑒𝑞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𝑓𝑟𝑒𝑞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SG" sz="2400" dirty="0"/>
              </a:p>
              <a:p>
                <a:r>
                  <a:rPr lang="en-SG" dirty="0"/>
                  <a:t>Naïve Bayes’ Inference</a:t>
                </a:r>
                <a:br>
                  <a:rPr lang="en-SG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𝑛𝑒𝑔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𝑛𝑒𝑔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SG" sz="2400" dirty="0"/>
              </a:p>
              <a:p>
                <a:pPr lvl="1"/>
                <a:r>
                  <a:rPr lang="en-SG" dirty="0"/>
                  <a:t>Note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SG" dirty="0"/>
                  <a:t> is the </a:t>
                </a:r>
                <a:r>
                  <a:rPr lang="en-SG" dirty="0">
                    <a:solidFill>
                      <a:schemeClr val="accent1"/>
                    </a:solidFill>
                  </a:rPr>
                  <a:t>prior ratio</a:t>
                </a:r>
                <a:r>
                  <a:rPr lang="en-SG" dirty="0"/>
                  <a:t>, which is important for unbalanced data sets</a:t>
                </a:r>
              </a:p>
              <a:p>
                <a:r>
                  <a:rPr lang="en-SG" dirty="0">
                    <a:solidFill>
                      <a:schemeClr val="accent1"/>
                    </a:solidFill>
                  </a:rPr>
                  <a:t>Log Likelihood</a:t>
                </a:r>
                <a:r>
                  <a:rPr lang="en-SG" dirty="0"/>
                  <a:t>: multiple products bring the risk of numeric underflow</a:t>
                </a:r>
                <a:br>
                  <a:rPr lang="en-SG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𝑛𝑒𝑔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𝑝𝑜𝑠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𝑛𝑒𝑔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func>
                          </m:e>
                        </m:nary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SG" sz="2400" dirty="0"/>
              </a:p>
              <a:p>
                <a:r>
                  <a:rPr lang="en-SG" dirty="0">
                    <a:solidFill>
                      <a:schemeClr val="accent1"/>
                    </a:solidFill>
                  </a:rPr>
                  <a:t>Lambda</a:t>
                </a:r>
                <a:r>
                  <a:rPr lang="en-SG" dirty="0"/>
                  <a:t>: storing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SG" dirty="0"/>
                  <a:t> in a dictionary will help a lot during inference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𝑛𝑒𝑔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SG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2229" r="-6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58EBCB-D7B2-4DD4-82D0-0E8B4FAF5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194" y="1242865"/>
            <a:ext cx="259116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SG" dirty="0"/>
              <a:t>Training and Testing a Naïve Bayes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dirty="0"/>
                  <a:t>Training</a:t>
                </a:r>
              </a:p>
              <a:p>
                <a:pPr lvl="1"/>
                <a:r>
                  <a:rPr lang="en-US" dirty="0"/>
                  <a:t>Step 0: Collect and annotate the corpus with positive and negative</a:t>
                </a:r>
              </a:p>
              <a:p>
                <a:pPr lvl="1"/>
                <a:r>
                  <a:rPr lang="en-US" dirty="0"/>
                  <a:t>Step 1: Preprocess text</a:t>
                </a:r>
              </a:p>
              <a:p>
                <a:pPr lvl="1"/>
                <a:r>
                  <a:rPr lang="en-US" dirty="0"/>
                  <a:t>Step 2: Count word to gat the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3: Calculate conditional probability of each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4: Calculate lambda of each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5: Calculate the log prior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Out-of-sample testing</a:t>
                </a:r>
              </a:p>
              <a:p>
                <a:pPr lvl="1"/>
                <a:r>
                  <a:rPr lang="en-US" dirty="0"/>
                  <a:t>Words not in the trained dictionary are considered as neutral</a:t>
                </a:r>
                <a:endParaRPr lang="en-SG" dirty="0"/>
              </a:p>
              <a:p>
                <a:pPr lvl="1"/>
                <a:endParaRPr lang="en-US" dirty="0"/>
              </a:p>
              <a:p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11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SG" dirty="0" err="1"/>
              <a:t>aïve</a:t>
            </a:r>
            <a:r>
              <a:rPr lang="en-SG" dirty="0"/>
              <a:t> Bayes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/>
          <a:lstStyle/>
          <a:p>
            <a:r>
              <a:rPr lang="en-US" dirty="0"/>
              <a:t>Independence between the predictors associated with each class</a:t>
            </a:r>
          </a:p>
          <a:p>
            <a:pPr lvl="1"/>
            <a:r>
              <a:rPr lang="en-US" dirty="0"/>
              <a:t>In reality, it is common for words in a corpus to be associated with each other</a:t>
            </a:r>
          </a:p>
          <a:p>
            <a:endParaRPr lang="en-US" dirty="0"/>
          </a:p>
          <a:p>
            <a:r>
              <a:rPr lang="en-US" dirty="0"/>
              <a:t>Relative frequency in corpus (validate data set)</a:t>
            </a:r>
          </a:p>
          <a:p>
            <a:pPr lvl="1"/>
            <a:r>
              <a:rPr lang="en-SG" dirty="0"/>
              <a:t>Naïve Bayes relies on the distribution of the training data set</a:t>
            </a:r>
          </a:p>
          <a:p>
            <a:pPr lvl="1"/>
            <a:r>
              <a:rPr lang="en-SG" dirty="0"/>
              <a:t>Most available copra are artificially balanced</a:t>
            </a:r>
          </a:p>
          <a:p>
            <a:pPr lvl="1"/>
            <a:r>
              <a:rPr lang="en-SG" dirty="0"/>
              <a:t>Taking tweets as an example, most tweets are positive, because negative tweets often containing offensive vocabulary which are banned by the platform</a:t>
            </a:r>
          </a:p>
          <a:p>
            <a:pPr lvl="2"/>
            <a:r>
              <a:rPr lang="en-SG" dirty="0"/>
              <a:t>As a result, a Naïve Bayes model trained on tweets trend to be overly optimistic / pessimistic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789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SG" dirty="0" err="1"/>
              <a:t>rror</a:t>
            </a:r>
            <a:r>
              <a:rPr lang="en-SG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/>
          <a:lstStyle/>
          <a:p>
            <a:r>
              <a:rPr lang="en-US" dirty="0"/>
              <a:t>Possible cause of errors</a:t>
            </a:r>
          </a:p>
          <a:p>
            <a:pPr lvl="1"/>
            <a:r>
              <a:rPr lang="en-US" dirty="0"/>
              <a:t>Semantic meaning get lost in the </a:t>
            </a:r>
            <a:r>
              <a:rPr lang="en-US" dirty="0">
                <a:solidFill>
                  <a:schemeClr val="accent1"/>
                </a:solidFill>
              </a:rPr>
              <a:t>preprocessing step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Punctuation</a:t>
            </a:r>
            <a:r>
              <a:rPr lang="en-US" dirty="0"/>
              <a:t>: “My beloved grandmother </a:t>
            </a:r>
            <a:r>
              <a:rPr lang="en-US" b="1" dirty="0">
                <a:solidFill>
                  <a:schemeClr val="accent1"/>
                </a:solidFill>
              </a:rPr>
              <a:t>:(</a:t>
            </a:r>
            <a:r>
              <a:rPr lang="en-US" dirty="0"/>
              <a:t>“</a:t>
            </a:r>
          </a:p>
          <a:p>
            <a:pPr lvl="2"/>
            <a:r>
              <a:rPr lang="en-US" dirty="0"/>
              <a:t>Removing words: “This is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good, because your attitude is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even close to being nice”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How </a:t>
            </a:r>
            <a:r>
              <a:rPr lang="en-US" dirty="0">
                <a:solidFill>
                  <a:schemeClr val="accent1"/>
                </a:solidFill>
              </a:rPr>
              <a:t>word order </a:t>
            </a:r>
            <a:r>
              <a:rPr lang="en-US" dirty="0"/>
              <a:t>affects meaning of a sentence</a:t>
            </a:r>
          </a:p>
          <a:p>
            <a:pPr lvl="2"/>
            <a:r>
              <a:rPr lang="en-US" dirty="0"/>
              <a:t>“I am happy because I did not go”</a:t>
            </a:r>
          </a:p>
          <a:p>
            <a:pPr lvl="2"/>
            <a:r>
              <a:rPr lang="en-US" dirty="0"/>
              <a:t>“I am not happy because I did go”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Adversarial attacks</a:t>
            </a:r>
            <a:r>
              <a:rPr lang="en-US" dirty="0"/>
              <a:t>: common to human understanding but confusing to the model</a:t>
            </a:r>
          </a:p>
          <a:p>
            <a:pPr lvl="2"/>
            <a:r>
              <a:rPr lang="en-US" dirty="0"/>
              <a:t>Sarcasm, Irony, euphemisms</a:t>
            </a:r>
          </a:p>
          <a:p>
            <a:pPr lvl="2"/>
            <a:r>
              <a:rPr lang="en-US" dirty="0"/>
              <a:t>“this is a ridiculously powerful movie. The plot was gripping and I cried right through until the ending!”</a:t>
            </a:r>
          </a:p>
          <a:p>
            <a:pPr lvl="3"/>
            <a:r>
              <a:rPr lang="en-US" dirty="0"/>
              <a:t>This is strongly positive, but the model can suggest strongly negative.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519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672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Natural Language Processing Specialization  Sentiment Analysis with Naïve Bayes </vt:lpstr>
      <vt:lpstr>Bayes Rule</vt:lpstr>
      <vt:lpstr>Naïve Bayes</vt:lpstr>
      <vt:lpstr>Naïve Bayes</vt:lpstr>
      <vt:lpstr>Laplacian Smoothing</vt:lpstr>
      <vt:lpstr>Log Likelihood</vt:lpstr>
      <vt:lpstr>Training and Testing a Naïve Bayes Model</vt:lpstr>
      <vt:lpstr>Naïve Bayes Assumptions</vt:lpstr>
      <vt:lpstr>Error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11</cp:revision>
  <dcterms:created xsi:type="dcterms:W3CDTF">2021-11-23T13:19:22Z</dcterms:created>
  <dcterms:modified xsi:type="dcterms:W3CDTF">2021-11-25T09:14:02Z</dcterms:modified>
</cp:coreProperties>
</file>