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72" y="7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C157B-261F-48ED-BDB6-6EACE8BACC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715FF5-8FAE-4DD3-96E8-B17F28D49F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FF84D0-4ADC-4CE5-AE10-404B8C2A2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61AC7-7CDA-44BA-BCE8-75195DB121A7}" type="datetimeFigureOut">
              <a:rPr lang="en-SG" smtClean="0"/>
              <a:t>13/12/2021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806954-0CAB-4361-81EE-5465F399B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6D1276-0CE9-466A-9962-9270F9296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D3BD3-04A3-4F0F-958A-BC5BA1C44D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87455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6A29B-D314-4691-B734-653EDF591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3975F1-684D-49D1-82CD-2216E7A220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16B52F-777E-43EB-BD2A-E496BE7A0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61AC7-7CDA-44BA-BCE8-75195DB121A7}" type="datetimeFigureOut">
              <a:rPr lang="en-SG" smtClean="0"/>
              <a:t>13/12/2021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321CAB-A62F-429F-AA37-04D0493B0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B6DB34-D30E-4E27-9070-D64E4C0CA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D3BD3-04A3-4F0F-958A-BC5BA1C44D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86606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9BA795-13DC-4D05-9875-17999201E7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076FB6-3106-4FFB-9A5D-7A33FD5B65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9055C9-B1C9-4747-BD27-9228AAC53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61AC7-7CDA-44BA-BCE8-75195DB121A7}" type="datetimeFigureOut">
              <a:rPr lang="en-SG" smtClean="0"/>
              <a:t>13/12/2021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E6A76-150D-4ED5-94A2-129BC71E8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06BBB1-C164-463C-B027-A98C8254E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D3BD3-04A3-4F0F-958A-BC5BA1C44D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6631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CD153-75C9-44E3-8059-2AD522BB1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1EA25-855E-4AB3-A7E9-9DDD61E50C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D245C9-3AC1-472C-8C1B-0DDFF7753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61AC7-7CDA-44BA-BCE8-75195DB121A7}" type="datetimeFigureOut">
              <a:rPr lang="en-SG" smtClean="0"/>
              <a:t>13/12/2021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7A1B6C-A1E5-4044-9836-880072AE1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F8079A-D20E-4616-9C68-8F03C5E3A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D3BD3-04A3-4F0F-958A-BC5BA1C44D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51195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DBBEA-F4E0-42DB-B304-2B86A37ED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684E61-C2A2-4811-A92C-862732A9E7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B563C1-DA81-483B-8CA8-E8F2F45FF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61AC7-7CDA-44BA-BCE8-75195DB121A7}" type="datetimeFigureOut">
              <a:rPr lang="en-SG" smtClean="0"/>
              <a:t>13/12/2021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81558C-5038-4483-9E67-2C5663CDA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BB0720-4A73-4D12-9B6F-B6CEB96AB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D3BD3-04A3-4F0F-958A-BC5BA1C44D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20502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616A2-E051-4A1C-B555-E8810BB01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AA391-BBB4-4EDB-932A-A7896A9938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3AF990-B4CF-42AA-97E2-630A98A2B3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C45979-7E66-4850-B5CC-B4F08BE78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61AC7-7CDA-44BA-BCE8-75195DB121A7}" type="datetimeFigureOut">
              <a:rPr lang="en-SG" smtClean="0"/>
              <a:t>13/12/2021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1461FC-6278-4CBB-BD22-CF7D27CAC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528787-9A11-4538-AFF7-56EFEA6AF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D3BD3-04A3-4F0F-958A-BC5BA1C44D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3873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4D2C5-7927-42EF-A36E-CCD0C9E05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46534B-54E8-4C93-8531-656070415D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78D46E-3FBB-4861-B8A3-DCEB6F623D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D8A2F8-11E9-4200-BF2E-E08D171BA7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54114D-D76C-4870-9534-5F891AAC5F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E984E5-58D6-4E35-B227-A7FED2455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61AC7-7CDA-44BA-BCE8-75195DB121A7}" type="datetimeFigureOut">
              <a:rPr lang="en-SG" smtClean="0"/>
              <a:t>13/12/2021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111EAA-B948-4293-B259-F5B07FF89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A46B86-2F61-4ECE-9A5C-6DF69AC5F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D3BD3-04A3-4F0F-958A-BC5BA1C44D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26150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11BC6-D792-49B7-9176-AFE1926C7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9817E2-0FCC-41B4-92F7-C521578B9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61AC7-7CDA-44BA-BCE8-75195DB121A7}" type="datetimeFigureOut">
              <a:rPr lang="en-SG" smtClean="0"/>
              <a:t>13/12/2021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E99B7B-CFA2-4882-B5DF-2C2C9CF62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B875B0-2EB6-4407-A305-9CC861E48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D3BD3-04A3-4F0F-958A-BC5BA1C44D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23410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991E18-D2DA-4385-9EDC-E5A6D4F02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61AC7-7CDA-44BA-BCE8-75195DB121A7}" type="datetimeFigureOut">
              <a:rPr lang="en-SG" smtClean="0"/>
              <a:t>13/12/2021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D7C4E7-DC1C-4A3A-9F67-45E41805B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9260D1-C161-42E2-8D14-DC46D3207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D3BD3-04A3-4F0F-958A-BC5BA1C44D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588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DC66A-C5CD-47A0-BFCA-FBBF0AB32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4FE6F-7FE5-48E7-AEFB-E60093A802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E15858-D98A-4C10-A510-D9115F1E7E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8E65E9-D6D6-48CE-86E5-F81EFE0E5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61AC7-7CDA-44BA-BCE8-75195DB121A7}" type="datetimeFigureOut">
              <a:rPr lang="en-SG" smtClean="0"/>
              <a:t>13/12/2021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05164B-4404-4DF5-8833-3F610B0BD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BD174E-8D55-48E3-855B-0D56022D2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D3BD3-04A3-4F0F-958A-BC5BA1C44D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00661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201FC-9D2D-4BF2-8F39-4055C1299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E736EC-7765-45C0-A1E8-632DACDF19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5B76A2-D7CB-47E1-9B3B-BF9EEC42B8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484040-6EE4-4423-94BD-7C7DCAD72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61AC7-7CDA-44BA-BCE8-75195DB121A7}" type="datetimeFigureOut">
              <a:rPr lang="en-SG" smtClean="0"/>
              <a:t>13/12/2021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F573C9-9072-4572-802A-7A6DE3233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A048FA-7D3E-45A7-8CE4-459909F2C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D3BD3-04A3-4F0F-958A-BC5BA1C44D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5893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28E29E-6EA1-4F83-943E-145B0581D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017815-B111-498A-82B6-3BB3080B84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910583-77B6-4830-A47C-F166913843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661AC7-7CDA-44BA-BCE8-75195DB121A7}" type="datetimeFigureOut">
              <a:rPr lang="en-SG" smtClean="0"/>
              <a:t>13/12/2021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7B4C6B-FC50-4834-BD1E-200264619F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790B4B-4B4C-41C2-930D-32C8C1871F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1D3BD3-04A3-4F0F-958A-BC5BA1C44D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00274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0B023-CEA1-44DD-A1A1-11FBC95A0D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0062" y="1112838"/>
            <a:ext cx="11191875" cy="2387600"/>
          </a:xfrm>
        </p:spPr>
        <p:txBody>
          <a:bodyPr>
            <a:noAutofit/>
          </a:bodyPr>
          <a:lstStyle/>
          <a:p>
            <a:r>
              <a:rPr lang="en-US" sz="4300" dirty="0"/>
              <a:t>Natural Language Processing Specialization</a:t>
            </a:r>
            <a:br>
              <a:rPr lang="en-US" sz="4300" dirty="0"/>
            </a:br>
            <a:br>
              <a:rPr lang="en-US" sz="4300" dirty="0"/>
            </a:br>
            <a:r>
              <a:rPr lang="en-US" sz="4300" dirty="0"/>
              <a:t>Autocorrect and Minimum Edit Distance</a:t>
            </a:r>
            <a:br>
              <a:rPr lang="en-US" sz="4300" dirty="0"/>
            </a:br>
            <a:endParaRPr lang="en-SG" sz="43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46D9CD-3F3A-4350-9A57-4527A61D75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(2021 </a:t>
            </a:r>
            <a:r>
              <a:rPr lang="en-US" dirty="0"/>
              <a:t>Deeplearning.ai)</a:t>
            </a:r>
          </a:p>
          <a:p>
            <a:endParaRPr lang="en-US" dirty="0"/>
          </a:p>
          <a:p>
            <a:r>
              <a:rPr lang="en-US" dirty="0" err="1"/>
              <a:t>YangXi’s</a:t>
            </a:r>
            <a:r>
              <a:rPr lang="en-US" dirty="0"/>
              <a:t> Reading Notes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923562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7C195-9A3F-4765-BC1B-F165F3F9C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125" y="90488"/>
            <a:ext cx="11649075" cy="661987"/>
          </a:xfrm>
        </p:spPr>
        <p:txBody>
          <a:bodyPr>
            <a:normAutofit fontScale="90000"/>
          </a:bodyPr>
          <a:lstStyle/>
          <a:p>
            <a:r>
              <a:rPr lang="en-SG" dirty="0"/>
              <a:t>Autocorrect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99E7D-9AAE-4162-A428-E985778DA6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125" y="752475"/>
            <a:ext cx="11649075" cy="6015037"/>
          </a:xfrm>
        </p:spPr>
        <p:txBody>
          <a:bodyPr/>
          <a:lstStyle/>
          <a:p>
            <a:r>
              <a:rPr lang="en-US" dirty="0"/>
              <a:t>For now, we only focus on spelling errors (not contexture errors)</a:t>
            </a:r>
          </a:p>
          <a:p>
            <a:r>
              <a:rPr lang="en-US" dirty="0"/>
              <a:t>Steps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Identify a </a:t>
            </a:r>
            <a:r>
              <a:rPr lang="en-US" b="1" dirty="0"/>
              <a:t>misspelled</a:t>
            </a:r>
            <a:r>
              <a:rPr lang="en-US" dirty="0"/>
              <a:t> word</a:t>
            </a:r>
          </a:p>
          <a:p>
            <a:pPr lvl="2"/>
            <a:r>
              <a:rPr lang="en-US" dirty="0"/>
              <a:t>Word not in the dictionary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Find strings </a:t>
            </a:r>
            <a:r>
              <a:rPr lang="en-US" b="1" dirty="0"/>
              <a:t>n edit distance </a:t>
            </a:r>
            <a:r>
              <a:rPr lang="en-US" dirty="0"/>
              <a:t>away (n is usually 1 to 3)</a:t>
            </a:r>
          </a:p>
          <a:p>
            <a:pPr lvl="2"/>
            <a:r>
              <a:rPr lang="en-US" dirty="0"/>
              <a:t>Edit: an operation performed on a string to change it</a:t>
            </a:r>
          </a:p>
          <a:p>
            <a:pPr lvl="3"/>
            <a:r>
              <a:rPr lang="en-US" b="1" dirty="0"/>
              <a:t>Insert</a:t>
            </a:r>
            <a:r>
              <a:rPr lang="en-US" dirty="0"/>
              <a:t> a letter</a:t>
            </a:r>
          </a:p>
          <a:p>
            <a:pPr lvl="3"/>
            <a:r>
              <a:rPr lang="en-US" b="1" dirty="0"/>
              <a:t>Delete</a:t>
            </a:r>
            <a:r>
              <a:rPr lang="en-US" dirty="0"/>
              <a:t> a letter</a:t>
            </a:r>
          </a:p>
          <a:p>
            <a:pPr lvl="3"/>
            <a:r>
              <a:rPr lang="en-US" b="1" dirty="0"/>
              <a:t>Switch</a:t>
            </a:r>
            <a:r>
              <a:rPr lang="en-US" dirty="0"/>
              <a:t> 2 adjacent letters</a:t>
            </a:r>
          </a:p>
          <a:p>
            <a:pPr lvl="3"/>
            <a:r>
              <a:rPr lang="en-US" b="1" dirty="0"/>
              <a:t>Replace</a:t>
            </a:r>
            <a:r>
              <a:rPr lang="en-US" dirty="0"/>
              <a:t> a letter to another</a:t>
            </a:r>
          </a:p>
          <a:p>
            <a:pPr lvl="2"/>
            <a:r>
              <a:rPr lang="en-US" dirty="0"/>
              <a:t>For auto-correct, n is usually 1 to 3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Filter</a:t>
            </a:r>
            <a:r>
              <a:rPr lang="en-US" dirty="0"/>
              <a:t> candidates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Calculate </a:t>
            </a:r>
            <a:r>
              <a:rPr lang="en-US" b="1" dirty="0"/>
              <a:t>word probabilities</a:t>
            </a:r>
          </a:p>
          <a:p>
            <a:pPr lvl="2"/>
            <a:r>
              <a:rPr lang="en-SG" dirty="0"/>
              <a:t>To make it simple, let’s use the probability of each word in the corpus</a:t>
            </a:r>
          </a:p>
        </p:txBody>
      </p:sp>
    </p:spTree>
    <p:extLst>
      <p:ext uri="{BB962C8B-B14F-4D97-AF65-F5344CB8AC3E}">
        <p14:creationId xmlns:p14="http://schemas.microsoft.com/office/powerpoint/2010/main" val="3539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7C195-9A3F-4765-BC1B-F165F3F9C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125" y="90488"/>
            <a:ext cx="11649075" cy="661987"/>
          </a:xfrm>
        </p:spPr>
        <p:txBody>
          <a:bodyPr>
            <a:normAutofit fontScale="90000"/>
          </a:bodyPr>
          <a:lstStyle/>
          <a:p>
            <a:r>
              <a:rPr lang="en-US" dirty="0"/>
              <a:t>M</a:t>
            </a:r>
            <a:r>
              <a:rPr lang="en-SG" dirty="0" err="1"/>
              <a:t>inimum</a:t>
            </a:r>
            <a:r>
              <a:rPr lang="en-SG" dirty="0"/>
              <a:t> Edit Distance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D99E7D-9AAE-4162-A428-E985778DA6A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8125" y="752475"/>
                <a:ext cx="11649075" cy="6015037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>
                    <a:solidFill>
                      <a:schemeClr val="accent1"/>
                    </a:solidFill>
                  </a:rPr>
                  <a:t>Dynamic Programming</a:t>
                </a:r>
                <a:r>
                  <a:rPr lang="en-US" dirty="0"/>
                  <a:t>: to solve the smaller problems first,</a:t>
                </a:r>
                <a:br>
                  <a:rPr lang="en-US" dirty="0"/>
                </a:br>
                <a:r>
                  <a:rPr lang="en-US" dirty="0"/>
                  <a:t>save the results and re-use them to solve a bigger problem</a:t>
                </a:r>
              </a:p>
              <a:p>
                <a:r>
                  <a:rPr lang="en-US" dirty="0"/>
                  <a:t>For example, let’s change </a:t>
                </a:r>
                <a:r>
                  <a:rPr lang="en-US" dirty="0">
                    <a:solidFill>
                      <a:schemeClr val="accent1"/>
                    </a:solidFill>
                  </a:rPr>
                  <a:t>“play” to “stay”</a:t>
                </a:r>
              </a:p>
              <a:p>
                <a:pPr lvl="1"/>
                <a:r>
                  <a:rPr lang="en-US" dirty="0"/>
                  <a:t>Here let’s use the </a:t>
                </a:r>
                <a:r>
                  <a:rPr lang="en-US" dirty="0">
                    <a:solidFill>
                      <a:schemeClr val="accent1"/>
                    </a:solidFill>
                  </a:rPr>
                  <a:t>edit cost </a:t>
                </a:r>
                <a:r>
                  <a:rPr lang="en-US" dirty="0"/>
                  <a:t>of </a:t>
                </a:r>
                <a:r>
                  <a:rPr lang="en-US" b="1" dirty="0" err="1">
                    <a:solidFill>
                      <a:schemeClr val="accent1"/>
                    </a:solidFill>
                  </a:rPr>
                  <a:t>Levenshtein</a:t>
                </a:r>
                <a:r>
                  <a:rPr lang="en-US" b="1" dirty="0">
                    <a:solidFill>
                      <a:schemeClr val="accent1"/>
                    </a:solidFill>
                  </a:rPr>
                  <a:t> Distance</a:t>
                </a:r>
                <a:r>
                  <a:rPr lang="en-US" dirty="0"/>
                  <a:t>:</a:t>
                </a:r>
              </a:p>
              <a:p>
                <a:pPr lvl="2"/>
                <a:r>
                  <a:rPr lang="en-US" dirty="0"/>
                  <a:t>Insert = 1; Delete = 1; Replace = 2</a:t>
                </a:r>
              </a:p>
              <a:p>
                <a:r>
                  <a:rPr lang="en-US" dirty="0"/>
                  <a:t>The goal is to fill up the distance matrix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𝑠𝑜𝑢𝑟𝑐𝑒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𝑡𝑎𝑟𝑔𝑒𝑡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b="0" dirty="0">
                  <a:latin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2,3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𝑠𝑡𝑎</m:t>
                    </m:r>
                  </m:oMath>
                </a14:m>
                <a:endParaRPr lang="en-SG" dirty="0"/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SG" dirty="0"/>
                  <a:t> (the right bottom corner) will store the result</a:t>
                </a:r>
              </a:p>
              <a:p>
                <a:pPr lvl="1"/>
                <a:r>
                  <a:rPr lang="en-SG" dirty="0"/>
                  <a:t>Let’s start from left up corner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#→#</m:t>
                    </m:r>
                  </m:oMath>
                </a14:m>
                <a:r>
                  <a:rPr lang="en-SG" dirty="0"/>
                  <a:t>: this is a special case = 0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#→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SG" dirty="0"/>
                  <a:t>: insert = 1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#→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SG" dirty="0"/>
                  <a:t>: insert = 1</a:t>
                </a:r>
              </a:p>
              <a:p>
                <a:pPr lvl="1"/>
                <a:r>
                  <a:rPr lang="en-SG" dirty="0"/>
                  <a:t>There are several ways to get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SG" dirty="0"/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SG" dirty="0"/>
                  <a:t>: insert + delete = 2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→#→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SG" dirty="0"/>
                  <a:t>: delete + insert = 2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SG" dirty="0"/>
                  <a:t>: replace = 2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D99E7D-9AAE-4162-A428-E985778DA6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8125" y="752475"/>
                <a:ext cx="11649075" cy="6015037"/>
              </a:xfrm>
              <a:blipFill>
                <a:blip r:embed="rId2"/>
                <a:stretch>
                  <a:fillRect l="-942" t="-2229" b="-1114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02C4A346-59EB-4B7C-A494-C952DA9ABA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4996150"/>
              </p:ext>
            </p:extLst>
          </p:nvPr>
        </p:nvGraphicFramePr>
        <p:xfrm>
          <a:off x="9471030" y="752475"/>
          <a:ext cx="2416170" cy="20116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02695">
                  <a:extLst>
                    <a:ext uri="{9D8B030D-6E8A-4147-A177-3AD203B41FA5}">
                      <a16:colId xmlns:a16="http://schemas.microsoft.com/office/drawing/2014/main" val="4194264997"/>
                    </a:ext>
                  </a:extLst>
                </a:gridCol>
                <a:gridCol w="402695">
                  <a:extLst>
                    <a:ext uri="{9D8B030D-6E8A-4147-A177-3AD203B41FA5}">
                      <a16:colId xmlns:a16="http://schemas.microsoft.com/office/drawing/2014/main" val="3640062281"/>
                    </a:ext>
                  </a:extLst>
                </a:gridCol>
                <a:gridCol w="402695">
                  <a:extLst>
                    <a:ext uri="{9D8B030D-6E8A-4147-A177-3AD203B41FA5}">
                      <a16:colId xmlns:a16="http://schemas.microsoft.com/office/drawing/2014/main" val="2638992434"/>
                    </a:ext>
                  </a:extLst>
                </a:gridCol>
                <a:gridCol w="402695">
                  <a:extLst>
                    <a:ext uri="{9D8B030D-6E8A-4147-A177-3AD203B41FA5}">
                      <a16:colId xmlns:a16="http://schemas.microsoft.com/office/drawing/2014/main" val="3102517410"/>
                    </a:ext>
                  </a:extLst>
                </a:gridCol>
                <a:gridCol w="402695">
                  <a:extLst>
                    <a:ext uri="{9D8B030D-6E8A-4147-A177-3AD203B41FA5}">
                      <a16:colId xmlns:a16="http://schemas.microsoft.com/office/drawing/2014/main" val="3303380071"/>
                    </a:ext>
                  </a:extLst>
                </a:gridCol>
                <a:gridCol w="402695">
                  <a:extLst>
                    <a:ext uri="{9D8B030D-6E8A-4147-A177-3AD203B41FA5}">
                      <a16:colId xmlns:a16="http://schemas.microsoft.com/office/drawing/2014/main" val="993334181"/>
                    </a:ext>
                  </a:extLst>
                </a:gridCol>
              </a:tblGrid>
              <a:tr h="272256">
                <a:tc>
                  <a:txBody>
                    <a:bodyPr/>
                    <a:lstStyle/>
                    <a:p>
                      <a:pPr algn="ctr"/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#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y</a:t>
                      </a:r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6269686"/>
                  </a:ext>
                </a:extLst>
              </a:tr>
              <a:tr h="2722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#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793152"/>
                  </a:ext>
                </a:extLst>
              </a:tr>
              <a:tr h="2722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7172988"/>
                  </a:ext>
                </a:extLst>
              </a:tr>
              <a:tr h="2722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l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0631179"/>
                  </a:ext>
                </a:extLst>
              </a:tr>
              <a:tr h="2722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2756200"/>
                  </a:ext>
                </a:extLst>
              </a:tr>
              <a:tr h="2722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y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4062782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658BF9F9-77F6-41B3-AF50-3DE86337B89A}"/>
              </a:ext>
            </a:extLst>
          </p:cNvPr>
          <p:cNvSpPr txBox="1"/>
          <p:nvPr/>
        </p:nvSpPr>
        <p:spPr>
          <a:xfrm>
            <a:off x="9944100" y="383143"/>
            <a:ext cx="18678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0      1      2        3     4</a:t>
            </a:r>
            <a:endParaRPr lang="en-SG" sz="16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9A0B7BC-08EB-41CA-967C-27B88B3AF666}"/>
              </a:ext>
            </a:extLst>
          </p:cNvPr>
          <p:cNvSpPr txBox="1"/>
          <p:nvPr/>
        </p:nvSpPr>
        <p:spPr>
          <a:xfrm>
            <a:off x="9182168" y="1080223"/>
            <a:ext cx="288862" cy="17338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US" sz="1600" dirty="0"/>
              <a:t>0</a:t>
            </a:r>
          </a:p>
          <a:p>
            <a:pPr>
              <a:spcAft>
                <a:spcPts val="800"/>
              </a:spcAft>
            </a:pPr>
            <a:r>
              <a:rPr lang="en-US" sz="1600" dirty="0"/>
              <a:t>1</a:t>
            </a:r>
          </a:p>
          <a:p>
            <a:pPr>
              <a:spcAft>
                <a:spcPts val="800"/>
              </a:spcAft>
            </a:pPr>
            <a:r>
              <a:rPr lang="en-US" sz="1600" dirty="0"/>
              <a:t>2</a:t>
            </a:r>
          </a:p>
          <a:p>
            <a:pPr>
              <a:spcAft>
                <a:spcPts val="800"/>
              </a:spcAft>
            </a:pPr>
            <a:r>
              <a:rPr lang="en-US" sz="1600" dirty="0"/>
              <a:t>3</a:t>
            </a:r>
          </a:p>
          <a:p>
            <a:pPr>
              <a:spcAft>
                <a:spcPts val="800"/>
              </a:spcAft>
            </a:pPr>
            <a:r>
              <a:rPr lang="en-US" sz="1600" dirty="0"/>
              <a:t>4</a:t>
            </a:r>
            <a:endParaRPr lang="en-SG" sz="1600" dirty="0"/>
          </a:p>
        </p:txBody>
      </p:sp>
      <p:graphicFrame>
        <p:nvGraphicFramePr>
          <p:cNvPr id="8" name="表格 4">
            <a:extLst>
              <a:ext uri="{FF2B5EF4-FFF2-40B4-BE49-F238E27FC236}">
                <a16:creationId xmlns:a16="http://schemas.microsoft.com/office/drawing/2014/main" id="{C84080F2-1B51-4DE0-949D-AC0B7FD8C6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0550061"/>
              </p:ext>
            </p:extLst>
          </p:nvPr>
        </p:nvGraphicFramePr>
        <p:xfrm>
          <a:off x="9471030" y="3716221"/>
          <a:ext cx="2416170" cy="20116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02695">
                  <a:extLst>
                    <a:ext uri="{9D8B030D-6E8A-4147-A177-3AD203B41FA5}">
                      <a16:colId xmlns:a16="http://schemas.microsoft.com/office/drawing/2014/main" val="4194264997"/>
                    </a:ext>
                  </a:extLst>
                </a:gridCol>
                <a:gridCol w="402695">
                  <a:extLst>
                    <a:ext uri="{9D8B030D-6E8A-4147-A177-3AD203B41FA5}">
                      <a16:colId xmlns:a16="http://schemas.microsoft.com/office/drawing/2014/main" val="3640062281"/>
                    </a:ext>
                  </a:extLst>
                </a:gridCol>
                <a:gridCol w="402695">
                  <a:extLst>
                    <a:ext uri="{9D8B030D-6E8A-4147-A177-3AD203B41FA5}">
                      <a16:colId xmlns:a16="http://schemas.microsoft.com/office/drawing/2014/main" val="2638992434"/>
                    </a:ext>
                  </a:extLst>
                </a:gridCol>
                <a:gridCol w="402695">
                  <a:extLst>
                    <a:ext uri="{9D8B030D-6E8A-4147-A177-3AD203B41FA5}">
                      <a16:colId xmlns:a16="http://schemas.microsoft.com/office/drawing/2014/main" val="3102517410"/>
                    </a:ext>
                  </a:extLst>
                </a:gridCol>
                <a:gridCol w="402695">
                  <a:extLst>
                    <a:ext uri="{9D8B030D-6E8A-4147-A177-3AD203B41FA5}">
                      <a16:colId xmlns:a16="http://schemas.microsoft.com/office/drawing/2014/main" val="3303380071"/>
                    </a:ext>
                  </a:extLst>
                </a:gridCol>
                <a:gridCol w="402695">
                  <a:extLst>
                    <a:ext uri="{9D8B030D-6E8A-4147-A177-3AD203B41FA5}">
                      <a16:colId xmlns:a16="http://schemas.microsoft.com/office/drawing/2014/main" val="993334181"/>
                    </a:ext>
                  </a:extLst>
                </a:gridCol>
              </a:tblGrid>
              <a:tr h="272256">
                <a:tc>
                  <a:txBody>
                    <a:bodyPr/>
                    <a:lstStyle/>
                    <a:p>
                      <a:pPr algn="ctr"/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#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y</a:t>
                      </a:r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6269686"/>
                  </a:ext>
                </a:extLst>
              </a:tr>
              <a:tr h="2722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#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793152"/>
                  </a:ext>
                </a:extLst>
              </a:tr>
              <a:tr h="2722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7172988"/>
                  </a:ext>
                </a:extLst>
              </a:tr>
              <a:tr h="2722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l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0631179"/>
                  </a:ext>
                </a:extLst>
              </a:tr>
              <a:tr h="2722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2756200"/>
                  </a:ext>
                </a:extLst>
              </a:tr>
              <a:tr h="2722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y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4062782"/>
                  </a:ext>
                </a:extLst>
              </a:tr>
            </a:tbl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240C4EAA-C0D0-488D-A542-0C192847699A}"/>
              </a:ext>
            </a:extLst>
          </p:cNvPr>
          <p:cNvSpPr txBox="1"/>
          <p:nvPr/>
        </p:nvSpPr>
        <p:spPr>
          <a:xfrm>
            <a:off x="9944100" y="3346889"/>
            <a:ext cx="18678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0      1      2        3     4</a:t>
            </a:r>
            <a:endParaRPr lang="en-SG" sz="16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EC6FD84-AD85-41F1-A965-2BC9B6F9218B}"/>
              </a:ext>
            </a:extLst>
          </p:cNvPr>
          <p:cNvSpPr txBox="1"/>
          <p:nvPr/>
        </p:nvSpPr>
        <p:spPr>
          <a:xfrm>
            <a:off x="9182168" y="4043969"/>
            <a:ext cx="288862" cy="17338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US" sz="1600" dirty="0"/>
              <a:t>0</a:t>
            </a:r>
          </a:p>
          <a:p>
            <a:pPr>
              <a:spcAft>
                <a:spcPts val="800"/>
              </a:spcAft>
            </a:pPr>
            <a:r>
              <a:rPr lang="en-US" sz="1600" dirty="0"/>
              <a:t>1</a:t>
            </a:r>
          </a:p>
          <a:p>
            <a:pPr>
              <a:spcAft>
                <a:spcPts val="800"/>
              </a:spcAft>
            </a:pPr>
            <a:r>
              <a:rPr lang="en-US" sz="1600" dirty="0"/>
              <a:t>2</a:t>
            </a:r>
          </a:p>
          <a:p>
            <a:pPr>
              <a:spcAft>
                <a:spcPts val="800"/>
              </a:spcAft>
            </a:pPr>
            <a:r>
              <a:rPr lang="en-US" sz="1600" dirty="0"/>
              <a:t>3</a:t>
            </a:r>
          </a:p>
          <a:p>
            <a:pPr>
              <a:spcAft>
                <a:spcPts val="800"/>
              </a:spcAft>
            </a:pPr>
            <a:r>
              <a:rPr lang="en-US" sz="1600" dirty="0"/>
              <a:t>4</a:t>
            </a:r>
            <a:endParaRPr lang="en-SG" sz="1600" dirty="0"/>
          </a:p>
        </p:txBody>
      </p:sp>
    </p:spTree>
    <p:extLst>
      <p:ext uri="{BB962C8B-B14F-4D97-AF65-F5344CB8AC3E}">
        <p14:creationId xmlns:p14="http://schemas.microsoft.com/office/powerpoint/2010/main" val="2375244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7C195-9A3F-4765-BC1B-F165F3F9C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125" y="90488"/>
            <a:ext cx="11649075" cy="661987"/>
          </a:xfrm>
        </p:spPr>
        <p:txBody>
          <a:bodyPr>
            <a:normAutofit fontScale="90000"/>
          </a:bodyPr>
          <a:lstStyle/>
          <a:p>
            <a:r>
              <a:rPr lang="en-US" dirty="0"/>
              <a:t>M</a:t>
            </a:r>
            <a:r>
              <a:rPr lang="en-SG" dirty="0" err="1"/>
              <a:t>inimum</a:t>
            </a:r>
            <a:r>
              <a:rPr lang="en-SG" dirty="0"/>
              <a:t> Edit Distance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D99E7D-9AAE-4162-A428-E985778DA6A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8125" y="752475"/>
                <a:ext cx="11649075" cy="6015037"/>
              </a:xfrm>
            </p:spPr>
            <p:txBody>
              <a:bodyPr/>
              <a:lstStyle/>
              <a:p>
                <a:r>
                  <a:rPr lang="en-US" dirty="0"/>
                  <a:t>Let’s first fill up the first column and first row</a:t>
                </a:r>
              </a:p>
              <a:p>
                <a:pPr lvl="1"/>
                <a:r>
                  <a:rPr lang="en-US" dirty="0"/>
                  <a:t>First column: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𝑑𝑒𝑙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𝑐𝑜𝑠𝑡</m:t>
                    </m:r>
                  </m:oMath>
                </a14:m>
                <a:endParaRPr lang="en-US" b="0" dirty="0">
                  <a:latin typeface="Cambria Math" panose="02040503050406030204" pitchFamily="18" charset="0"/>
                </a:endParaRPr>
              </a:p>
              <a:p>
                <a:pPr lvl="1"/>
                <a:r>
                  <a:rPr lang="en-US" dirty="0"/>
                  <a:t>First row: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𝑖𝑛𝑠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𝑐𝑜𝑠𝑡</m:t>
                    </m:r>
                  </m:oMath>
                </a14:m>
                <a:endParaRPr lang="en-US" b="0" dirty="0">
                  <a:latin typeface="Cambria Math" panose="02040503050406030204" pitchFamily="18" charset="0"/>
                </a:endParaRPr>
              </a:p>
              <a:p>
                <a:pPr lvl="1"/>
                <a:endParaRPr lang="en-US" b="0" dirty="0">
                  <a:latin typeface="Cambria Math" panose="02040503050406030204" pitchFamily="18" charset="0"/>
                </a:endParaRPr>
              </a:p>
              <a:p>
                <a:r>
                  <a:rPr lang="en-US" dirty="0"/>
                  <a:t>The </a:t>
                </a:r>
                <a:r>
                  <a:rPr lang="en-US" b="1" dirty="0">
                    <a:solidFill>
                      <a:schemeClr val="accent1"/>
                    </a:solidFill>
                  </a:rPr>
                  <a:t>general formula</a:t>
                </a:r>
                <a:br>
                  <a:rPr lang="en-US" dirty="0"/>
                </a:br>
                <a:br>
                  <a:rPr lang="en-US" sz="2400" dirty="0"/>
                </a:b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𝑚𝑖𝑛</m:t>
                    </m:r>
                    <m:d>
                      <m:dPr>
                        <m:begChr m:val="{"/>
                        <m:endChr m:val="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−1,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𝑑𝑒𝑙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𝑐𝑜𝑠𝑡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𝑖𝑛𝑠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𝑐𝑜𝑠𝑡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−1,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begChr m:val="{"/>
                                  <m:endChr m:val="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𝑒𝑝</m:t>
                                        </m:r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_</m:t>
                                        </m:r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𝑐𝑜𝑠𝑡</m:t>
                                        </m:r>
                                      </m:e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𝑖𝑓</m:t>
                                        </m:r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𝑠𝑟𝑐</m:t>
                                        </m:r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[</m:t>
                                        </m:r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]≠</m:t>
                                        </m:r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𝑡𝑎𝑟</m:t>
                                        </m:r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]</m:t>
                                        </m:r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  <m:r>
                                          <m:rPr>
                                            <m:lit/>
                                          </m:r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]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𝑖𝑓</m:t>
                                        </m:r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𝑠𝑟𝑐</m:t>
                                        </m:r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e>
                                        </m:d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=</m:t>
                                        </m:r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𝑡𝑎𝑟</m:t>
                                        </m:r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[</m:t>
                                        </m:r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]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e>
                          </m:mr>
                        </m:m>
                      </m:e>
                    </m:d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kumimoji="0" lang="en-US" sz="28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Backtrace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: the path taken across the table</a:t>
                </a:r>
              </a:p>
              <a:p>
                <a:pPr lvl="1"/>
                <a:r>
                  <a:rPr lang="en-US" dirty="0">
                    <a:solidFill>
                      <a:prstClr val="black"/>
                    </a:solidFill>
                    <a:latin typeface="Calibri" panose="020F0502020204030204"/>
                  </a:rPr>
                  <a:t>Useful in string alignment problems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D99E7D-9AAE-4162-A428-E985778DA6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8125" y="752475"/>
                <a:ext cx="11649075" cy="6015037"/>
              </a:xfrm>
              <a:blipFill>
                <a:blip r:embed="rId2"/>
                <a:stretch>
                  <a:fillRect l="-942" t="-162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02C4A346-59EB-4B7C-A494-C952DA9ABA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1333681"/>
              </p:ext>
            </p:extLst>
          </p:nvPr>
        </p:nvGraphicFramePr>
        <p:xfrm>
          <a:off x="9471030" y="752475"/>
          <a:ext cx="2416170" cy="20116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02695">
                  <a:extLst>
                    <a:ext uri="{9D8B030D-6E8A-4147-A177-3AD203B41FA5}">
                      <a16:colId xmlns:a16="http://schemas.microsoft.com/office/drawing/2014/main" val="4194264997"/>
                    </a:ext>
                  </a:extLst>
                </a:gridCol>
                <a:gridCol w="402695">
                  <a:extLst>
                    <a:ext uri="{9D8B030D-6E8A-4147-A177-3AD203B41FA5}">
                      <a16:colId xmlns:a16="http://schemas.microsoft.com/office/drawing/2014/main" val="3640062281"/>
                    </a:ext>
                  </a:extLst>
                </a:gridCol>
                <a:gridCol w="402695">
                  <a:extLst>
                    <a:ext uri="{9D8B030D-6E8A-4147-A177-3AD203B41FA5}">
                      <a16:colId xmlns:a16="http://schemas.microsoft.com/office/drawing/2014/main" val="2638992434"/>
                    </a:ext>
                  </a:extLst>
                </a:gridCol>
                <a:gridCol w="402695">
                  <a:extLst>
                    <a:ext uri="{9D8B030D-6E8A-4147-A177-3AD203B41FA5}">
                      <a16:colId xmlns:a16="http://schemas.microsoft.com/office/drawing/2014/main" val="3102517410"/>
                    </a:ext>
                  </a:extLst>
                </a:gridCol>
                <a:gridCol w="402695">
                  <a:extLst>
                    <a:ext uri="{9D8B030D-6E8A-4147-A177-3AD203B41FA5}">
                      <a16:colId xmlns:a16="http://schemas.microsoft.com/office/drawing/2014/main" val="3303380071"/>
                    </a:ext>
                  </a:extLst>
                </a:gridCol>
                <a:gridCol w="402695">
                  <a:extLst>
                    <a:ext uri="{9D8B030D-6E8A-4147-A177-3AD203B41FA5}">
                      <a16:colId xmlns:a16="http://schemas.microsoft.com/office/drawing/2014/main" val="993334181"/>
                    </a:ext>
                  </a:extLst>
                </a:gridCol>
              </a:tblGrid>
              <a:tr h="272256">
                <a:tc>
                  <a:txBody>
                    <a:bodyPr/>
                    <a:lstStyle/>
                    <a:p>
                      <a:pPr algn="ctr"/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#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y</a:t>
                      </a:r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6269686"/>
                  </a:ext>
                </a:extLst>
              </a:tr>
              <a:tr h="2722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#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793152"/>
                  </a:ext>
                </a:extLst>
              </a:tr>
              <a:tr h="2722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7172988"/>
                  </a:ext>
                </a:extLst>
              </a:tr>
              <a:tr h="2722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l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0631179"/>
                  </a:ext>
                </a:extLst>
              </a:tr>
              <a:tr h="2722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2756200"/>
                  </a:ext>
                </a:extLst>
              </a:tr>
              <a:tr h="2722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y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4062782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658BF9F9-77F6-41B3-AF50-3DE86337B89A}"/>
              </a:ext>
            </a:extLst>
          </p:cNvPr>
          <p:cNvSpPr txBox="1"/>
          <p:nvPr/>
        </p:nvSpPr>
        <p:spPr>
          <a:xfrm>
            <a:off x="9944100" y="383143"/>
            <a:ext cx="18678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0      1      2        3     4</a:t>
            </a:r>
            <a:endParaRPr lang="en-SG" sz="16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9A0B7BC-08EB-41CA-967C-27B88B3AF666}"/>
              </a:ext>
            </a:extLst>
          </p:cNvPr>
          <p:cNvSpPr txBox="1"/>
          <p:nvPr/>
        </p:nvSpPr>
        <p:spPr>
          <a:xfrm>
            <a:off x="9182168" y="1080223"/>
            <a:ext cx="288862" cy="17338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US" sz="1600" dirty="0"/>
              <a:t>0</a:t>
            </a:r>
          </a:p>
          <a:p>
            <a:pPr>
              <a:spcAft>
                <a:spcPts val="800"/>
              </a:spcAft>
            </a:pPr>
            <a:r>
              <a:rPr lang="en-US" sz="1600" dirty="0"/>
              <a:t>1</a:t>
            </a:r>
          </a:p>
          <a:p>
            <a:pPr>
              <a:spcAft>
                <a:spcPts val="800"/>
              </a:spcAft>
            </a:pPr>
            <a:r>
              <a:rPr lang="en-US" sz="1600" dirty="0"/>
              <a:t>2</a:t>
            </a:r>
          </a:p>
          <a:p>
            <a:pPr>
              <a:spcAft>
                <a:spcPts val="800"/>
              </a:spcAft>
            </a:pPr>
            <a:r>
              <a:rPr lang="en-US" sz="1600" dirty="0"/>
              <a:t>3</a:t>
            </a:r>
          </a:p>
          <a:p>
            <a:pPr>
              <a:spcAft>
                <a:spcPts val="800"/>
              </a:spcAft>
            </a:pPr>
            <a:r>
              <a:rPr lang="en-US" sz="1600" dirty="0"/>
              <a:t>4</a:t>
            </a:r>
            <a:endParaRPr lang="en-SG" sz="1600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F43AD35C-FD30-42DE-9529-7CCC62A661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2168" y="3662911"/>
            <a:ext cx="2705032" cy="2516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174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420</Words>
  <Application>Microsoft Office PowerPoint</Application>
  <PresentationFormat>宽屏</PresentationFormat>
  <Paragraphs>107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Theme</vt:lpstr>
      <vt:lpstr>Natural Language Processing Specialization  Autocorrect and Minimum Edit Distance </vt:lpstr>
      <vt:lpstr>Autocorrect</vt:lpstr>
      <vt:lpstr>Minimum Edit Distance</vt:lpstr>
      <vt:lpstr>Minimum Edit Distance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Natural Language Processing Specialization  Sentiment Analysis with Logistic Regression</dc:title>
  <dc:creator>Yang Xi</dc:creator>
  <cp:lastModifiedBy>Yang Xi</cp:lastModifiedBy>
  <cp:revision>8</cp:revision>
  <dcterms:created xsi:type="dcterms:W3CDTF">2021-11-23T13:19:22Z</dcterms:created>
  <dcterms:modified xsi:type="dcterms:W3CDTF">2021-12-13T06:04:36Z</dcterms:modified>
</cp:coreProperties>
</file>