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7592BCC-B36D-48EF-A47D-1F0566F6B11B}">
          <p14:sldIdLst>
            <p14:sldId id="256"/>
            <p14:sldId id="257"/>
          </p14:sldIdLst>
        </p14:section>
        <p14:section name="Hidden Markov Models" id="{B4E1FC01-EEE4-4A01-B41C-4533004B16E1}">
          <p14:sldIdLst>
            <p14:sldId id="258"/>
            <p14:sldId id="259"/>
            <p14:sldId id="260"/>
          </p14:sldIdLst>
        </p14:section>
        <p14:section name="The Viterbi Algorithm" id="{89C9F48B-87F8-4168-9DBA-7D6E96C5C0C9}">
          <p14:sldIdLst>
            <p14:sldId id="261"/>
            <p14:sldId id="262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13/12/2021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Part of Speech Tagging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(2021 </a:t>
            </a:r>
            <a:r>
              <a:rPr lang="en-US" dirty="0"/>
              <a:t>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SG" dirty="0" err="1"/>
              <a:t>iterbi</a:t>
            </a:r>
            <a:r>
              <a:rPr lang="en-SG" dirty="0"/>
              <a:t> Algorithm – Implementation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Use log probabilities to handle multiplying small numbers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𝑐𝑖𝑛𝑑𝑒𝑥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endParaRPr lang="en-SG" dirty="0"/>
              </a:p>
              <a:p>
                <a:r>
                  <a:rPr lang="en-SG" dirty="0"/>
                  <a:t>In python, index starts with 0</a:t>
                </a:r>
              </a:p>
              <a:p>
                <a:pPr lvl="2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8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Part of Speech (POS)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POS tags </a:t>
            </a:r>
            <a:r>
              <a:rPr lang="en-US" dirty="0"/>
              <a:t>describe the characteristics structure of</a:t>
            </a:r>
            <a:br>
              <a:rPr lang="en-US" dirty="0"/>
            </a:br>
            <a:r>
              <a:rPr lang="en-US" dirty="0"/>
              <a:t>the lexical terms in the sentences or text.</a:t>
            </a:r>
          </a:p>
          <a:p>
            <a:pPr lvl="1"/>
            <a:r>
              <a:rPr lang="en-US" dirty="0"/>
              <a:t>POS tags can be used to make assumptions of semantics</a:t>
            </a:r>
          </a:p>
          <a:p>
            <a:pPr lvl="1"/>
            <a:r>
              <a:rPr lang="en-US" dirty="0"/>
              <a:t>Applications including</a:t>
            </a:r>
          </a:p>
          <a:p>
            <a:pPr lvl="2"/>
            <a:r>
              <a:rPr lang="en-US" dirty="0"/>
              <a:t>named entities identification</a:t>
            </a:r>
          </a:p>
          <a:p>
            <a:pPr lvl="2"/>
            <a:r>
              <a:rPr lang="en-US" dirty="0"/>
              <a:t>co-reference resolution</a:t>
            </a:r>
          </a:p>
          <a:p>
            <a:pPr lvl="2"/>
            <a:r>
              <a:rPr lang="en-US" dirty="0"/>
              <a:t>speech recognition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POS tagging </a:t>
            </a:r>
            <a:r>
              <a:rPr lang="en-US" dirty="0"/>
              <a:t>is the process of assigning the POS tags </a:t>
            </a:r>
            <a:br>
              <a:rPr lang="en-US" dirty="0"/>
            </a:br>
            <a:r>
              <a:rPr lang="en-US" dirty="0"/>
              <a:t>to the words in your sentences or corpus.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6F5638E-F1F2-4937-94E0-7E5A5F282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90624"/>
              </p:ext>
            </p:extLst>
          </p:nvPr>
        </p:nvGraphicFramePr>
        <p:xfrm>
          <a:off x="8382001" y="1058068"/>
          <a:ext cx="3676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528">
                  <a:extLst>
                    <a:ext uri="{9D8B030D-6E8A-4147-A177-3AD203B41FA5}">
                      <a16:colId xmlns:a16="http://schemas.microsoft.com/office/drawing/2014/main" val="2950216842"/>
                    </a:ext>
                  </a:extLst>
                </a:gridCol>
                <a:gridCol w="607873">
                  <a:extLst>
                    <a:ext uri="{9D8B030D-6E8A-4147-A177-3AD203B41FA5}">
                      <a16:colId xmlns:a16="http://schemas.microsoft.com/office/drawing/2014/main" val="4234768041"/>
                    </a:ext>
                  </a:extLst>
                </a:gridCol>
                <a:gridCol w="1892249">
                  <a:extLst>
                    <a:ext uri="{9D8B030D-6E8A-4147-A177-3AD203B41FA5}">
                      <a16:colId xmlns:a16="http://schemas.microsoft.com/office/drawing/2014/main" val="136106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lexical term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tag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noun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something, nothing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verb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VB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learn, study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determiner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the, a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0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w-adverb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WRB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why, where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4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434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B4E6DE7-20BA-4350-A3FB-B85A16BD434C}"/>
              </a:ext>
            </a:extLst>
          </p:cNvPr>
          <p:cNvSpPr txBox="1"/>
          <p:nvPr/>
        </p:nvSpPr>
        <p:spPr>
          <a:xfrm>
            <a:off x="8315325" y="720606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 tags:</a:t>
            </a:r>
            <a:endParaRPr lang="en-SG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69170F-8C54-4FFD-B165-5ED2B9B7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4943426"/>
            <a:ext cx="321037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SG" dirty="0"/>
              <a:t>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start with a simple idea:</a:t>
            </a:r>
          </a:p>
          <a:p>
            <a:pPr lvl="1"/>
            <a:r>
              <a:rPr lang="en-US" dirty="0"/>
              <a:t>Say, the word after a verb:</a:t>
            </a:r>
          </a:p>
          <a:p>
            <a:pPr lvl="2"/>
            <a:r>
              <a:rPr lang="en-SG" dirty="0"/>
              <a:t>60% probability is a noun; 20% probability is another verb; …</a:t>
            </a:r>
            <a:br>
              <a:rPr lang="en-SG" dirty="0"/>
            </a:br>
            <a:endParaRPr lang="en-SG" dirty="0"/>
          </a:p>
          <a:p>
            <a:r>
              <a:rPr lang="en-SG" b="1" dirty="0">
                <a:solidFill>
                  <a:schemeClr val="accent1"/>
                </a:solidFill>
              </a:rPr>
              <a:t>Markov chains </a:t>
            </a:r>
            <a:r>
              <a:rPr lang="en-SG" dirty="0"/>
              <a:t>are a type of stochastic model that </a:t>
            </a:r>
            <a:br>
              <a:rPr lang="en-SG" dirty="0"/>
            </a:br>
            <a:r>
              <a:rPr lang="en-SG" dirty="0"/>
              <a:t>describes a sequence of possible events.</a:t>
            </a:r>
          </a:p>
          <a:p>
            <a:pPr lvl="1"/>
            <a:r>
              <a:rPr lang="en-SG" b="1" dirty="0">
                <a:solidFill>
                  <a:schemeClr val="accent1"/>
                </a:solidFill>
              </a:rPr>
              <a:t>Markov Property</a:t>
            </a:r>
            <a:r>
              <a:rPr lang="en-SG" dirty="0"/>
              <a:t>: the transition probability of the next event </a:t>
            </a:r>
            <a:br>
              <a:rPr lang="en-SG" dirty="0"/>
            </a:br>
            <a:r>
              <a:rPr lang="en-SG" dirty="0"/>
              <a:t>only depends on the current event.</a:t>
            </a:r>
          </a:p>
          <a:p>
            <a:pPr lvl="1"/>
            <a:r>
              <a:rPr lang="en-SG" dirty="0"/>
              <a:t>A </a:t>
            </a:r>
            <a:r>
              <a:rPr lang="en-SG" dirty="0">
                <a:solidFill>
                  <a:schemeClr val="accent1"/>
                </a:solidFill>
              </a:rPr>
              <a:t>stochastic model </a:t>
            </a:r>
            <a:r>
              <a:rPr lang="en-SG" dirty="0"/>
              <a:t>incorporates, and models processes that </a:t>
            </a:r>
            <a:br>
              <a:rPr lang="en-SG" dirty="0"/>
            </a:br>
            <a:r>
              <a:rPr lang="en-SG" dirty="0"/>
              <a:t>have a random component to them</a:t>
            </a:r>
          </a:p>
          <a:p>
            <a:pPr lvl="1"/>
            <a:r>
              <a:rPr lang="en-SG" dirty="0"/>
              <a:t>A Markov chain can be depicted as a </a:t>
            </a:r>
            <a:r>
              <a:rPr lang="en-SG" dirty="0">
                <a:solidFill>
                  <a:schemeClr val="accent1"/>
                </a:solidFill>
              </a:rPr>
              <a:t>directed graph</a:t>
            </a:r>
            <a:r>
              <a:rPr lang="en-SG" dirty="0"/>
              <a:t>.</a:t>
            </a:r>
          </a:p>
          <a:p>
            <a:pPr lvl="2"/>
            <a:r>
              <a:rPr lang="en-SG" dirty="0"/>
              <a:t>A </a:t>
            </a:r>
            <a:r>
              <a:rPr lang="en-SG" dirty="0">
                <a:solidFill>
                  <a:schemeClr val="accent1"/>
                </a:solidFill>
              </a:rPr>
              <a:t>state</a:t>
            </a:r>
            <a:r>
              <a:rPr lang="en-SG" dirty="0"/>
              <a:t> (circle) refers to a certain condition of the present moment</a:t>
            </a:r>
            <a:br>
              <a:rPr lang="en-SG" dirty="0"/>
            </a:br>
            <a:endParaRPr lang="en-SG" dirty="0"/>
          </a:p>
          <a:p>
            <a:r>
              <a:rPr lang="en-SG" dirty="0"/>
              <a:t>The </a:t>
            </a:r>
            <a:r>
              <a:rPr lang="en-SG" b="1" dirty="0">
                <a:solidFill>
                  <a:schemeClr val="accent1"/>
                </a:solidFill>
              </a:rPr>
              <a:t>Transition Matrix </a:t>
            </a:r>
            <a:r>
              <a:rPr lang="en-SG" dirty="0"/>
              <a:t>is an equivalent, but more </a:t>
            </a:r>
            <a:br>
              <a:rPr lang="en-SG" dirty="0"/>
            </a:br>
            <a:r>
              <a:rPr lang="en-SG" dirty="0"/>
              <a:t>compact representation of the Markov chain model</a:t>
            </a:r>
          </a:p>
          <a:p>
            <a:pPr lvl="1"/>
            <a:r>
              <a:rPr lang="en-SG" dirty="0"/>
              <a:t>An </a:t>
            </a:r>
            <a:r>
              <a:rPr lang="en-SG" dirty="0" err="1"/>
              <a:t>NxN</a:t>
            </a:r>
            <a:r>
              <a:rPr lang="en-SG" dirty="0"/>
              <a:t> matrix, where N is the number of states</a:t>
            </a:r>
          </a:p>
          <a:p>
            <a:pPr lvl="1"/>
            <a:r>
              <a:rPr lang="en-SG" dirty="0"/>
              <a:t>The row sum should equal to 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A4E8C2-3590-4AC5-ABF9-84FD627A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05" y="752475"/>
            <a:ext cx="3315889" cy="2529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E91540-B085-48E7-8DCC-4FFCF0FB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295" y="4605336"/>
            <a:ext cx="3115110" cy="16956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E0E7C0-C26D-4C28-ACD0-FD648E074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953" y="3199227"/>
            <a:ext cx="173379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/>
          <a:lstStyle/>
          <a:p>
            <a:r>
              <a:rPr lang="en-SG" dirty="0"/>
              <a:t>“</a:t>
            </a:r>
            <a:r>
              <a:rPr lang="en-SG" b="1" dirty="0">
                <a:solidFill>
                  <a:schemeClr val="accent1"/>
                </a:solidFill>
              </a:rPr>
              <a:t>Hidden</a:t>
            </a:r>
            <a:r>
              <a:rPr lang="en-SG" dirty="0"/>
              <a:t>” implies that the states are hidden or </a:t>
            </a:r>
            <a:br>
              <a:rPr lang="en-SG" dirty="0"/>
            </a:br>
            <a:r>
              <a:rPr lang="en-SG" dirty="0"/>
              <a:t>not directly observable</a:t>
            </a:r>
          </a:p>
          <a:p>
            <a:pPr lvl="1"/>
            <a:r>
              <a:rPr lang="en-SG" dirty="0"/>
              <a:t>The words themselves are observable by the machine</a:t>
            </a:r>
          </a:p>
          <a:p>
            <a:pPr lvl="1"/>
            <a:r>
              <a:rPr lang="en-SG" dirty="0"/>
              <a:t>The </a:t>
            </a:r>
            <a:r>
              <a:rPr lang="en-SG" dirty="0">
                <a:solidFill>
                  <a:schemeClr val="accent1"/>
                </a:solidFill>
              </a:rPr>
              <a:t>POS tags are NOT directly observable </a:t>
            </a:r>
            <a:r>
              <a:rPr lang="en-SG" dirty="0"/>
              <a:t>from the text</a:t>
            </a:r>
            <a:br>
              <a:rPr lang="en-SG" dirty="0"/>
            </a:br>
            <a:endParaRPr lang="en-SG" dirty="0"/>
          </a:p>
          <a:p>
            <a:r>
              <a:rPr lang="en-SG" b="1" dirty="0">
                <a:solidFill>
                  <a:schemeClr val="accent1"/>
                </a:solidFill>
              </a:rPr>
              <a:t>Emission Probabilities </a:t>
            </a:r>
            <a:r>
              <a:rPr lang="en-SG" dirty="0"/>
              <a:t>describe the transition from the </a:t>
            </a:r>
            <a:br>
              <a:rPr lang="en-SG" dirty="0"/>
            </a:br>
            <a:r>
              <a:rPr lang="en-SG" dirty="0"/>
              <a:t>hidden states (POS tags) to the observables (the words)</a:t>
            </a:r>
          </a:p>
          <a:p>
            <a:pPr lvl="1"/>
            <a:r>
              <a:rPr lang="en-SG" dirty="0"/>
              <a:t>For example: when the model is currently at the hidden state</a:t>
            </a:r>
            <a:br>
              <a:rPr lang="en-SG" dirty="0"/>
            </a:br>
            <a:r>
              <a:rPr lang="en-SG" dirty="0"/>
              <a:t>of a verb, there is a 50% chance that the observable the model</a:t>
            </a:r>
            <a:br>
              <a:rPr lang="en-SG" dirty="0"/>
            </a:br>
            <a:r>
              <a:rPr lang="en-SG" dirty="0"/>
              <a:t>will emit is the word “eat”.</a:t>
            </a:r>
            <a:br>
              <a:rPr lang="en-SG" dirty="0"/>
            </a:br>
            <a:endParaRPr lang="en-SG" dirty="0"/>
          </a:p>
          <a:p>
            <a:r>
              <a:rPr lang="en-SG" dirty="0"/>
              <a:t>The </a:t>
            </a:r>
            <a:r>
              <a:rPr lang="en-SG" b="1" dirty="0">
                <a:solidFill>
                  <a:schemeClr val="accent1"/>
                </a:solidFill>
              </a:rPr>
              <a:t>Emission Matrix</a:t>
            </a:r>
          </a:p>
          <a:p>
            <a:pPr lvl="1"/>
            <a:r>
              <a:rPr lang="en-SG" dirty="0"/>
              <a:t>The row sum should equal to 1</a:t>
            </a:r>
          </a:p>
          <a:p>
            <a:endParaRPr lang="en-SG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DCDCC7-F191-4EC3-B606-466C9C81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216" y="285592"/>
            <a:ext cx="3715268" cy="22577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B4BFA0-C99F-4CC0-95C0-45E1C954F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434" y="2543332"/>
            <a:ext cx="3067050" cy="1066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5E68EEA-1A6E-4792-B4F8-54CBACB5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256" y="5162550"/>
            <a:ext cx="6835228" cy="14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Populate Transition and Emission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US" dirty="0"/>
                  <a:t>Say, you </a:t>
                </a:r>
                <a:r>
                  <a:rPr lang="en-US" dirty="0">
                    <a:solidFill>
                      <a:schemeClr val="accent1"/>
                    </a:solidFill>
                  </a:rPr>
                  <a:t>training</a:t>
                </a:r>
                <a:r>
                  <a:rPr lang="en-US" dirty="0"/>
                  <a:t> corpus already have </a:t>
                </a:r>
                <a:r>
                  <a:rPr lang="en-US" dirty="0">
                    <a:solidFill>
                      <a:schemeClr val="accent1"/>
                    </a:solidFill>
                  </a:rPr>
                  <a:t>labeled POS tags</a:t>
                </a:r>
              </a:p>
              <a:p>
                <a:pPr lvl="1"/>
                <a:r>
                  <a:rPr lang="en-US" dirty="0"/>
                  <a:t>First, add a </a:t>
                </a:r>
                <a:r>
                  <a:rPr lang="en-US" dirty="0">
                    <a:solidFill>
                      <a:schemeClr val="accent1"/>
                    </a:solidFill>
                  </a:rPr>
                  <a:t>start token </a:t>
                </a:r>
                <a:r>
                  <a:rPr lang="en-US" dirty="0"/>
                  <a:t>to each sentence for calculating the initial probability</a:t>
                </a:r>
              </a:p>
              <a:p>
                <a:pPr lvl="1"/>
                <a:r>
                  <a:rPr lang="en-SG" b="1" dirty="0">
                    <a:solidFill>
                      <a:schemeClr val="accent1"/>
                    </a:solidFill>
                  </a:rPr>
                  <a:t>Transition Probability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SG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: the count for the tag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SG" dirty="0"/>
                  <a:t> followed by the tag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G" dirty="0"/>
                  <a:t>: a small number for smoothing</a:t>
                </a:r>
              </a:p>
              <a:p>
                <a:pPr lvl="3"/>
                <a:r>
                  <a:rPr lang="en-SG" dirty="0"/>
                  <a:t>To prevent “division by zero”.</a:t>
                </a:r>
              </a:p>
              <a:p>
                <a:pPr lvl="3"/>
                <a:r>
                  <a:rPr lang="en-SG" dirty="0"/>
                  <a:t>Removing 0 probability can also allow the model to generalize better.</a:t>
                </a:r>
              </a:p>
              <a:p>
                <a:pPr lvl="3"/>
                <a:r>
                  <a:rPr lang="en-SG" dirty="0"/>
                  <a:t>You may NOT want to apply smoothing to the start token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SG" dirty="0"/>
                  <a:t>), because that will allow the sentence to start with POS tag, including punctuation.</a:t>
                </a:r>
                <a:br>
                  <a:rPr lang="en-SG" dirty="0"/>
                </a:br>
                <a:endParaRPr lang="en-SG" dirty="0"/>
              </a:p>
              <a:p>
                <a:pPr lvl="1"/>
                <a:r>
                  <a:rPr lang="en-SG" b="1" dirty="0">
                    <a:solidFill>
                      <a:schemeClr val="accent1"/>
                    </a:solidFill>
                  </a:rPr>
                  <a:t>Emission Probability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: the count of how many times tag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associated with the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endParaRPr lang="en-SG" dirty="0"/>
              </a:p>
              <a:p>
                <a:pPr lvl="2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 r="-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SG" dirty="0"/>
              <a:t>he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Wikipedia</a:t>
                </a:r>
              </a:p>
              <a:p>
                <a:pPr lvl="1"/>
                <a:r>
                  <a:rPr lang="en-US" dirty="0"/>
                  <a:t>Viterbi algorithm is a dynamic programming algorithm for obtaining the “maximum a posteriori probability (MAP) estimate” of the most likely sequence of hidden states (Viterbi path), that results in a sequence of observed events.</a:t>
                </a:r>
              </a:p>
              <a:p>
                <a:r>
                  <a:rPr lang="en-SG" dirty="0"/>
                  <a:t>A basic idea</a:t>
                </a:r>
              </a:p>
              <a:p>
                <a:pPr lvl="1"/>
                <a:r>
                  <a:rPr lang="en-SG" dirty="0"/>
                  <a:t>Let’s </a:t>
                </a:r>
                <a:r>
                  <a:rPr lang="en-SG" dirty="0">
                    <a:solidFill>
                      <a:schemeClr val="accent1"/>
                    </a:solidFill>
                  </a:rPr>
                  <a:t>use a trained model to tag the sentence </a:t>
                </a:r>
                <a:br>
                  <a:rPr lang="en-SG" dirty="0"/>
                </a:br>
                <a:r>
                  <a:rPr lang="en-SG" dirty="0"/>
                  <a:t>“I love to learn”</a:t>
                </a:r>
              </a:p>
              <a:p>
                <a:pPr lvl="1"/>
                <a:r>
                  <a:rPr lang="en-SG" dirty="0"/>
                  <a:t>Let’s start from the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SG" dirty="0"/>
                  <a:t> to select the next most </a:t>
                </a:r>
                <a:br>
                  <a:rPr lang="en-SG" dirty="0"/>
                </a:br>
                <a:r>
                  <a:rPr lang="en-SG" dirty="0"/>
                  <a:t>probable hidden state. In this case, it is the O state, which</a:t>
                </a:r>
                <a:br>
                  <a:rPr lang="en-SG" dirty="0"/>
                </a:br>
                <a:r>
                  <a:rPr lang="en-SG" dirty="0"/>
                  <a:t>is the only state of the word “I” in this model</a:t>
                </a:r>
              </a:p>
              <a:p>
                <a:pPr lvl="2"/>
                <a:r>
                  <a:rPr lang="en-SG" dirty="0"/>
                  <a:t>The jointly probability is calculated as 0.3 * 0.5 = 0.15</a:t>
                </a:r>
              </a:p>
              <a:p>
                <a:pPr lvl="1"/>
                <a:r>
                  <a:rPr lang="en-SG" dirty="0"/>
                  <a:t>Now there are two ways to observe the word “love”</a:t>
                </a:r>
              </a:p>
              <a:p>
                <a:pPr lvl="2"/>
                <a:r>
                  <a:rPr lang="en-SG" dirty="0"/>
                  <a:t>By traversing through NN: 0.5 * 0.1 = 0.05</a:t>
                </a:r>
              </a:p>
              <a:p>
                <a:pPr lvl="2"/>
                <a:r>
                  <a:rPr lang="en-SG" dirty="0"/>
                  <a:t>By traversing through VB: 0.5 * 0.5 = 0.25</a:t>
                </a:r>
              </a:p>
              <a:p>
                <a:pPr lvl="2"/>
                <a:r>
                  <a:rPr lang="en-SG" dirty="0"/>
                  <a:t>So we should choose VB</a:t>
                </a:r>
              </a:p>
              <a:p>
                <a:pPr lvl="1"/>
                <a:r>
                  <a:rPr lang="en-SG" dirty="0"/>
                  <a:t>The total probability for this </a:t>
                </a:r>
                <a:r>
                  <a:rPr lang="en-SG" dirty="0">
                    <a:solidFill>
                      <a:schemeClr val="accent1"/>
                    </a:solidFill>
                  </a:rPr>
                  <a:t>sequence of hidden states </a:t>
                </a:r>
                <a:r>
                  <a:rPr lang="en-SG" dirty="0"/>
                  <a:t>is 0.15*0.25*0.008*0.1=0.0003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 b="-11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308934E-22D7-44C6-BD5E-E6A1A548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60" y="4919548"/>
            <a:ext cx="2619863" cy="126275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A2B68E-0309-4735-A840-6A5F1E4CB38B}"/>
              </a:ext>
            </a:extLst>
          </p:cNvPr>
          <p:cNvGrpSpPr/>
          <p:nvPr/>
        </p:nvGrpSpPr>
        <p:grpSpPr>
          <a:xfrm>
            <a:off x="8248646" y="2433637"/>
            <a:ext cx="3739493" cy="2276475"/>
            <a:chOff x="2471370" y="3267075"/>
            <a:chExt cx="3929430" cy="22596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6B9718B-5FE4-4254-9517-E277CCB4A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370" y="3267075"/>
              <a:ext cx="3929430" cy="22596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47838C1-2A36-4058-BDB1-0DBFED42A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0040" y="4324192"/>
              <a:ext cx="201003" cy="15461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0F39DD8-9564-401B-A4CA-B3805FAE5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8559" y="5013960"/>
              <a:ext cx="222913" cy="148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49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SG" dirty="0" err="1"/>
              <a:t>iterbi</a:t>
            </a:r>
            <a:r>
              <a:rPr lang="en-SG" dirty="0"/>
              <a:t> Algorithm –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9124950" cy="6015037"/>
              </a:xfrm>
            </p:spPr>
            <p:txBody>
              <a:bodyPr/>
              <a:lstStyle/>
              <a:p>
                <a:r>
                  <a:rPr lang="en-US" dirty="0"/>
                  <a:t>Initialize two auxiliary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size </a:t>
                </a:r>
                <a:r>
                  <a:rPr lang="en-US" i="1" dirty="0" err="1"/>
                  <a:t>N</a:t>
                </a:r>
                <a:r>
                  <a:rPr lang="en-US" dirty="0" err="1"/>
                  <a:t>x</a:t>
                </a:r>
                <a:r>
                  <a:rPr lang="en-US" i="1" dirty="0" err="1"/>
                  <a:t>K</a:t>
                </a:r>
                <a:endParaRPr lang="en-US" i="1" dirty="0"/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rows, </a:t>
                </a:r>
                <a:r>
                  <a:rPr lang="en-US" i="1" dirty="0"/>
                  <a:t>N</a:t>
                </a:r>
                <a:r>
                  <a:rPr lang="en-US" dirty="0"/>
                  <a:t> is the number of POS tags (hidden states)</a:t>
                </a:r>
              </a:p>
              <a:p>
                <a:pPr lvl="1"/>
                <a:r>
                  <a:rPr lang="en-US" i="1" dirty="0"/>
                  <a:t>K </a:t>
                </a:r>
                <a:r>
                  <a:rPr lang="en-US" dirty="0"/>
                  <a:t>columns, </a:t>
                </a:r>
                <a:r>
                  <a:rPr lang="en-US" i="1" dirty="0"/>
                  <a:t>K</a:t>
                </a:r>
                <a:r>
                  <a:rPr lang="en-US" dirty="0"/>
                  <a:t> is the number of words in the given sequence.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the intermediate optimal probabilities</a:t>
                </a:r>
              </a:p>
              <a:p>
                <a:pPr lvl="1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column represents the probability of transition from the start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the first tag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𝑐𝑖𝑛𝑑𝑒𝑥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𝑐𝑖𝑛𝑑𝑒𝑥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index of word 1 in the emission matrix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the indices of the visited states</a:t>
                </a:r>
              </a:p>
              <a:p>
                <a:pPr lvl="1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column is simple all 0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9124950" cy="6015037"/>
              </a:xfrm>
              <a:blipFill>
                <a:blip r:embed="rId2"/>
                <a:stretch>
                  <a:fillRect l="-120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5472987-BDC3-48C4-9786-AB982E71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702" y="94785"/>
            <a:ext cx="3658298" cy="2438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7A43BEC9-B15B-4A59-A425-BCA52CE0F7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722431"/>
                  </p:ext>
                </p:extLst>
              </p:nvPr>
            </p:nvGraphicFramePr>
            <p:xfrm>
              <a:off x="9909175" y="2705100"/>
              <a:ext cx="2130425" cy="12378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6085">
                      <a:extLst>
                        <a:ext uri="{9D8B030D-6E8A-4147-A177-3AD203B41FA5}">
                          <a16:colId xmlns:a16="http://schemas.microsoft.com/office/drawing/2014/main" val="2135019311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488526900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04082199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95112124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669837903"/>
                        </a:ext>
                      </a:extLst>
                    </a:gridCol>
                  </a:tblGrid>
                  <a:tr h="176213"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715066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46364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5467348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3375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7A43BEC9-B15B-4A59-A425-BCA52CE0F7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722431"/>
                  </p:ext>
                </p:extLst>
              </p:nvPr>
            </p:nvGraphicFramePr>
            <p:xfrm>
              <a:off x="9909175" y="2705100"/>
              <a:ext cx="2130425" cy="12378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6085">
                      <a:extLst>
                        <a:ext uri="{9D8B030D-6E8A-4147-A177-3AD203B41FA5}">
                          <a16:colId xmlns:a16="http://schemas.microsoft.com/office/drawing/2014/main" val="2135019311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488526900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04082199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95112124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6698379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29" t="-2000" r="-307143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429" t="-2000" r="-207143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9" t="-2000" r="-7143" b="-3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715066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9" t="-98077" r="-40714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29" t="-98077" r="-30714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463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5467348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9" t="-294231" r="-4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29" t="-294231" r="-3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3375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8420EE8-FBD5-4E7C-8221-3AB0C11D981F}"/>
              </a:ext>
            </a:extLst>
          </p:cNvPr>
          <p:cNvSpPr txBox="1"/>
          <p:nvPr/>
        </p:nvSpPr>
        <p:spPr>
          <a:xfrm>
            <a:off x="9363075" y="31393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 =</a:t>
            </a:r>
            <a:endParaRPr lang="en-SG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FD40666D-0E31-4BB9-A662-F346E20AA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769354"/>
                  </p:ext>
                </p:extLst>
              </p:nvPr>
            </p:nvGraphicFramePr>
            <p:xfrm>
              <a:off x="9909175" y="4114420"/>
              <a:ext cx="2130425" cy="12378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6085">
                      <a:extLst>
                        <a:ext uri="{9D8B030D-6E8A-4147-A177-3AD203B41FA5}">
                          <a16:colId xmlns:a16="http://schemas.microsoft.com/office/drawing/2014/main" val="2135019311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488526900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04082199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95112124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669837903"/>
                        </a:ext>
                      </a:extLst>
                    </a:gridCol>
                  </a:tblGrid>
                  <a:tr h="176213"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715066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46364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5467348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3375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FD40666D-0E31-4BB9-A662-F346E20AA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769354"/>
                  </p:ext>
                </p:extLst>
              </p:nvPr>
            </p:nvGraphicFramePr>
            <p:xfrm>
              <a:off x="9909175" y="4114420"/>
              <a:ext cx="2130425" cy="12378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6085">
                      <a:extLst>
                        <a:ext uri="{9D8B030D-6E8A-4147-A177-3AD203B41FA5}">
                          <a16:colId xmlns:a16="http://schemas.microsoft.com/office/drawing/2014/main" val="2135019311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488526900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04082199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95112124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6698379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429" t="-2000" r="-307143" b="-3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429" t="-2000" r="-207143" b="-3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429" t="-2000" r="-7143" b="-3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715066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29" t="-96226" r="-407143" b="-1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429" t="-96226" r="-307143" b="-1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463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5467348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29" t="-296154" r="-4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429" t="-296154" r="-3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3375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B54A6FE-CB58-469C-B887-A4911D8CA103}"/>
              </a:ext>
            </a:extLst>
          </p:cNvPr>
          <p:cNvSpPr txBox="1"/>
          <p:nvPr/>
        </p:nvSpPr>
        <p:spPr>
          <a:xfrm>
            <a:off x="9363075" y="454868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 =</a:t>
            </a:r>
            <a:endParaRPr lang="en-SG" i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4EA3AC-8658-4D88-B8A2-FAA204FD6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25344"/>
            <a:ext cx="6001406" cy="123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6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SG" dirty="0" err="1"/>
              <a:t>iterbi</a:t>
            </a:r>
            <a:r>
              <a:rPr lang="en-SG" dirty="0"/>
              <a:t> Algorithm –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9124950" cy="6015037"/>
              </a:xfrm>
            </p:spPr>
            <p:txBody>
              <a:bodyPr/>
              <a:lstStyle/>
              <a:p>
                <a:r>
                  <a:rPr lang="en-US" dirty="0"/>
                  <a:t>General rule to populate matrix </a:t>
                </a:r>
                <a:r>
                  <a:rPr lang="en-US" i="1" dirty="0"/>
                  <a:t>C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𝑐𝑖𝑛𝑑𝑒𝑥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example,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𝑐𝑖𝑛𝑑𝑒𝑥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General rule to populate matrix </a:t>
                </a:r>
                <a:r>
                  <a:rPr lang="en-US" i="1" dirty="0"/>
                  <a:t>D</a:t>
                </a:r>
                <a:br>
                  <a:rPr lang="en-US" i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𝑐𝑖𝑛𝑑𝑒𝑥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only different between </a:t>
                </a:r>
                <a:r>
                  <a:rPr lang="en-US" i="1" dirty="0"/>
                  <a:t>C </a:t>
                </a:r>
                <a:r>
                  <a:rPr lang="en-US" dirty="0"/>
                  <a:t>and </a:t>
                </a:r>
                <a:r>
                  <a:rPr lang="en-US" i="1" dirty="0"/>
                  <a:t>D</a:t>
                </a:r>
                <a:r>
                  <a:rPr lang="en-US" dirty="0"/>
                  <a:t> is the “argmax”</a:t>
                </a:r>
              </a:p>
              <a:p>
                <a:pPr lvl="2"/>
                <a:r>
                  <a:rPr lang="en-US" i="1" dirty="0"/>
                  <a:t>C </a:t>
                </a:r>
                <a:r>
                  <a:rPr lang="en-US" dirty="0"/>
                  <a:t>stores the maximum probability</a:t>
                </a:r>
              </a:p>
              <a:p>
                <a:pPr lvl="2"/>
                <a:r>
                  <a:rPr lang="en-US" i="1" dirty="0"/>
                  <a:t>D </a:t>
                </a:r>
                <a:r>
                  <a:rPr lang="en-US" dirty="0"/>
                  <a:t>stores the index of the tag which gives the maximum probability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9124950" cy="6015037"/>
              </a:xfrm>
              <a:blipFill>
                <a:blip r:embed="rId2"/>
                <a:stretch>
                  <a:fillRect l="-120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7A43BEC9-B15B-4A59-A425-BCA52CE0F7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239150"/>
                  </p:ext>
                </p:extLst>
              </p:nvPr>
            </p:nvGraphicFramePr>
            <p:xfrm>
              <a:off x="9909175" y="2705100"/>
              <a:ext cx="2130425" cy="12378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6085">
                      <a:extLst>
                        <a:ext uri="{9D8B030D-6E8A-4147-A177-3AD203B41FA5}">
                          <a16:colId xmlns:a16="http://schemas.microsoft.com/office/drawing/2014/main" val="2135019311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488526900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04082199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95112124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669837903"/>
                        </a:ext>
                      </a:extLst>
                    </a:gridCol>
                  </a:tblGrid>
                  <a:tr h="176213"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715066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46364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5467348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3375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7A43BEC9-B15B-4A59-A425-BCA52CE0F7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239150"/>
                  </p:ext>
                </p:extLst>
              </p:nvPr>
            </p:nvGraphicFramePr>
            <p:xfrm>
              <a:off x="9909175" y="2705100"/>
              <a:ext cx="2130425" cy="12378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6085">
                      <a:extLst>
                        <a:ext uri="{9D8B030D-6E8A-4147-A177-3AD203B41FA5}">
                          <a16:colId xmlns:a16="http://schemas.microsoft.com/office/drawing/2014/main" val="2135019311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488526900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04082199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95112124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6698379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29" t="-2000" r="-307143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29" t="-2000" r="-207143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29" t="-2000" r="-7143" b="-3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715066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9" t="-98077" r="-40714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29" t="-98077" r="-30714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29" t="-98077" r="-20714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29" t="-98077" r="-714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463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5467348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9" t="-294231" r="-4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29" t="-294231" r="-3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29" t="-294231" r="-2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29" t="-294231" r="-714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375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8420EE8-FBD5-4E7C-8221-3AB0C11D981F}"/>
              </a:ext>
            </a:extLst>
          </p:cNvPr>
          <p:cNvSpPr txBox="1"/>
          <p:nvPr/>
        </p:nvSpPr>
        <p:spPr>
          <a:xfrm>
            <a:off x="9363075" y="31393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 =</a:t>
            </a:r>
            <a:endParaRPr lang="en-SG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FD40666D-0E31-4BB9-A662-F346E20AA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602352"/>
                  </p:ext>
                </p:extLst>
              </p:nvPr>
            </p:nvGraphicFramePr>
            <p:xfrm>
              <a:off x="9909175" y="4114420"/>
              <a:ext cx="2130425" cy="12378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6085">
                      <a:extLst>
                        <a:ext uri="{9D8B030D-6E8A-4147-A177-3AD203B41FA5}">
                          <a16:colId xmlns:a16="http://schemas.microsoft.com/office/drawing/2014/main" val="2135019311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488526900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04082199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95112124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669837903"/>
                        </a:ext>
                      </a:extLst>
                    </a:gridCol>
                  </a:tblGrid>
                  <a:tr h="176213"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715066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46364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5467348"/>
                      </a:ext>
                    </a:extLst>
                  </a:tr>
                  <a:tr h="176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3375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FD40666D-0E31-4BB9-A662-F346E20AA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602352"/>
                  </p:ext>
                </p:extLst>
              </p:nvPr>
            </p:nvGraphicFramePr>
            <p:xfrm>
              <a:off x="9909175" y="4114420"/>
              <a:ext cx="2130425" cy="12378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6085">
                      <a:extLst>
                        <a:ext uri="{9D8B030D-6E8A-4147-A177-3AD203B41FA5}">
                          <a16:colId xmlns:a16="http://schemas.microsoft.com/office/drawing/2014/main" val="2135019311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488526900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04082199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995112124"/>
                        </a:ext>
                      </a:extLst>
                    </a:gridCol>
                    <a:gridCol w="426085">
                      <a:extLst>
                        <a:ext uri="{9D8B030D-6E8A-4147-A177-3AD203B41FA5}">
                          <a16:colId xmlns:a16="http://schemas.microsoft.com/office/drawing/2014/main" val="16698379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29" t="-2000" r="-307143" b="-3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429" t="-2000" r="-207143" b="-3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9" t="-2000" r="-7143" b="-3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715066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9" t="-96226" r="-407143" b="-1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29" t="-96226" r="-307143" b="-1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429" t="-96226" r="-207143" b="-1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9" t="-96226" r="-7143" b="-196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463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5467348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9" t="-296154" r="-4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429" t="-296154" r="-3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429" t="-296154" r="-20714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429" t="-296154" r="-714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3375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B54A6FE-CB58-469C-B887-A4911D8CA103}"/>
              </a:ext>
            </a:extLst>
          </p:cNvPr>
          <p:cNvSpPr txBox="1"/>
          <p:nvPr/>
        </p:nvSpPr>
        <p:spPr>
          <a:xfrm>
            <a:off x="9363075" y="454868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 =</a:t>
            </a:r>
            <a:endParaRPr lang="en-SG" i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4EA3AC-8658-4D88-B8A2-FAA204FD6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525344"/>
            <a:ext cx="6001406" cy="12378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21988A-E922-4466-9F2C-9D44C247D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664" y="179043"/>
            <a:ext cx="352474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SG" dirty="0" err="1"/>
              <a:t>iterbi</a:t>
            </a:r>
            <a:r>
              <a:rPr lang="en-SG" dirty="0"/>
              <a:t> Algorithm – 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4" cy="6015037"/>
              </a:xfrm>
            </p:spPr>
            <p:txBody>
              <a:bodyPr/>
              <a:lstStyle/>
              <a:p>
                <a:r>
                  <a:rPr lang="en-US" dirty="0"/>
                  <a:t>Backward pass constructs the path which is the most likely sequence of POS tags for the sentence.</a:t>
                </a:r>
              </a:p>
              <a:p>
                <a:r>
                  <a:rPr lang="en-US" dirty="0"/>
                  <a:t>Steps</a:t>
                </a:r>
              </a:p>
              <a:p>
                <a:pPr lvl="1"/>
                <a:r>
                  <a:rPr lang="en-US" dirty="0"/>
                  <a:t>Start from the </a:t>
                </a:r>
                <a:r>
                  <a:rPr lang="en-US" dirty="0">
                    <a:solidFill>
                      <a:schemeClr val="accent1"/>
                    </a:solidFill>
                  </a:rPr>
                  <a:t>last column </a:t>
                </a:r>
                <a:r>
                  <a:rPr lang="en-US" i="1" dirty="0">
                    <a:solidFill>
                      <a:schemeClr val="accent1"/>
                    </a:solidFill>
                  </a:rPr>
                  <a:t>K </a:t>
                </a:r>
                <a:r>
                  <a:rPr lang="en-US" dirty="0">
                    <a:solidFill>
                      <a:schemeClr val="accent1"/>
                    </a:solidFill>
                  </a:rPr>
                  <a:t>in matrix </a:t>
                </a:r>
                <a:r>
                  <a:rPr lang="en-US" i="1" dirty="0">
                    <a:solidFill>
                      <a:schemeClr val="accent1"/>
                    </a:solidFill>
                  </a:rPr>
                  <a:t>C</a:t>
                </a:r>
                <a:r>
                  <a:rPr lang="en-US" dirty="0"/>
                  <a:t>, Get the hidden state (tag)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which gives the highest probability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the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,5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So the POS tag of the last word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look at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:r>
                  <a:rPr lang="en-US" i="1" dirty="0">
                    <a:solidFill>
                      <a:schemeClr val="accent1"/>
                    </a:solidFill>
                  </a:rPr>
                  <a:t>D</a:t>
                </a:r>
                <a:endParaRPr lang="en-US" dirty="0"/>
              </a:p>
              <a:p>
                <a:pPr lvl="2"/>
                <a:r>
                  <a:rPr lang="en-US" dirty="0"/>
                  <a:t>Start from the </a:t>
                </a:r>
                <a:r>
                  <a:rPr lang="en-US" dirty="0">
                    <a:solidFill>
                      <a:schemeClr val="accent1"/>
                    </a:solidFill>
                  </a:rPr>
                  <a:t>last column </a:t>
                </a:r>
                <a:r>
                  <a:rPr lang="en-US" i="1" dirty="0">
                    <a:solidFill>
                      <a:schemeClr val="accent1"/>
                    </a:solidFill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</a:rPr>
                  <a:t> and row </a:t>
                </a:r>
                <a:r>
                  <a:rPr lang="en-US" i="1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, get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In the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So the POS tag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Then go to the </a:t>
                </a:r>
                <a:r>
                  <a:rPr lang="en-US" dirty="0">
                    <a:solidFill>
                      <a:schemeClr val="accent1"/>
                    </a:solidFill>
                  </a:rPr>
                  <a:t>previous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get the value at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In the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</m:oMath>
                </a14:m>
                <a:r>
                  <a:rPr lang="en-US" dirty="0"/>
                  <a:t>=1, So the POS tag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repeat the step above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4" cy="6015037"/>
              </a:xfrm>
              <a:blipFill>
                <a:blip r:embed="rId2"/>
                <a:stretch>
                  <a:fillRect l="-942" t="-1621" b="-7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A8F051D-0C10-469B-BBDF-C1A109791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37" y="2609850"/>
            <a:ext cx="4000500" cy="15906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2DC336-42D8-4D34-A568-A6E3C621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143" y="4271914"/>
            <a:ext cx="3181794" cy="15908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C5BD8DA-FE08-4ECD-AF8B-D62B0352B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472" y="5934199"/>
            <a:ext cx="2781465" cy="8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0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1084</Words>
  <Application>Microsoft Office PowerPoint</Application>
  <PresentationFormat>宽屏</PresentationFormat>
  <Paragraphs>162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Natural Language Processing Specialization  Part of Speech Tagging </vt:lpstr>
      <vt:lpstr>Part of Speech (POS)</vt:lpstr>
      <vt:lpstr>Markov Chains</vt:lpstr>
      <vt:lpstr>Hidden Markov Models</vt:lpstr>
      <vt:lpstr>Populate Transition and Emission Matrix</vt:lpstr>
      <vt:lpstr>The Viterbi Algorithm</vt:lpstr>
      <vt:lpstr>Viterbi Algorithm – Initialization</vt:lpstr>
      <vt:lpstr>Viterbi Algorithm – Forward Pass</vt:lpstr>
      <vt:lpstr>Viterbi Algorithm – Backward Pass</vt:lpstr>
      <vt:lpstr>Viterbi Algorithm – Implementation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17</cp:revision>
  <dcterms:created xsi:type="dcterms:W3CDTF">2021-11-23T13:19:22Z</dcterms:created>
  <dcterms:modified xsi:type="dcterms:W3CDTF">2021-12-13T06:04:30Z</dcterms:modified>
</cp:coreProperties>
</file>