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71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E6F05-D211-4B6D-B71C-7C1B7DFE5108}">
          <p14:sldIdLst>
            <p14:sldId id="256"/>
            <p14:sldId id="257"/>
          </p14:sldIdLst>
        </p14:section>
        <p14:section name="Hyperparameters Tuning" id="{9C65A746-C190-42E2-AEB4-D6AB43BF7ADF}">
          <p14:sldIdLst>
            <p14:sldId id="258"/>
            <p14:sldId id="259"/>
            <p14:sldId id="260"/>
            <p14:sldId id="261"/>
          </p14:sldIdLst>
        </p14:section>
        <p14:section name="Batch Normalization" id="{A18CEB14-75AC-4B30-B5DD-AEF79E0481F7}">
          <p14:sldIdLst>
            <p14:sldId id="263"/>
            <p14:sldId id="264"/>
            <p14:sldId id="265"/>
            <p14:sldId id="267"/>
            <p14:sldId id="271"/>
            <p14:sldId id="268"/>
          </p14:sldIdLst>
        </p14:section>
        <p14:section name="Softmax Regression" id="{ADF124C9-F1B4-49C8-A224-38837E4E80FB}">
          <p14:sldIdLst>
            <p14:sldId id="269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B96A-3545-4E69-82E5-422FF3E8E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036CC-4F8F-4BEC-8F3A-4507D25F9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13C4-C17B-4A0D-9424-9B53B860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82EC-EE7F-40F0-B2BD-D00E5759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376C-ACA4-423E-B0DC-3283CE2D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78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956-B3E6-4EE3-B3DD-BDBEB885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09C5-D20E-4A86-9FEF-55CD16EA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E927-AE89-42FF-A550-929E71BA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21A6-E2D0-4E62-BDA5-B7F9D9FE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BBCF-9BC8-4F83-8413-2F763522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7DFE0-BAB5-417F-A904-2D1261B00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4FF58-41CD-43CE-9F23-B8A03B08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0E8D-9F6E-4A28-A810-7A681225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AD40-5A37-4313-BF7F-B164D364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F724-3851-4B4B-A973-6CCD2C9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D35-3B70-4A58-912C-57D2317A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916-6EFE-426F-BC9A-ECCD82CC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24A5-9188-4585-9E1E-9A4F77F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3AE5-9D82-4066-92A8-547D48BC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72E-F905-4168-A3C8-C7E658E2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4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3241-9695-405D-A437-11A21F0F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5537-33E3-4C94-A862-35E55F41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D31C-E14C-4FA4-B780-7199765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193F-F546-45E8-9243-ABCADEA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58B9-7290-43EF-B5D3-F97E8686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1D21-EB8A-451C-BF5E-045581E7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0E09-E00D-4677-95BC-A44DF97CC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9B5F6-6D99-4F38-9699-38182BB3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13FE-955F-4FD7-A3A5-99337C9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A275-9ED2-4C33-981B-F27D48F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60B4-E141-4548-AB62-B48A1033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58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3FCF-5389-48A6-A99C-B4502B5C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06CA4-8166-4E99-8591-EBAFF36A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C52F0-EA9B-488B-B4CE-955C4A79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AD821-C1B6-4BE6-8C05-08FA4A09D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3022-F65A-4A91-B7EB-E6B793152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2053-5AF0-48F5-92A1-158C4954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43CCD-9135-4AE6-B699-B84D6AFD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6CBBF-8462-4159-A609-6923A6D1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0E-88ED-4BFC-AEDD-18846FF2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96286-9E29-45C4-969D-B38135DB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10D06-C770-4679-AFB9-CB8A1452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8801A-6B8C-450C-8CE4-979E5E3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2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66FF0-D836-4A04-B793-87DBCBC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E9776-43E8-4B2E-AC96-61982E4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3CBF-CA71-449F-A7E7-8953177D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0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89CB-488C-4547-B01F-900BE779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2C63-2747-455D-87C7-27B47D66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4E7C8-75E7-4A48-B23B-0609DEE7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3EC9-B941-47C7-A693-A4B72239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78B8-6703-47B7-A64A-0BEE9EF0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E2F31-DADA-4CAE-96AA-A8E2EE1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4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1738-E9D5-4F62-B378-E0F01A70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68977-A62B-49D0-9B06-65DD704AC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818FB-A0B1-4C5C-A926-079E48AE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C199F-BF3C-4B65-84D5-C12CB235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DD18-4FC7-4D23-B20E-B4E362DE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A7B9-CF89-4C7E-8795-BF3269B0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4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25EBE-6CDB-454A-8023-6FECE600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B606-D2DD-4EBF-90FB-C2C476A2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47F5-A961-413B-8554-5E46912A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D945-104D-46D3-B122-654DC6C5815D}" type="datetimeFigureOut">
              <a:rPr lang="en-SG" smtClean="0"/>
              <a:t>30/9/2021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9B68-3201-440E-A3F2-E4C18B2B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9EA9-3434-472D-9A51-1A668278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BC9A-0112-484B-8AEA-09F544F967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6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5702-ABA5-4556-9EDD-635DBF46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Deep Learning Specialization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Hyperparameter Tunning, </a:t>
            </a:r>
            <a:br>
              <a:rPr lang="en-US" sz="4800" dirty="0"/>
            </a:br>
            <a:r>
              <a:rPr lang="en-US" sz="4800" dirty="0"/>
              <a:t>Batch Norm, and Softmax</a:t>
            </a:r>
            <a:endParaRPr lang="en-S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C7B3-74C5-4A9C-9D06-A675F3F44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(2020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982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Why Does Batch Normalization Work?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5"/>
            <a:ext cx="11834949" cy="5729150"/>
          </a:xfrm>
        </p:spPr>
        <p:txBody>
          <a:bodyPr/>
          <a:lstStyle/>
          <a:p>
            <a:r>
              <a:rPr lang="en-US" dirty="0"/>
              <a:t>Firstly, similar to how normalizing input features X can speed up training.</a:t>
            </a:r>
          </a:p>
          <a:p>
            <a:r>
              <a:rPr lang="en-US" dirty="0"/>
              <a:t>Batch-norm also makes weights later in the network more robust to changes of weights in earlier layers.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Covariate shift</a:t>
            </a:r>
            <a:r>
              <a:rPr lang="en-US" dirty="0"/>
              <a:t>: shift of input distribution</a:t>
            </a:r>
          </a:p>
          <a:p>
            <a:pPr lvl="1"/>
            <a:r>
              <a:rPr lang="en-US" dirty="0"/>
              <a:t>See example on bottom right</a:t>
            </a:r>
          </a:p>
          <a:p>
            <a:pPr lvl="1"/>
            <a:r>
              <a:rPr lang="en-US" dirty="0"/>
              <a:t>Say we look at the “sub-network” of the</a:t>
            </a:r>
            <a:br>
              <a:rPr lang="en-US" dirty="0"/>
            </a:br>
            <a:r>
              <a:rPr lang="en-US" dirty="0"/>
              <a:t>last two hidden layers and the output layer,</a:t>
            </a:r>
            <a:br>
              <a:rPr lang="en-US" dirty="0"/>
            </a:br>
            <a:r>
              <a:rPr lang="en-US" dirty="0"/>
              <a:t>the inputs to this “sub-network” will keep on</a:t>
            </a:r>
            <a:br>
              <a:rPr lang="en-US" dirty="0"/>
            </a:br>
            <a:r>
              <a:rPr lang="en-US" dirty="0"/>
              <a:t>changing during training</a:t>
            </a:r>
          </a:p>
          <a:p>
            <a:pPr lvl="2"/>
            <a:r>
              <a:rPr lang="en-US" dirty="0"/>
              <a:t>This caused the problem of covariate shift</a:t>
            </a:r>
          </a:p>
          <a:p>
            <a:pPr lvl="1"/>
            <a:r>
              <a:rPr lang="en-US" dirty="0"/>
              <a:t>With batch-norm, the input will still change,</a:t>
            </a:r>
            <a:br>
              <a:rPr lang="en-US" dirty="0"/>
            </a:br>
            <a:r>
              <a:rPr lang="en-US" dirty="0"/>
              <a:t>but keep the mean and variance the same</a:t>
            </a:r>
          </a:p>
          <a:p>
            <a:pPr lvl="1"/>
            <a:r>
              <a:rPr lang="en-US" dirty="0"/>
              <a:t>By doing so, batch-norm reduces the problem</a:t>
            </a:r>
            <a:br>
              <a:rPr lang="en-US" dirty="0"/>
            </a:br>
            <a:r>
              <a:rPr lang="en-US" dirty="0"/>
              <a:t>of covariate shift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25C42-A822-4DB2-93F7-5A5285EC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57" y="1936841"/>
            <a:ext cx="4767943" cy="2654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4A0CF-51EE-4A4D-9E45-876D6D13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57" y="5203508"/>
            <a:ext cx="4767943" cy="16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Batch Norm as Regularization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5"/>
            <a:ext cx="11834949" cy="5729150"/>
          </a:xfrm>
        </p:spPr>
        <p:txBody>
          <a:bodyPr/>
          <a:lstStyle/>
          <a:p>
            <a:r>
              <a:rPr lang="en-US" dirty="0"/>
              <a:t>Batch-norm also has a slight regularization effect</a:t>
            </a:r>
          </a:p>
          <a:p>
            <a:pPr lvl="1"/>
            <a:r>
              <a:rPr lang="en-US" dirty="0"/>
              <a:t>Each mini-batch is scaled by the mean/variance computed on </a:t>
            </a:r>
            <a:r>
              <a:rPr lang="en-US" b="1" u="sng" dirty="0"/>
              <a:t>just</a:t>
            </a:r>
            <a:r>
              <a:rPr lang="en-US" dirty="0"/>
              <a:t> that mini-batch</a:t>
            </a:r>
          </a:p>
          <a:p>
            <a:pPr lvl="1"/>
            <a:r>
              <a:rPr lang="en-US" dirty="0"/>
              <a:t>Because the mean and variance are not computed on the entire dataset, their values contain some noise</a:t>
            </a:r>
          </a:p>
          <a:p>
            <a:pPr lvl="1"/>
            <a:r>
              <a:rPr lang="en-US" dirty="0"/>
              <a:t>So similar to dropout, mini-batch added some noise to each hidden layer’s activations</a:t>
            </a:r>
          </a:p>
          <a:p>
            <a:pPr lvl="1"/>
            <a:r>
              <a:rPr lang="en-US" dirty="0"/>
              <a:t>By using bigger mini-batch, you will reduce this regularization effect</a:t>
            </a:r>
          </a:p>
          <a:p>
            <a:endParaRPr lang="en-US" dirty="0"/>
          </a:p>
          <a:p>
            <a:r>
              <a:rPr lang="en-US" dirty="0"/>
              <a:t>This regularization is a side-effect of batch-norm, which is no the key purpose.</a:t>
            </a:r>
          </a:p>
          <a:p>
            <a:r>
              <a:rPr lang="en-US" dirty="0"/>
              <a:t>You would use other methodologies for regularization purpose.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9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Batch Normalization - Testing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</p:spPr>
            <p:txBody>
              <a:bodyPr/>
              <a:lstStyle/>
              <a:p>
                <a:r>
                  <a:rPr lang="en-US" dirty="0"/>
                  <a:t>During training, batch-norm processes data in mini-batch</a:t>
                </a:r>
              </a:p>
              <a:p>
                <a:r>
                  <a:rPr lang="en-US" dirty="0"/>
                  <a:t>While in testing, you need to handle examples one at a time, </a:t>
                </a:r>
                <a:br>
                  <a:rPr lang="en-US" dirty="0"/>
                </a:br>
                <a:r>
                  <a:rPr lang="en-US" dirty="0"/>
                  <a:t>where you cannot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from a batch of examples</a:t>
                </a:r>
              </a:p>
              <a:p>
                <a:r>
                  <a:rPr lang="en-US" dirty="0"/>
                  <a:t>During testing, we need estimated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common way is to use exponentially weighted average (or called running average) across mini-batches</a:t>
                </a:r>
              </a:p>
              <a:p>
                <a:pPr lvl="1"/>
                <a:r>
                  <a:rPr lang="en-US" dirty="0"/>
                  <a:t>By using exponentially weighted (running) average, you only need to keep updating one average value, without need of saving the average values of every mini-batch.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  <a:blipFill>
                <a:blip r:embed="rId2"/>
                <a:stretch>
                  <a:fillRect l="-927" t="-1809" r="-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5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Softmax Regression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Softmax regression is a generalization of logistic regression, </a:t>
                </a:r>
                <a:br>
                  <a:rPr lang="en-US" dirty="0"/>
                </a:br>
                <a:r>
                  <a:rPr lang="en-US" dirty="0"/>
                  <a:t>which allows multi-class classification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Softmax Layer</a:t>
                </a:r>
              </a:p>
              <a:p>
                <a:pPr lvl="1"/>
                <a:r>
                  <a:rPr lang="en-US" dirty="0"/>
                  <a:t>Say, we have 4 classes: cat, dog, chicken, others</a:t>
                </a:r>
              </a:p>
              <a:p>
                <a:pPr lvl="1"/>
                <a:r>
                  <a:rPr lang="en-US" dirty="0"/>
                  <a:t>The softmax layer will contain 4 nodes, one for each class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the input to the softmax layer, which in this case, is a 4x1 vector</a:t>
                </a:r>
              </a:p>
              <a:p>
                <a:pPr lvl="1"/>
                <a:r>
                  <a:rPr lang="en-US" dirty="0"/>
                  <a:t>Output of the softmax 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is element-wise exponential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the sum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summarize the above into a </a:t>
                </a:r>
                <a:r>
                  <a:rPr lang="en-US" dirty="0">
                    <a:solidFill>
                      <a:srgbClr val="0070C0"/>
                    </a:solidFill>
                  </a:rPr>
                  <a:t>softmax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say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special property of softmax activation function is that </a:t>
                </a:r>
                <a:br>
                  <a:rPr lang="en-US" dirty="0"/>
                </a:br>
                <a:r>
                  <a:rPr lang="en-US" dirty="0"/>
                  <a:t>it takes in a vector and outputs a vector</a:t>
                </a:r>
              </a:p>
              <a:p>
                <a:r>
                  <a:rPr lang="en-US" dirty="0"/>
                  <a:t>Also note that softmax function builds </a:t>
                </a:r>
                <a:r>
                  <a:rPr lang="en-US" dirty="0">
                    <a:solidFill>
                      <a:srgbClr val="0070C0"/>
                    </a:solidFill>
                  </a:rPr>
                  <a:t>linear decision boundaries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  <a:blipFill>
                <a:blip r:embed="rId2"/>
                <a:stretch>
                  <a:fillRect l="-927" t="-24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A691BA-9D57-4FBC-8190-194D09FA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13" y="5190892"/>
            <a:ext cx="205768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3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Train a Softmax Classifier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Loss function</a:t>
                </a:r>
              </a:p>
              <a:p>
                <a:pPr lvl="1"/>
                <a:r>
                  <a:rPr lang="en-US" dirty="0"/>
                  <a:t>Single training sample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Entire training set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example, if y is [0, 1, 0, 0]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[0.3, 0.2, 0.1, 0.4]</a:t>
                </a:r>
              </a:p>
              <a:p>
                <a:pPr lvl="1"/>
                <a:r>
                  <a:rPr lang="en-US" dirty="0"/>
                  <a:t>All terms with y==0 will become 0; in this case, you only have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-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intuition is trying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big as possible to minimize the loss</a:t>
                </a:r>
              </a:p>
              <a:p>
                <a:pPr lvl="1"/>
                <a:r>
                  <a:rPr lang="en-US" dirty="0"/>
                  <a:t>This is actually a formal Maximum Likelihood Estimation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  <a:blipFill>
                <a:blip r:embed="rId2"/>
                <a:stretch>
                  <a:fillRect l="-927" t="-1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1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Appendix: Hardmax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5"/>
            <a:ext cx="11834949" cy="5729150"/>
          </a:xfrm>
        </p:spPr>
        <p:txBody>
          <a:bodyPr/>
          <a:lstStyle/>
          <a:p>
            <a:r>
              <a:rPr lang="en-US" dirty="0"/>
              <a:t>This is a side note. There is also a hardmax function</a:t>
            </a:r>
          </a:p>
          <a:p>
            <a:pPr lvl="1"/>
            <a:r>
              <a:rPr lang="en-US" dirty="0"/>
              <a:t>Similar to softmax, it takes a vector as input, and outputs a vector</a:t>
            </a:r>
          </a:p>
          <a:p>
            <a:pPr lvl="1"/>
            <a:r>
              <a:rPr lang="en-US" dirty="0"/>
              <a:t>The output vector is simply 1 and many 0, where 1 is at the position of the maximum element in the input vector</a:t>
            </a:r>
          </a:p>
          <a:p>
            <a:pPr lvl="1"/>
            <a:r>
              <a:rPr lang="en-US" dirty="0"/>
              <a:t>For example, if input is [5, 2, -1, 3], the output will be [1, 0, 0, 0]</a:t>
            </a:r>
          </a:p>
        </p:txBody>
      </p:sp>
    </p:spTree>
    <p:extLst>
      <p:ext uri="{BB962C8B-B14F-4D97-AF65-F5344CB8AC3E}">
        <p14:creationId xmlns:p14="http://schemas.microsoft.com/office/powerpoint/2010/main" val="9499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42CF-9551-4032-9758-8FB5AF80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6049-35C3-4BE9-9F57-C7427995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468"/>
            <a:ext cx="10515600" cy="5356405"/>
          </a:xfrm>
        </p:spPr>
        <p:txBody>
          <a:bodyPr/>
          <a:lstStyle/>
          <a:p>
            <a:r>
              <a:rPr lang="en-US" dirty="0"/>
              <a:t>Hyperparameters Tuning</a:t>
            </a:r>
          </a:p>
          <a:p>
            <a:pPr lvl="1"/>
            <a:r>
              <a:rPr lang="en-US" dirty="0"/>
              <a:t>Coarse-to-Fine Sampling Scheme</a:t>
            </a:r>
          </a:p>
          <a:p>
            <a:pPr lvl="1"/>
            <a:r>
              <a:rPr lang="en-US" dirty="0"/>
              <a:t>Scale of Hyperparameters</a:t>
            </a:r>
          </a:p>
          <a:p>
            <a:pPr lvl="1"/>
            <a:r>
              <a:rPr lang="en-US" dirty="0"/>
              <a:t>Search for Hyperparameters</a:t>
            </a:r>
          </a:p>
          <a:p>
            <a:r>
              <a:rPr lang="en-US" dirty="0"/>
              <a:t>Batch Normalization</a:t>
            </a:r>
          </a:p>
          <a:p>
            <a:pPr lvl="1"/>
            <a:r>
              <a:rPr lang="en-US" dirty="0"/>
              <a:t>Training Implementation</a:t>
            </a:r>
          </a:p>
          <a:p>
            <a:pPr lvl="1"/>
            <a:r>
              <a:rPr lang="en-US" dirty="0"/>
              <a:t>Why Does Batch Normalization Work?</a:t>
            </a:r>
          </a:p>
          <a:p>
            <a:pPr lvl="1"/>
            <a:r>
              <a:rPr lang="en-US" dirty="0"/>
              <a:t>Batch Norm as Regularization</a:t>
            </a:r>
          </a:p>
          <a:p>
            <a:pPr lvl="1"/>
            <a:r>
              <a:rPr lang="en-US" dirty="0"/>
              <a:t>Testing Implementation</a:t>
            </a:r>
          </a:p>
          <a:p>
            <a:r>
              <a:rPr lang="en-US" dirty="0"/>
              <a:t>Softmax Regression</a:t>
            </a:r>
          </a:p>
          <a:p>
            <a:pPr lvl="1"/>
            <a:r>
              <a:rPr lang="en-US" dirty="0"/>
              <a:t>Train a Softmax Classifier</a:t>
            </a:r>
          </a:p>
          <a:p>
            <a:pPr lvl="1"/>
            <a:r>
              <a:rPr lang="en-US" dirty="0"/>
              <a:t>Appendix: Hardmax Function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55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Hyperparameters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49"/>
              </a:xfrm>
            </p:spPr>
            <p:txBody>
              <a:bodyPr/>
              <a:lstStyle/>
              <a:p>
                <a:r>
                  <a:rPr lang="en-SG" dirty="0"/>
                  <a:t>There are many hyperparameters, such as</a:t>
                </a:r>
              </a:p>
              <a:p>
                <a:pPr lvl="1"/>
                <a:r>
                  <a:rPr lang="en-SG" dirty="0"/>
                  <a:t>Highest priority</a:t>
                </a:r>
              </a:p>
              <a:p>
                <a:pPr lvl="2"/>
                <a:r>
                  <a:rPr lang="en-SG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: one of the most important hyperparameter</a:t>
                </a:r>
              </a:p>
              <a:p>
                <a:pPr lvl="1"/>
                <a:r>
                  <a:rPr lang="en-SG" dirty="0"/>
                  <a:t>2</a:t>
                </a:r>
                <a:r>
                  <a:rPr lang="en-SG" baseline="30000" dirty="0"/>
                  <a:t>nd</a:t>
                </a:r>
                <a:r>
                  <a:rPr lang="en-SG" dirty="0"/>
                  <a:t> priority</a:t>
                </a:r>
              </a:p>
              <a:p>
                <a:pPr lvl="2"/>
                <a:r>
                  <a:rPr lang="en-SG" dirty="0"/>
                  <a:t>momentum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: 0.9 is usually a good default</a:t>
                </a:r>
              </a:p>
              <a:p>
                <a:pPr lvl="2"/>
                <a:r>
                  <a:rPr lang="en-SG" dirty="0"/>
                  <a:t>Mini-batch size</a:t>
                </a:r>
              </a:p>
              <a:p>
                <a:pPr lvl="2"/>
                <a:r>
                  <a:rPr lang="en-SG" dirty="0"/>
                  <a:t>Number of hidden units</a:t>
                </a:r>
              </a:p>
              <a:p>
                <a:pPr lvl="1"/>
                <a:r>
                  <a:rPr lang="en-SG" dirty="0"/>
                  <a:t>3</a:t>
                </a:r>
                <a:r>
                  <a:rPr lang="en-SG" baseline="30000" dirty="0"/>
                  <a:t>rd</a:t>
                </a:r>
                <a:r>
                  <a:rPr lang="en-SG" dirty="0"/>
                  <a:t> priority</a:t>
                </a:r>
              </a:p>
              <a:p>
                <a:pPr lvl="2"/>
                <a:r>
                  <a:rPr lang="en-SG" dirty="0"/>
                  <a:t>Number of layers</a:t>
                </a:r>
              </a:p>
              <a:p>
                <a:pPr lvl="2"/>
                <a:r>
                  <a:rPr lang="en-SG" dirty="0"/>
                  <a:t>learning rate decay</a:t>
                </a:r>
              </a:p>
              <a:p>
                <a:pPr lvl="1"/>
                <a:r>
                  <a:rPr lang="en-SG" dirty="0"/>
                  <a:t>Adam optimizer: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/>
                  <a:t>(default at 0.9),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(default at 0.999),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G" dirty="0"/>
                  <a:t>(default at 10e-8)</a:t>
                </a:r>
              </a:p>
              <a:p>
                <a:pPr lvl="1"/>
                <a:r>
                  <a:rPr lang="en-SG" dirty="0"/>
                  <a:t>Many other parameters…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49"/>
              </a:xfrm>
              <a:blipFill>
                <a:blip r:embed="rId2"/>
                <a:stretch>
                  <a:fillRect l="-927" t="-1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5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Coarse-to-Fine Sampling Scheme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5"/>
            <a:ext cx="11834949" cy="5729149"/>
          </a:xfrm>
        </p:spPr>
        <p:txBody>
          <a:bodyPr/>
          <a:lstStyle/>
          <a:p>
            <a:r>
              <a:rPr lang="en-US" dirty="0"/>
              <a:t>Grid search</a:t>
            </a:r>
            <a:r>
              <a:rPr lang="en-SG" dirty="0"/>
              <a:t>: only works when the number of hyperparameters is small</a:t>
            </a:r>
          </a:p>
          <a:p>
            <a:r>
              <a:rPr lang="en-US" dirty="0"/>
              <a:t>More Recommended</a:t>
            </a:r>
          </a:p>
          <a:p>
            <a:pPr lvl="1"/>
            <a:r>
              <a:rPr lang="en-US" dirty="0"/>
              <a:t>Instead of choosing values with fixed step over a range, choosing random points in the hyperparameters space</a:t>
            </a:r>
          </a:p>
          <a:p>
            <a:pPr lvl="2"/>
            <a:r>
              <a:rPr lang="en-US" dirty="0"/>
              <a:t>The reason is, before hand, you don’t know which hyperparameters affect you model more or less</a:t>
            </a:r>
          </a:p>
          <a:p>
            <a:pPr lvl="2"/>
            <a:r>
              <a:rPr lang="en-US" dirty="0"/>
              <a:t>Certain hyperparameter may have little effect on your model.</a:t>
            </a:r>
            <a:br>
              <a:rPr lang="en-US" dirty="0"/>
            </a:br>
            <a:r>
              <a:rPr lang="en-US" dirty="0"/>
              <a:t>It is a waste of time to search through a complete grid of such hyperparameters.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Coarse-to-fine sampling scheme</a:t>
            </a:r>
          </a:p>
          <a:p>
            <a:pPr lvl="2"/>
            <a:r>
              <a:rPr lang="en-US" dirty="0"/>
              <a:t>Start with randomly sample from a larger hyperparameter scheme</a:t>
            </a:r>
          </a:p>
          <a:p>
            <a:pPr lvl="2"/>
            <a:r>
              <a:rPr lang="en-US" dirty="0"/>
              <a:t>Observe certain promising sub-space</a:t>
            </a:r>
          </a:p>
          <a:p>
            <a:pPr lvl="2"/>
            <a:r>
              <a:rPr lang="en-US" dirty="0"/>
              <a:t>Zoom in to the sub-space, and sample more from there</a:t>
            </a:r>
          </a:p>
        </p:txBody>
      </p:sp>
    </p:spTree>
    <p:extLst>
      <p:ext uri="{BB962C8B-B14F-4D97-AF65-F5344CB8AC3E}">
        <p14:creationId xmlns:p14="http://schemas.microsoft.com/office/powerpoint/2010/main" val="569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Scale of Hyperparameters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49"/>
              </a:xfrm>
            </p:spPr>
            <p:txBody>
              <a:bodyPr/>
              <a:lstStyle/>
              <a:p>
                <a:r>
                  <a:rPr lang="en-US" dirty="0"/>
                  <a:t>In some cases, it is reasonable to sample uniformly on linear-scale, such as</a:t>
                </a:r>
              </a:p>
              <a:p>
                <a:pPr lvl="1"/>
                <a:r>
                  <a:rPr lang="en-US" dirty="0"/>
                  <a:t>Number of units in a hidden layer, from 50 to 100</a:t>
                </a:r>
              </a:p>
              <a:p>
                <a:pPr lvl="1"/>
                <a:r>
                  <a:rPr lang="en-US" dirty="0"/>
                  <a:t>Number of hidden layers, from 2 to 4</a:t>
                </a:r>
              </a:p>
              <a:p>
                <a:r>
                  <a:rPr lang="en-US" dirty="0"/>
                  <a:t>In some other cases, you may want to use log-scale, such as</a:t>
                </a:r>
              </a:p>
              <a:p>
                <a:pPr lvl="1"/>
                <a:r>
                  <a:rPr lang="en-US" dirty="0"/>
                  <a:t>Learning rate from 0.0001 to 1: log-scale is obviously more suitable</a:t>
                </a:r>
              </a:p>
              <a:p>
                <a:r>
                  <a:rPr lang="en-US" dirty="0"/>
                  <a:t>Hyperparameters for exponentially weighted averages, such as</a:t>
                </a:r>
              </a:p>
              <a:p>
                <a:pPr lvl="1"/>
                <a:r>
                  <a:rPr lang="en-US" dirty="0"/>
                  <a:t>Momentum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from 0.9 to 0.999</a:t>
                </a:r>
              </a:p>
              <a:p>
                <a:pPr lvl="2"/>
                <a:r>
                  <a:rPr lang="en-US" dirty="0"/>
                  <a:t>Be careful –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from 0.9 to 0.9005 is not much, but from 0.999 to 0.9995 is A LOT</a:t>
                </a:r>
              </a:p>
              <a:p>
                <a:pPr lvl="3"/>
                <a:r>
                  <a:rPr lang="en-US" dirty="0"/>
                  <a:t>0.9 means to average over the last 10 values</a:t>
                </a:r>
              </a:p>
              <a:p>
                <a:pPr lvl="3"/>
                <a:r>
                  <a:rPr lang="en-US" dirty="0"/>
                  <a:t>0.999 means to average over the last 1000 values</a:t>
                </a:r>
              </a:p>
              <a:p>
                <a:pPr lvl="2"/>
                <a:r>
                  <a:rPr lang="en-US" dirty="0"/>
                  <a:t>In this case, we can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from 0.1 to 0.001 along log-scale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49"/>
              </a:xfrm>
              <a:blipFill>
                <a:blip r:embed="rId2"/>
                <a:stretch>
                  <a:fillRect l="-927" t="-1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Search for Hyperparameters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5"/>
            <a:ext cx="11834949" cy="5729149"/>
          </a:xfrm>
        </p:spPr>
        <p:txBody>
          <a:bodyPr/>
          <a:lstStyle/>
          <a:p>
            <a:r>
              <a:rPr lang="en-US" dirty="0"/>
              <a:t>Babysit one model</a:t>
            </a:r>
          </a:p>
          <a:p>
            <a:pPr lvl="1"/>
            <a:r>
              <a:rPr lang="en-US" dirty="0"/>
              <a:t>Huge data but limited computation resources</a:t>
            </a:r>
          </a:p>
          <a:p>
            <a:pPr lvl="2"/>
            <a:r>
              <a:rPr lang="en-US" dirty="0"/>
              <a:t>Take days or even weeks for one training cycle</a:t>
            </a:r>
          </a:p>
          <a:p>
            <a:pPr lvl="1"/>
            <a:r>
              <a:rPr lang="en-US" dirty="0"/>
              <a:t>Monitor the performance during training from time-to-time (say, daily), </a:t>
            </a:r>
            <a:br>
              <a:rPr lang="en-US" dirty="0"/>
            </a:br>
            <a:r>
              <a:rPr lang="en-US" dirty="0"/>
              <a:t>and adjust learning-rate when needed.</a:t>
            </a:r>
          </a:p>
          <a:p>
            <a:pPr lvl="1"/>
            <a:r>
              <a:rPr lang="en-US" dirty="0"/>
              <a:t>More commonly used in domains with big data</a:t>
            </a:r>
          </a:p>
          <a:p>
            <a:pPr lvl="1"/>
            <a:endParaRPr lang="en-US" dirty="0"/>
          </a:p>
          <a:p>
            <a:r>
              <a:rPr lang="en-US" dirty="0"/>
              <a:t>Training many models in parallel</a:t>
            </a:r>
          </a:p>
          <a:p>
            <a:pPr lvl="1"/>
            <a:r>
              <a:rPr lang="en-US" dirty="0"/>
              <a:t>If computation resources allow, surely we</a:t>
            </a:r>
            <a:br>
              <a:rPr lang="en-US" dirty="0"/>
            </a:br>
            <a:r>
              <a:rPr lang="en-US" dirty="0"/>
              <a:t>want to try many models (hyperparameters)</a:t>
            </a:r>
            <a:br>
              <a:rPr lang="en-US" dirty="0"/>
            </a:br>
            <a:r>
              <a:rPr lang="en-US" dirty="0"/>
              <a:t>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D4BB8-DB14-451B-8F79-6496EB15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43" y="651610"/>
            <a:ext cx="2133898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72792-4D94-4182-9A89-498A9CB7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01" y="3148439"/>
            <a:ext cx="207674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Batch Normalization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62B-1381-4EDA-9C8D-AC6E85E2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998856"/>
            <a:ext cx="11834949" cy="2737122"/>
          </a:xfrm>
        </p:spPr>
        <p:txBody>
          <a:bodyPr/>
          <a:lstStyle/>
          <a:p>
            <a:r>
              <a:rPr lang="en-US" dirty="0"/>
              <a:t>An important idea to </a:t>
            </a:r>
            <a:r>
              <a:rPr lang="en-US" dirty="0">
                <a:solidFill>
                  <a:srgbClr val="0070C0"/>
                </a:solidFill>
              </a:rPr>
              <a:t>speed up learning</a:t>
            </a:r>
          </a:p>
          <a:p>
            <a:pPr lvl="1"/>
            <a:r>
              <a:rPr lang="en-US" dirty="0"/>
              <a:t>Easier to train very deep network</a:t>
            </a:r>
          </a:p>
          <a:p>
            <a:pPr lvl="1"/>
            <a:r>
              <a:rPr lang="en-US" dirty="0"/>
              <a:t>Easier hyperparameter search</a:t>
            </a:r>
          </a:p>
          <a:p>
            <a:pPr lvl="1"/>
            <a:r>
              <a:rPr lang="en-US" dirty="0"/>
              <a:t>Make the NN more robust to selection of hyperparameters</a:t>
            </a:r>
          </a:p>
          <a:p>
            <a:r>
              <a:rPr lang="en-US" dirty="0"/>
              <a:t>Recap: normalizing inputs to speed up learning</a:t>
            </a:r>
          </a:p>
          <a:p>
            <a:pPr lvl="1"/>
            <a:r>
              <a:rPr lang="en-US" dirty="0"/>
              <a:t>Convert learning problem from “elongated” to “round and easier”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B0ABE-5F61-4569-A0B7-6B349A7E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3" y="3872684"/>
            <a:ext cx="8858346" cy="21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Batch Normalization – Training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</p:spPr>
            <p:txBody>
              <a:bodyPr/>
              <a:lstStyle/>
              <a:p>
                <a:r>
                  <a:rPr lang="en-US" dirty="0"/>
                  <a:t>In deeper networks, normalize the activations can make the training of next layer more efficient</a:t>
                </a:r>
              </a:p>
              <a:p>
                <a:r>
                  <a:rPr lang="en-US" dirty="0"/>
                  <a:t>There are some debates whether you should </a:t>
                </a:r>
                <a:br>
                  <a:rPr lang="en-US" dirty="0"/>
                </a:br>
                <a:r>
                  <a:rPr lang="en-US" dirty="0"/>
                  <a:t>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(output to the activation function) or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(input to the activation function)</a:t>
                </a:r>
              </a:p>
              <a:p>
                <a:pPr lvl="1"/>
                <a:r>
                  <a:rPr lang="en-US" dirty="0"/>
                  <a:t>The popular practice is to </a:t>
                </a:r>
                <a:r>
                  <a:rPr lang="en-US" dirty="0">
                    <a:solidFill>
                      <a:srgbClr val="0070C0"/>
                    </a:solidFill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(input)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Implementation at single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parameters to be learnt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  <a:blipFill>
                <a:blip r:embed="rId2"/>
                <a:stretch>
                  <a:fillRect l="-927" t="-18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E2F7D29-E7E6-4998-AAD2-CC1970C4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6" y="1395808"/>
            <a:ext cx="3870961" cy="22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D47-10B4-4748-851A-4BC27BF0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29995"/>
            <a:ext cx="11197046" cy="849720"/>
          </a:xfrm>
        </p:spPr>
        <p:txBody>
          <a:bodyPr/>
          <a:lstStyle/>
          <a:p>
            <a:r>
              <a:rPr lang="en-US" dirty="0"/>
              <a:t>Batch Normalization - Training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Implementation in a Network</a:t>
                </a:r>
              </a:p>
              <a:p>
                <a:pPr lvl="1"/>
                <a:r>
                  <a:rPr lang="en-US" dirty="0"/>
                  <a:t>Network parameters with batch-norm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Don’t confuse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the momentum term.</a:t>
                </a:r>
                <a:br>
                  <a:rPr lang="en-US" dirty="0"/>
                </a:br>
                <a:r>
                  <a:rPr lang="en-US" dirty="0"/>
                  <a:t>The authors of the original papers all 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You may want to </a:t>
                </a:r>
                <a:r>
                  <a:rPr lang="en-US" dirty="0">
                    <a:solidFill>
                      <a:srgbClr val="0070C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constantly 0</a:t>
                </a:r>
                <a:r>
                  <a:rPr lang="en-US" dirty="0"/>
                  <a:t>, because</a:t>
                </a:r>
              </a:p>
              <a:p>
                <a:pPr lvl="3"/>
                <a:r>
                  <a:rPr lang="en-US" dirty="0"/>
                  <a:t>There is no effect when you add the two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always gets cancelled out during the normalization</a:t>
                </a:r>
              </a:p>
              <a:p>
                <a:pPr lvl="1"/>
                <a:r>
                  <a:rPr lang="en-US" dirty="0"/>
                  <a:t>Batch-norm is usually already implemented in deep-learning frameworks</a:t>
                </a:r>
              </a:p>
              <a:p>
                <a:r>
                  <a:rPr lang="en-US" dirty="0"/>
                  <a:t>Working with mini-batches</a:t>
                </a:r>
              </a:p>
              <a:p>
                <a:pPr lvl="1"/>
                <a:r>
                  <a:rPr lang="en-US" dirty="0"/>
                  <a:t>For each mini-batch, normalize with data just from this mini-batch</a:t>
                </a:r>
              </a:p>
              <a:p>
                <a:pPr lvl="2"/>
                <a:r>
                  <a:rPr lang="en-US" dirty="0"/>
                  <a:t>For t = 1 … Num of Mini  Batches</a:t>
                </a:r>
              </a:p>
              <a:p>
                <a:pPr lvl="3"/>
                <a:r>
                  <a:rPr lang="en-US" dirty="0"/>
                  <a:t>Compute forward propagation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In each hidden layer, use batch-norm to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b="0" dirty="0"/>
              </a:p>
              <a:p>
                <a:pPr lvl="3"/>
                <a:r>
                  <a:rPr lang="en-US" dirty="0"/>
                  <a:t>Use back propagation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Technically you can 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0, so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Update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E262B-1381-4EDA-9C8D-AC6E85E2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3" y="998855"/>
                <a:ext cx="11834949" cy="5729150"/>
              </a:xfrm>
              <a:blipFill>
                <a:blip r:embed="rId2"/>
                <a:stretch>
                  <a:fillRect l="-824" t="-2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383C5E-FD1A-4AC9-99A4-DB53A2C6E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29" y="979715"/>
            <a:ext cx="5691817" cy="19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1358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Deep Learning Specialization  Hyperparameter Tunning,  Batch Norm, and Softmax</vt:lpstr>
      <vt:lpstr>Contents</vt:lpstr>
      <vt:lpstr>Hyperparameters</vt:lpstr>
      <vt:lpstr>Coarse-to-Fine Sampling Scheme</vt:lpstr>
      <vt:lpstr>Scale of Hyperparameters</vt:lpstr>
      <vt:lpstr>Search for Hyperparameters</vt:lpstr>
      <vt:lpstr>Batch Normalization</vt:lpstr>
      <vt:lpstr>Batch Normalization – Training</vt:lpstr>
      <vt:lpstr>Batch Normalization - Training</vt:lpstr>
      <vt:lpstr>Why Does Batch Normalization Work?</vt:lpstr>
      <vt:lpstr>Batch Norm as Regularization</vt:lpstr>
      <vt:lpstr>Batch Normalization - Testing</vt:lpstr>
      <vt:lpstr>Softmax Regression</vt:lpstr>
      <vt:lpstr>Train a Softmax Classifier</vt:lpstr>
      <vt:lpstr>Appendix: Hardmax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Specialization  Hyperparameter Tunning,  Regularization and Optimization</dc:title>
  <dc:creator>Yang Xi</dc:creator>
  <cp:lastModifiedBy>Yang Xi</cp:lastModifiedBy>
  <cp:revision>7</cp:revision>
  <dcterms:created xsi:type="dcterms:W3CDTF">2021-09-30T02:06:00Z</dcterms:created>
  <dcterms:modified xsi:type="dcterms:W3CDTF">2021-09-30T07:30:43Z</dcterms:modified>
</cp:coreProperties>
</file>