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5" r:id="rId4"/>
    <p:sldId id="276" r:id="rId5"/>
    <p:sldId id="277" r:id="rId6"/>
    <p:sldId id="278" r:id="rId7"/>
    <p:sldId id="279" r:id="rId8"/>
    <p:sldId id="280" r:id="rId9"/>
    <p:sldId id="281" r:id="rId10"/>
    <p:sldId id="282" r:id="rId11"/>
    <p:sldId id="283"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31DF-CCDA-446C-8801-C4A8F609D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24763BC-8204-4B95-8812-B36769E194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4F8592A-04CA-40C6-91CC-77E66C64DB29}"/>
              </a:ext>
            </a:extLst>
          </p:cNvPr>
          <p:cNvSpPr>
            <a:spLocks noGrp="1"/>
          </p:cNvSpPr>
          <p:nvPr>
            <p:ph type="dt" sz="half" idx="10"/>
          </p:nvPr>
        </p:nvSpPr>
        <p:spPr/>
        <p:txBody>
          <a:bodyPr/>
          <a:lstStyle/>
          <a:p>
            <a:fld id="{4D9E09C2-D69C-444E-9C33-234807EF1830}" type="datetimeFigureOut">
              <a:rPr lang="en-SG" smtClean="0"/>
              <a:t>29/9/2021</a:t>
            </a:fld>
            <a:endParaRPr lang="en-SG"/>
          </a:p>
        </p:txBody>
      </p:sp>
      <p:sp>
        <p:nvSpPr>
          <p:cNvPr id="5" name="Footer Placeholder 4">
            <a:extLst>
              <a:ext uri="{FF2B5EF4-FFF2-40B4-BE49-F238E27FC236}">
                <a16:creationId xmlns:a16="http://schemas.microsoft.com/office/drawing/2014/main" id="{C6FAD022-96A9-4090-A3C7-0D12EACB24C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28C3148-9500-4AFD-AA1E-140546794D75}"/>
              </a:ext>
            </a:extLst>
          </p:cNvPr>
          <p:cNvSpPr>
            <a:spLocks noGrp="1"/>
          </p:cNvSpPr>
          <p:nvPr>
            <p:ph type="sldNum" sz="quarter" idx="12"/>
          </p:nvPr>
        </p:nvSpPr>
        <p:spPr/>
        <p:txBody>
          <a:bodyPr/>
          <a:lstStyle/>
          <a:p>
            <a:fld id="{C0E37CAE-5839-4F08-A7B9-BB7D43A9064E}" type="slidenum">
              <a:rPr lang="en-SG" smtClean="0"/>
              <a:t>‹#›</a:t>
            </a:fld>
            <a:endParaRPr lang="en-SG"/>
          </a:p>
        </p:txBody>
      </p:sp>
    </p:spTree>
    <p:extLst>
      <p:ext uri="{BB962C8B-B14F-4D97-AF65-F5344CB8AC3E}">
        <p14:creationId xmlns:p14="http://schemas.microsoft.com/office/powerpoint/2010/main" val="77397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6117-F507-4421-B4C1-E933E2B6CF7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4AC5A3E-0051-426A-BA55-CD9FD983C8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7A6A78C-A13A-4E4B-9079-E5BE87D47465}"/>
              </a:ext>
            </a:extLst>
          </p:cNvPr>
          <p:cNvSpPr>
            <a:spLocks noGrp="1"/>
          </p:cNvSpPr>
          <p:nvPr>
            <p:ph type="dt" sz="half" idx="10"/>
          </p:nvPr>
        </p:nvSpPr>
        <p:spPr/>
        <p:txBody>
          <a:bodyPr/>
          <a:lstStyle/>
          <a:p>
            <a:fld id="{4D9E09C2-D69C-444E-9C33-234807EF1830}" type="datetimeFigureOut">
              <a:rPr lang="en-SG" smtClean="0"/>
              <a:t>29/9/2021</a:t>
            </a:fld>
            <a:endParaRPr lang="en-SG"/>
          </a:p>
        </p:txBody>
      </p:sp>
      <p:sp>
        <p:nvSpPr>
          <p:cNvPr id="5" name="Footer Placeholder 4">
            <a:extLst>
              <a:ext uri="{FF2B5EF4-FFF2-40B4-BE49-F238E27FC236}">
                <a16:creationId xmlns:a16="http://schemas.microsoft.com/office/drawing/2014/main" id="{14842B8C-167D-475A-9599-0798897AF9E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335CB9F-C298-4B2E-8214-5C56FD01DEB3}"/>
              </a:ext>
            </a:extLst>
          </p:cNvPr>
          <p:cNvSpPr>
            <a:spLocks noGrp="1"/>
          </p:cNvSpPr>
          <p:nvPr>
            <p:ph type="sldNum" sz="quarter" idx="12"/>
          </p:nvPr>
        </p:nvSpPr>
        <p:spPr/>
        <p:txBody>
          <a:bodyPr/>
          <a:lstStyle/>
          <a:p>
            <a:fld id="{C0E37CAE-5839-4F08-A7B9-BB7D43A9064E}" type="slidenum">
              <a:rPr lang="en-SG" smtClean="0"/>
              <a:t>‹#›</a:t>
            </a:fld>
            <a:endParaRPr lang="en-SG"/>
          </a:p>
        </p:txBody>
      </p:sp>
    </p:spTree>
    <p:extLst>
      <p:ext uri="{BB962C8B-B14F-4D97-AF65-F5344CB8AC3E}">
        <p14:creationId xmlns:p14="http://schemas.microsoft.com/office/powerpoint/2010/main" val="1700981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2477F-0438-4E7C-8A62-4BE98ACC3A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A17C6A3-6708-447F-A4F2-70ECAB4180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A5450BD-B0FB-4C80-8C05-DE3CD251C861}"/>
              </a:ext>
            </a:extLst>
          </p:cNvPr>
          <p:cNvSpPr>
            <a:spLocks noGrp="1"/>
          </p:cNvSpPr>
          <p:nvPr>
            <p:ph type="dt" sz="half" idx="10"/>
          </p:nvPr>
        </p:nvSpPr>
        <p:spPr/>
        <p:txBody>
          <a:bodyPr/>
          <a:lstStyle/>
          <a:p>
            <a:fld id="{4D9E09C2-D69C-444E-9C33-234807EF1830}" type="datetimeFigureOut">
              <a:rPr lang="en-SG" smtClean="0"/>
              <a:t>29/9/2021</a:t>
            </a:fld>
            <a:endParaRPr lang="en-SG"/>
          </a:p>
        </p:txBody>
      </p:sp>
      <p:sp>
        <p:nvSpPr>
          <p:cNvPr id="5" name="Footer Placeholder 4">
            <a:extLst>
              <a:ext uri="{FF2B5EF4-FFF2-40B4-BE49-F238E27FC236}">
                <a16:creationId xmlns:a16="http://schemas.microsoft.com/office/drawing/2014/main" id="{BCDEA64A-1F6F-4F9A-8C17-F492646437F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D70EF1-F118-48AA-A9EF-34E9FB83BEE2}"/>
              </a:ext>
            </a:extLst>
          </p:cNvPr>
          <p:cNvSpPr>
            <a:spLocks noGrp="1"/>
          </p:cNvSpPr>
          <p:nvPr>
            <p:ph type="sldNum" sz="quarter" idx="12"/>
          </p:nvPr>
        </p:nvSpPr>
        <p:spPr/>
        <p:txBody>
          <a:bodyPr/>
          <a:lstStyle/>
          <a:p>
            <a:fld id="{C0E37CAE-5839-4F08-A7B9-BB7D43A9064E}" type="slidenum">
              <a:rPr lang="en-SG" smtClean="0"/>
              <a:t>‹#›</a:t>
            </a:fld>
            <a:endParaRPr lang="en-SG"/>
          </a:p>
        </p:txBody>
      </p:sp>
    </p:spTree>
    <p:extLst>
      <p:ext uri="{BB962C8B-B14F-4D97-AF65-F5344CB8AC3E}">
        <p14:creationId xmlns:p14="http://schemas.microsoft.com/office/powerpoint/2010/main" val="152278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258D-6D2A-4A1F-9785-9C9B13D151E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86A04EF-B70E-4ADB-863C-FF4D0B9F54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44DABD3-A349-46B2-86B0-B0D35D0862B3}"/>
              </a:ext>
            </a:extLst>
          </p:cNvPr>
          <p:cNvSpPr>
            <a:spLocks noGrp="1"/>
          </p:cNvSpPr>
          <p:nvPr>
            <p:ph type="dt" sz="half" idx="10"/>
          </p:nvPr>
        </p:nvSpPr>
        <p:spPr/>
        <p:txBody>
          <a:bodyPr/>
          <a:lstStyle/>
          <a:p>
            <a:fld id="{4D9E09C2-D69C-444E-9C33-234807EF1830}" type="datetimeFigureOut">
              <a:rPr lang="en-SG" smtClean="0"/>
              <a:t>29/9/2021</a:t>
            </a:fld>
            <a:endParaRPr lang="en-SG"/>
          </a:p>
        </p:txBody>
      </p:sp>
      <p:sp>
        <p:nvSpPr>
          <p:cNvPr id="5" name="Footer Placeholder 4">
            <a:extLst>
              <a:ext uri="{FF2B5EF4-FFF2-40B4-BE49-F238E27FC236}">
                <a16:creationId xmlns:a16="http://schemas.microsoft.com/office/drawing/2014/main" id="{CD9DBFBA-B9A6-45B2-868D-9AB3145C22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F37FFA4-C00E-429F-80DC-51AF8F354B3C}"/>
              </a:ext>
            </a:extLst>
          </p:cNvPr>
          <p:cNvSpPr>
            <a:spLocks noGrp="1"/>
          </p:cNvSpPr>
          <p:nvPr>
            <p:ph type="sldNum" sz="quarter" idx="12"/>
          </p:nvPr>
        </p:nvSpPr>
        <p:spPr/>
        <p:txBody>
          <a:bodyPr/>
          <a:lstStyle/>
          <a:p>
            <a:fld id="{C0E37CAE-5839-4F08-A7B9-BB7D43A9064E}" type="slidenum">
              <a:rPr lang="en-SG" smtClean="0"/>
              <a:t>‹#›</a:t>
            </a:fld>
            <a:endParaRPr lang="en-SG"/>
          </a:p>
        </p:txBody>
      </p:sp>
    </p:spTree>
    <p:extLst>
      <p:ext uri="{BB962C8B-B14F-4D97-AF65-F5344CB8AC3E}">
        <p14:creationId xmlns:p14="http://schemas.microsoft.com/office/powerpoint/2010/main" val="40174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F3E2-0B68-4DDF-8243-C9910250DF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5976E3F-7590-461F-BAB1-52F015D570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6443E-C09E-467B-BA3A-EE523F74FBF4}"/>
              </a:ext>
            </a:extLst>
          </p:cNvPr>
          <p:cNvSpPr>
            <a:spLocks noGrp="1"/>
          </p:cNvSpPr>
          <p:nvPr>
            <p:ph type="dt" sz="half" idx="10"/>
          </p:nvPr>
        </p:nvSpPr>
        <p:spPr/>
        <p:txBody>
          <a:bodyPr/>
          <a:lstStyle/>
          <a:p>
            <a:fld id="{4D9E09C2-D69C-444E-9C33-234807EF1830}" type="datetimeFigureOut">
              <a:rPr lang="en-SG" smtClean="0"/>
              <a:t>29/9/2021</a:t>
            </a:fld>
            <a:endParaRPr lang="en-SG"/>
          </a:p>
        </p:txBody>
      </p:sp>
      <p:sp>
        <p:nvSpPr>
          <p:cNvPr id="5" name="Footer Placeholder 4">
            <a:extLst>
              <a:ext uri="{FF2B5EF4-FFF2-40B4-BE49-F238E27FC236}">
                <a16:creationId xmlns:a16="http://schemas.microsoft.com/office/drawing/2014/main" id="{571C5272-62F3-4DC0-8FB5-E77757F4FB9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595D6E5-CB8C-4E0B-8EAB-2119B599D58F}"/>
              </a:ext>
            </a:extLst>
          </p:cNvPr>
          <p:cNvSpPr>
            <a:spLocks noGrp="1"/>
          </p:cNvSpPr>
          <p:nvPr>
            <p:ph type="sldNum" sz="quarter" idx="12"/>
          </p:nvPr>
        </p:nvSpPr>
        <p:spPr/>
        <p:txBody>
          <a:bodyPr/>
          <a:lstStyle/>
          <a:p>
            <a:fld id="{C0E37CAE-5839-4F08-A7B9-BB7D43A9064E}" type="slidenum">
              <a:rPr lang="en-SG" smtClean="0"/>
              <a:t>‹#›</a:t>
            </a:fld>
            <a:endParaRPr lang="en-SG"/>
          </a:p>
        </p:txBody>
      </p:sp>
    </p:spTree>
    <p:extLst>
      <p:ext uri="{BB962C8B-B14F-4D97-AF65-F5344CB8AC3E}">
        <p14:creationId xmlns:p14="http://schemas.microsoft.com/office/powerpoint/2010/main" val="128980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206E-9997-49A1-9AB0-10816F38AA0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D55485B-1EA0-4751-BB39-347E461D3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6A73C5E-6A7D-4130-BA9D-53F1068C9A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DA99166-FF35-458F-88C5-DD9C05B622B6}"/>
              </a:ext>
            </a:extLst>
          </p:cNvPr>
          <p:cNvSpPr>
            <a:spLocks noGrp="1"/>
          </p:cNvSpPr>
          <p:nvPr>
            <p:ph type="dt" sz="half" idx="10"/>
          </p:nvPr>
        </p:nvSpPr>
        <p:spPr/>
        <p:txBody>
          <a:bodyPr/>
          <a:lstStyle/>
          <a:p>
            <a:fld id="{4D9E09C2-D69C-444E-9C33-234807EF1830}" type="datetimeFigureOut">
              <a:rPr lang="en-SG" smtClean="0"/>
              <a:t>29/9/2021</a:t>
            </a:fld>
            <a:endParaRPr lang="en-SG"/>
          </a:p>
        </p:txBody>
      </p:sp>
      <p:sp>
        <p:nvSpPr>
          <p:cNvPr id="6" name="Footer Placeholder 5">
            <a:extLst>
              <a:ext uri="{FF2B5EF4-FFF2-40B4-BE49-F238E27FC236}">
                <a16:creationId xmlns:a16="http://schemas.microsoft.com/office/drawing/2014/main" id="{7FF474F5-5077-4F70-8B75-D2B89B23594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E5DC60D-1A45-4C23-840D-AF2311BBCE35}"/>
              </a:ext>
            </a:extLst>
          </p:cNvPr>
          <p:cNvSpPr>
            <a:spLocks noGrp="1"/>
          </p:cNvSpPr>
          <p:nvPr>
            <p:ph type="sldNum" sz="quarter" idx="12"/>
          </p:nvPr>
        </p:nvSpPr>
        <p:spPr/>
        <p:txBody>
          <a:bodyPr/>
          <a:lstStyle/>
          <a:p>
            <a:fld id="{C0E37CAE-5839-4F08-A7B9-BB7D43A9064E}" type="slidenum">
              <a:rPr lang="en-SG" smtClean="0"/>
              <a:t>‹#›</a:t>
            </a:fld>
            <a:endParaRPr lang="en-SG"/>
          </a:p>
        </p:txBody>
      </p:sp>
    </p:spTree>
    <p:extLst>
      <p:ext uri="{BB962C8B-B14F-4D97-AF65-F5344CB8AC3E}">
        <p14:creationId xmlns:p14="http://schemas.microsoft.com/office/powerpoint/2010/main" val="31745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9BC4-A09B-4E61-B623-0A45D32AEBC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FE38764-7FED-4221-83D1-E70362148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E50B0-8D5B-4A68-A0C0-F0DFFD0F9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3ECD9FC-9BE0-4CFC-8648-DB29334B4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05F575-23C9-4350-90B6-01272FFDA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15AA667-141B-4416-A8E3-6F8157B67465}"/>
              </a:ext>
            </a:extLst>
          </p:cNvPr>
          <p:cNvSpPr>
            <a:spLocks noGrp="1"/>
          </p:cNvSpPr>
          <p:nvPr>
            <p:ph type="dt" sz="half" idx="10"/>
          </p:nvPr>
        </p:nvSpPr>
        <p:spPr/>
        <p:txBody>
          <a:bodyPr/>
          <a:lstStyle/>
          <a:p>
            <a:fld id="{4D9E09C2-D69C-444E-9C33-234807EF1830}" type="datetimeFigureOut">
              <a:rPr lang="en-SG" smtClean="0"/>
              <a:t>29/9/2021</a:t>
            </a:fld>
            <a:endParaRPr lang="en-SG"/>
          </a:p>
        </p:txBody>
      </p:sp>
      <p:sp>
        <p:nvSpPr>
          <p:cNvPr id="8" name="Footer Placeholder 7">
            <a:extLst>
              <a:ext uri="{FF2B5EF4-FFF2-40B4-BE49-F238E27FC236}">
                <a16:creationId xmlns:a16="http://schemas.microsoft.com/office/drawing/2014/main" id="{F5D7FA50-D8CB-4F70-9CD2-791914A87A4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DDF8315-B65C-4415-B716-0186ED9EFA37}"/>
              </a:ext>
            </a:extLst>
          </p:cNvPr>
          <p:cNvSpPr>
            <a:spLocks noGrp="1"/>
          </p:cNvSpPr>
          <p:nvPr>
            <p:ph type="sldNum" sz="quarter" idx="12"/>
          </p:nvPr>
        </p:nvSpPr>
        <p:spPr/>
        <p:txBody>
          <a:bodyPr/>
          <a:lstStyle/>
          <a:p>
            <a:fld id="{C0E37CAE-5839-4F08-A7B9-BB7D43A9064E}" type="slidenum">
              <a:rPr lang="en-SG" smtClean="0"/>
              <a:t>‹#›</a:t>
            </a:fld>
            <a:endParaRPr lang="en-SG"/>
          </a:p>
        </p:txBody>
      </p:sp>
    </p:spTree>
    <p:extLst>
      <p:ext uri="{BB962C8B-B14F-4D97-AF65-F5344CB8AC3E}">
        <p14:creationId xmlns:p14="http://schemas.microsoft.com/office/powerpoint/2010/main" val="141214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63B1-39B3-467B-88A1-E55C162F1C4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F66C314-8234-4F35-8C89-CFEDDCA54C26}"/>
              </a:ext>
            </a:extLst>
          </p:cNvPr>
          <p:cNvSpPr>
            <a:spLocks noGrp="1"/>
          </p:cNvSpPr>
          <p:nvPr>
            <p:ph type="dt" sz="half" idx="10"/>
          </p:nvPr>
        </p:nvSpPr>
        <p:spPr/>
        <p:txBody>
          <a:bodyPr/>
          <a:lstStyle/>
          <a:p>
            <a:fld id="{4D9E09C2-D69C-444E-9C33-234807EF1830}" type="datetimeFigureOut">
              <a:rPr lang="en-SG" smtClean="0"/>
              <a:t>29/9/2021</a:t>
            </a:fld>
            <a:endParaRPr lang="en-SG"/>
          </a:p>
        </p:txBody>
      </p:sp>
      <p:sp>
        <p:nvSpPr>
          <p:cNvPr id="4" name="Footer Placeholder 3">
            <a:extLst>
              <a:ext uri="{FF2B5EF4-FFF2-40B4-BE49-F238E27FC236}">
                <a16:creationId xmlns:a16="http://schemas.microsoft.com/office/drawing/2014/main" id="{252722DD-E5BA-4EC4-894A-0841BA5FB06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751C795-DA0A-46F5-8A52-8D7FE02DA001}"/>
              </a:ext>
            </a:extLst>
          </p:cNvPr>
          <p:cNvSpPr>
            <a:spLocks noGrp="1"/>
          </p:cNvSpPr>
          <p:nvPr>
            <p:ph type="sldNum" sz="quarter" idx="12"/>
          </p:nvPr>
        </p:nvSpPr>
        <p:spPr/>
        <p:txBody>
          <a:bodyPr/>
          <a:lstStyle/>
          <a:p>
            <a:fld id="{C0E37CAE-5839-4F08-A7B9-BB7D43A9064E}" type="slidenum">
              <a:rPr lang="en-SG" smtClean="0"/>
              <a:t>‹#›</a:t>
            </a:fld>
            <a:endParaRPr lang="en-SG"/>
          </a:p>
        </p:txBody>
      </p:sp>
    </p:spTree>
    <p:extLst>
      <p:ext uri="{BB962C8B-B14F-4D97-AF65-F5344CB8AC3E}">
        <p14:creationId xmlns:p14="http://schemas.microsoft.com/office/powerpoint/2010/main" val="229744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0869A-E9EC-40BE-91F7-6E79FEC4943B}"/>
              </a:ext>
            </a:extLst>
          </p:cNvPr>
          <p:cNvSpPr>
            <a:spLocks noGrp="1"/>
          </p:cNvSpPr>
          <p:nvPr>
            <p:ph type="dt" sz="half" idx="10"/>
          </p:nvPr>
        </p:nvSpPr>
        <p:spPr/>
        <p:txBody>
          <a:bodyPr/>
          <a:lstStyle/>
          <a:p>
            <a:fld id="{4D9E09C2-D69C-444E-9C33-234807EF1830}" type="datetimeFigureOut">
              <a:rPr lang="en-SG" smtClean="0"/>
              <a:t>29/9/2021</a:t>
            </a:fld>
            <a:endParaRPr lang="en-SG"/>
          </a:p>
        </p:txBody>
      </p:sp>
      <p:sp>
        <p:nvSpPr>
          <p:cNvPr id="3" name="Footer Placeholder 2">
            <a:extLst>
              <a:ext uri="{FF2B5EF4-FFF2-40B4-BE49-F238E27FC236}">
                <a16:creationId xmlns:a16="http://schemas.microsoft.com/office/drawing/2014/main" id="{000EE81A-3007-42B1-B616-9AA62FD433C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F05867A-8050-4281-961F-D4003672D551}"/>
              </a:ext>
            </a:extLst>
          </p:cNvPr>
          <p:cNvSpPr>
            <a:spLocks noGrp="1"/>
          </p:cNvSpPr>
          <p:nvPr>
            <p:ph type="sldNum" sz="quarter" idx="12"/>
          </p:nvPr>
        </p:nvSpPr>
        <p:spPr/>
        <p:txBody>
          <a:bodyPr/>
          <a:lstStyle/>
          <a:p>
            <a:fld id="{C0E37CAE-5839-4F08-A7B9-BB7D43A9064E}" type="slidenum">
              <a:rPr lang="en-SG" smtClean="0"/>
              <a:t>‹#›</a:t>
            </a:fld>
            <a:endParaRPr lang="en-SG"/>
          </a:p>
        </p:txBody>
      </p:sp>
    </p:spTree>
    <p:extLst>
      <p:ext uri="{BB962C8B-B14F-4D97-AF65-F5344CB8AC3E}">
        <p14:creationId xmlns:p14="http://schemas.microsoft.com/office/powerpoint/2010/main" val="368234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9F63-827E-41A3-B22E-A48980431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897EFFD-7B1A-4829-9B71-24FFED71B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BA8A3DA-1C0E-46EA-A210-5059C2A40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8574F-3A62-4986-9024-59DE72DA7B5C}"/>
              </a:ext>
            </a:extLst>
          </p:cNvPr>
          <p:cNvSpPr>
            <a:spLocks noGrp="1"/>
          </p:cNvSpPr>
          <p:nvPr>
            <p:ph type="dt" sz="half" idx="10"/>
          </p:nvPr>
        </p:nvSpPr>
        <p:spPr/>
        <p:txBody>
          <a:bodyPr/>
          <a:lstStyle/>
          <a:p>
            <a:fld id="{4D9E09C2-D69C-444E-9C33-234807EF1830}" type="datetimeFigureOut">
              <a:rPr lang="en-SG" smtClean="0"/>
              <a:t>29/9/2021</a:t>
            </a:fld>
            <a:endParaRPr lang="en-SG"/>
          </a:p>
        </p:txBody>
      </p:sp>
      <p:sp>
        <p:nvSpPr>
          <p:cNvPr id="6" name="Footer Placeholder 5">
            <a:extLst>
              <a:ext uri="{FF2B5EF4-FFF2-40B4-BE49-F238E27FC236}">
                <a16:creationId xmlns:a16="http://schemas.microsoft.com/office/drawing/2014/main" id="{5677578D-0917-4020-AC97-0C8E4C09F23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EF8CEDE-FC51-429E-9E5D-8BD219A270F8}"/>
              </a:ext>
            </a:extLst>
          </p:cNvPr>
          <p:cNvSpPr>
            <a:spLocks noGrp="1"/>
          </p:cNvSpPr>
          <p:nvPr>
            <p:ph type="sldNum" sz="quarter" idx="12"/>
          </p:nvPr>
        </p:nvSpPr>
        <p:spPr/>
        <p:txBody>
          <a:bodyPr/>
          <a:lstStyle/>
          <a:p>
            <a:fld id="{C0E37CAE-5839-4F08-A7B9-BB7D43A9064E}" type="slidenum">
              <a:rPr lang="en-SG" smtClean="0"/>
              <a:t>‹#›</a:t>
            </a:fld>
            <a:endParaRPr lang="en-SG"/>
          </a:p>
        </p:txBody>
      </p:sp>
    </p:spTree>
    <p:extLst>
      <p:ext uri="{BB962C8B-B14F-4D97-AF65-F5344CB8AC3E}">
        <p14:creationId xmlns:p14="http://schemas.microsoft.com/office/powerpoint/2010/main" val="153551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8621-4476-4534-B2F8-977B72DFC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E81C0B9-9E10-4891-BFC5-6F7D589D3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2BF5AFD-E2AB-4E9D-868A-F7DB7E3C1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C54CC-8B42-4F16-B63F-B922415D828C}"/>
              </a:ext>
            </a:extLst>
          </p:cNvPr>
          <p:cNvSpPr>
            <a:spLocks noGrp="1"/>
          </p:cNvSpPr>
          <p:nvPr>
            <p:ph type="dt" sz="half" idx="10"/>
          </p:nvPr>
        </p:nvSpPr>
        <p:spPr/>
        <p:txBody>
          <a:bodyPr/>
          <a:lstStyle/>
          <a:p>
            <a:fld id="{4D9E09C2-D69C-444E-9C33-234807EF1830}" type="datetimeFigureOut">
              <a:rPr lang="en-SG" smtClean="0"/>
              <a:t>29/9/2021</a:t>
            </a:fld>
            <a:endParaRPr lang="en-SG"/>
          </a:p>
        </p:txBody>
      </p:sp>
      <p:sp>
        <p:nvSpPr>
          <p:cNvPr id="6" name="Footer Placeholder 5">
            <a:extLst>
              <a:ext uri="{FF2B5EF4-FFF2-40B4-BE49-F238E27FC236}">
                <a16:creationId xmlns:a16="http://schemas.microsoft.com/office/drawing/2014/main" id="{61796FC8-F493-4787-8BC2-F1E242234EF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5219EAC-6C26-4FF7-912E-F68A7D583D71}"/>
              </a:ext>
            </a:extLst>
          </p:cNvPr>
          <p:cNvSpPr>
            <a:spLocks noGrp="1"/>
          </p:cNvSpPr>
          <p:nvPr>
            <p:ph type="sldNum" sz="quarter" idx="12"/>
          </p:nvPr>
        </p:nvSpPr>
        <p:spPr/>
        <p:txBody>
          <a:bodyPr/>
          <a:lstStyle/>
          <a:p>
            <a:fld id="{C0E37CAE-5839-4F08-A7B9-BB7D43A9064E}" type="slidenum">
              <a:rPr lang="en-SG" smtClean="0"/>
              <a:t>‹#›</a:t>
            </a:fld>
            <a:endParaRPr lang="en-SG"/>
          </a:p>
        </p:txBody>
      </p:sp>
    </p:spTree>
    <p:extLst>
      <p:ext uri="{BB962C8B-B14F-4D97-AF65-F5344CB8AC3E}">
        <p14:creationId xmlns:p14="http://schemas.microsoft.com/office/powerpoint/2010/main" val="268237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D2048C-4337-4FCA-ADFE-851FB0609C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F64E625-E7B1-48A5-9D89-D33CF3305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B6709F9-7A33-4004-A17A-6EA464C21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E09C2-D69C-444E-9C33-234807EF1830}" type="datetimeFigureOut">
              <a:rPr lang="en-SG" smtClean="0"/>
              <a:t>29/9/2021</a:t>
            </a:fld>
            <a:endParaRPr lang="en-SG"/>
          </a:p>
        </p:txBody>
      </p:sp>
      <p:sp>
        <p:nvSpPr>
          <p:cNvPr id="5" name="Footer Placeholder 4">
            <a:extLst>
              <a:ext uri="{FF2B5EF4-FFF2-40B4-BE49-F238E27FC236}">
                <a16:creationId xmlns:a16="http://schemas.microsoft.com/office/drawing/2014/main" id="{C91BDA13-C3E7-414C-9308-448E4BE62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03E118C9-2A93-4251-BE01-DC6D9C5C0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37CAE-5839-4F08-A7B9-BB7D43A9064E}" type="slidenum">
              <a:rPr lang="en-SG" smtClean="0"/>
              <a:t>‹#›</a:t>
            </a:fld>
            <a:endParaRPr lang="en-SG"/>
          </a:p>
        </p:txBody>
      </p:sp>
    </p:spTree>
    <p:extLst>
      <p:ext uri="{BB962C8B-B14F-4D97-AF65-F5344CB8AC3E}">
        <p14:creationId xmlns:p14="http://schemas.microsoft.com/office/powerpoint/2010/main" val="1793125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AFAF-5BAD-4F9E-A675-503CECDFB967}"/>
              </a:ext>
            </a:extLst>
          </p:cNvPr>
          <p:cNvSpPr>
            <a:spLocks noGrp="1"/>
          </p:cNvSpPr>
          <p:nvPr>
            <p:ph type="ctrTitle"/>
          </p:nvPr>
        </p:nvSpPr>
        <p:spPr>
          <a:xfrm>
            <a:off x="1524000" y="1122363"/>
            <a:ext cx="9144000" cy="1655762"/>
          </a:xfrm>
        </p:spPr>
        <p:txBody>
          <a:bodyPr>
            <a:normAutofit/>
          </a:bodyPr>
          <a:lstStyle/>
          <a:p>
            <a:r>
              <a:rPr lang="en-US" dirty="0"/>
              <a:t>Learning To Rank</a:t>
            </a:r>
            <a:endParaRPr lang="en-SG" dirty="0"/>
          </a:p>
        </p:txBody>
      </p:sp>
      <p:sp>
        <p:nvSpPr>
          <p:cNvPr id="3" name="Subtitle 2">
            <a:extLst>
              <a:ext uri="{FF2B5EF4-FFF2-40B4-BE49-F238E27FC236}">
                <a16:creationId xmlns:a16="http://schemas.microsoft.com/office/drawing/2014/main" id="{EF3C8DC5-2270-435D-B9C4-E181B8BA247B}"/>
              </a:ext>
            </a:extLst>
          </p:cNvPr>
          <p:cNvSpPr>
            <a:spLocks noGrp="1"/>
          </p:cNvSpPr>
          <p:nvPr>
            <p:ph type="subTitle" idx="1"/>
          </p:nvPr>
        </p:nvSpPr>
        <p:spPr>
          <a:xfrm>
            <a:off x="1524000" y="3602037"/>
            <a:ext cx="9144000" cy="2546835"/>
          </a:xfrm>
        </p:spPr>
        <p:txBody>
          <a:bodyPr>
            <a:normAutofit/>
          </a:bodyPr>
          <a:lstStyle/>
          <a:p>
            <a:r>
              <a:rPr lang="en-US" dirty="0"/>
              <a:t>(2021, </a:t>
            </a:r>
            <a:r>
              <a:rPr lang="en-US" dirty="0" err="1"/>
              <a:t>AlgoExpert</a:t>
            </a:r>
            <a:r>
              <a:rPr lang="en-US" dirty="0"/>
              <a:t>)</a:t>
            </a:r>
          </a:p>
          <a:p>
            <a:r>
              <a:rPr lang="en-US" dirty="0"/>
              <a:t>Yang Xi’s Reading Note</a:t>
            </a:r>
          </a:p>
          <a:p>
            <a:endParaRPr lang="en-US" dirty="0"/>
          </a:p>
        </p:txBody>
      </p:sp>
    </p:spTree>
    <p:extLst>
      <p:ext uri="{BB962C8B-B14F-4D97-AF65-F5344CB8AC3E}">
        <p14:creationId xmlns:p14="http://schemas.microsoft.com/office/powerpoint/2010/main" val="321664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06E1-D43C-4AD8-A8C5-109DA265694D}"/>
              </a:ext>
            </a:extLst>
          </p:cNvPr>
          <p:cNvSpPr>
            <a:spLocks noGrp="1"/>
          </p:cNvSpPr>
          <p:nvPr>
            <p:ph type="title"/>
          </p:nvPr>
        </p:nvSpPr>
        <p:spPr>
          <a:xfrm>
            <a:off x="233265" y="65312"/>
            <a:ext cx="11120535" cy="567936"/>
          </a:xfrm>
        </p:spPr>
        <p:txBody>
          <a:bodyPr>
            <a:normAutofit fontScale="90000"/>
          </a:bodyPr>
          <a:lstStyle/>
          <a:p>
            <a:r>
              <a:rPr lang="en-US" dirty="0"/>
              <a:t>Evaluation Metrics</a:t>
            </a:r>
            <a:endParaRPr lang="en-SG" dirty="0"/>
          </a:p>
        </p:txBody>
      </p:sp>
      <p:sp>
        <p:nvSpPr>
          <p:cNvPr id="3" name="Content Placeholder 2">
            <a:extLst>
              <a:ext uri="{FF2B5EF4-FFF2-40B4-BE49-F238E27FC236}">
                <a16:creationId xmlns:a16="http://schemas.microsoft.com/office/drawing/2014/main" id="{061053CC-44C4-48C8-B4DF-EA8C6F050869}"/>
              </a:ext>
            </a:extLst>
          </p:cNvPr>
          <p:cNvSpPr>
            <a:spLocks noGrp="1"/>
          </p:cNvSpPr>
          <p:nvPr>
            <p:ph idx="1"/>
          </p:nvPr>
        </p:nvSpPr>
        <p:spPr>
          <a:xfrm>
            <a:off x="233265" y="633248"/>
            <a:ext cx="11700588" cy="6159439"/>
          </a:xfrm>
        </p:spPr>
        <p:txBody>
          <a:bodyPr>
            <a:normAutofit/>
          </a:bodyPr>
          <a:lstStyle/>
          <a:p>
            <a:r>
              <a:rPr lang="en-US" dirty="0"/>
              <a:t>NDCG: Average NDCG across all users</a:t>
            </a:r>
          </a:p>
          <a:p>
            <a:r>
              <a:rPr lang="en-US" dirty="0"/>
              <a:t>MAP: Mean Average Precision (for binary relevance)</a:t>
            </a:r>
          </a:p>
          <a:p>
            <a:r>
              <a:rPr lang="en-US" dirty="0"/>
              <a:t>MRR: Mean Reciprocal Rank (binary)</a:t>
            </a:r>
          </a:p>
          <a:p>
            <a:endParaRPr lang="en-US" dirty="0"/>
          </a:p>
          <a:p>
            <a:r>
              <a:rPr lang="en-US" dirty="0"/>
              <a:t>Sometimes, it is preferable to encode n-array labels as binary for evaluation.</a:t>
            </a:r>
          </a:p>
          <a:p>
            <a:r>
              <a:rPr lang="en-US" dirty="0"/>
              <a:t>All of these can be used in the lambda - can replace NDCG with MAP or MRR.</a:t>
            </a:r>
          </a:p>
          <a:p>
            <a:endParaRPr lang="en-US" dirty="0"/>
          </a:p>
        </p:txBody>
      </p:sp>
    </p:spTree>
    <p:extLst>
      <p:ext uri="{BB962C8B-B14F-4D97-AF65-F5344CB8AC3E}">
        <p14:creationId xmlns:p14="http://schemas.microsoft.com/office/powerpoint/2010/main" val="265767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06E1-D43C-4AD8-A8C5-109DA265694D}"/>
              </a:ext>
            </a:extLst>
          </p:cNvPr>
          <p:cNvSpPr>
            <a:spLocks noGrp="1"/>
          </p:cNvSpPr>
          <p:nvPr>
            <p:ph type="title"/>
          </p:nvPr>
        </p:nvSpPr>
        <p:spPr>
          <a:xfrm>
            <a:off x="233265" y="65312"/>
            <a:ext cx="11120535" cy="567936"/>
          </a:xfrm>
        </p:spPr>
        <p:txBody>
          <a:bodyPr>
            <a:normAutofit fontScale="90000"/>
          </a:bodyPr>
          <a:lstStyle/>
          <a:p>
            <a:r>
              <a:rPr lang="en-US" dirty="0"/>
              <a:t>Example – Personalized Feed and De-bias Clicks</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1053CC-44C4-48C8-B4DF-EA8C6F050869}"/>
                  </a:ext>
                </a:extLst>
              </p:cNvPr>
              <p:cNvSpPr>
                <a:spLocks noGrp="1"/>
              </p:cNvSpPr>
              <p:nvPr>
                <p:ph idx="1"/>
              </p:nvPr>
            </p:nvSpPr>
            <p:spPr>
              <a:xfrm>
                <a:off x="233265" y="633248"/>
                <a:ext cx="11700588" cy="6159439"/>
              </a:xfrm>
            </p:spPr>
            <p:txBody>
              <a:bodyPr>
                <a:normAutofit fontScale="92500" lnSpcReduction="20000"/>
              </a:bodyPr>
              <a:lstStyle/>
              <a:p>
                <a:r>
                  <a:rPr lang="en-US" dirty="0"/>
                  <a:t>Let’s generate top-K from 6 human-labeled post categories, </a:t>
                </a:r>
                <a:br>
                  <a:rPr lang="en-US" dirty="0"/>
                </a:br>
                <a:r>
                  <a:rPr lang="en-US" dirty="0"/>
                  <a:t>each with separate user-item embeddings</a:t>
                </a:r>
              </a:p>
              <a:p>
                <a:pPr lvl="1"/>
                <a:r>
                  <a:rPr lang="en-US" dirty="0"/>
                  <a:t>Co-worker interactions</a:t>
                </a:r>
              </a:p>
              <a:p>
                <a:pPr lvl="1"/>
                <a:r>
                  <a:rPr lang="en-US" dirty="0"/>
                  <a:t>Worker to manager interactions</a:t>
                </a:r>
              </a:p>
              <a:p>
                <a:pPr lvl="1"/>
                <a:r>
                  <a:rPr lang="en-US" dirty="0"/>
                  <a:t>Manager to worker interactions</a:t>
                </a:r>
              </a:p>
              <a:p>
                <a:pPr lvl="1"/>
                <a:r>
                  <a:rPr lang="en-US" dirty="0"/>
                  <a:t>Product releases</a:t>
                </a:r>
              </a:p>
              <a:p>
                <a:pPr lvl="1"/>
                <a:r>
                  <a:rPr lang="en-US" dirty="0"/>
                  <a:t>IPOs</a:t>
                </a:r>
              </a:p>
              <a:p>
                <a:pPr lvl="1"/>
                <a:r>
                  <a:rPr lang="en-US" dirty="0"/>
                  <a:t>Layoffs</a:t>
                </a:r>
              </a:p>
              <a:p>
                <a:r>
                  <a:rPr lang="en-US" dirty="0"/>
                  <a:t>Rank the top-K candidates from each generator by LambdaMART for each user</a:t>
                </a:r>
              </a:p>
              <a:p>
                <a:r>
                  <a:rPr lang="en-US" b="1" dirty="0">
                    <a:solidFill>
                      <a:srgbClr val="0070C0"/>
                    </a:solidFill>
                  </a:rPr>
                  <a:t>De-bias the clicks</a:t>
                </a:r>
              </a:p>
              <a:p>
                <a:pPr lvl="1"/>
                <a:r>
                  <a:rPr lang="en-US" dirty="0"/>
                  <a:t>Results appearing lower in the ranking can affect</a:t>
                </a:r>
              </a:p>
              <a:p>
                <a:pPr lvl="2"/>
                <a:r>
                  <a:rPr lang="en-US" dirty="0"/>
                  <a:t>If the post is even seen (</a:t>
                </a:r>
                <a:r>
                  <a:rPr lang="en-US" dirty="0">
                    <a:solidFill>
                      <a:srgbClr val="0070C0"/>
                    </a:solidFill>
                  </a:rPr>
                  <a:t>presentation bias</a:t>
                </a:r>
                <a:r>
                  <a:rPr lang="en-US" dirty="0"/>
                  <a:t>)</a:t>
                </a:r>
              </a:p>
              <a:p>
                <a:pPr lvl="2"/>
                <a:r>
                  <a:rPr lang="en-US" dirty="0"/>
                  <a:t>Even if it is seen, as it is lower in the list, user may not trust / interest in the result (</a:t>
                </a:r>
                <a:r>
                  <a:rPr lang="en-US" dirty="0">
                    <a:solidFill>
                      <a:srgbClr val="0070C0"/>
                    </a:solidFill>
                  </a:rPr>
                  <a:t>trust bias</a:t>
                </a:r>
                <a:r>
                  <a:rPr lang="en-US" dirty="0"/>
                  <a: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𝑗</m:t>
                                    </m:r>
                                  </m:sub>
                                </m:sSub>
                                <m:r>
                                  <a:rPr lang="en-US" i="1">
                                    <a:latin typeface="Cambria Math" panose="02040503050406030204" pitchFamily="18" charset="0"/>
                                  </a:rPr>
                                  <m:t>)</m:t>
                                </m:r>
                              </m:sup>
                            </m:sSup>
                          </m:den>
                        </m:f>
                        <m:r>
                          <a:rPr lang="en-US" i="1">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𝑁𝐷𝐶</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𝑖𝑗</m:t>
                                </m:r>
                              </m:sub>
                            </m:sSub>
                          </m:e>
                        </m:d>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𝑗</m:t>
                            </m:r>
                          </m:sub>
                        </m:sSub>
                      </m:den>
                    </m:f>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(bias of </a:t>
                </a:r>
                <a14:m>
                  <m:oMath xmlns:m="http://schemas.openxmlformats.org/officeDocument/2006/math">
                    <m:r>
                      <a:rPr lang="en-US" b="0" i="1" smtClean="0">
                        <a:latin typeface="Cambria Math" panose="02040503050406030204" pitchFamily="18" charset="0"/>
                      </a:rPr>
                      <m:t>𝑖</m:t>
                    </m:r>
                  </m:oMath>
                </a14:m>
                <a:r>
                  <a:rPr lang="en-US" dirty="0"/>
                  <a:t>) is the probability that some item in rank </a:t>
                </a:r>
                <a14:m>
                  <m:oMath xmlns:m="http://schemas.openxmlformats.org/officeDocument/2006/math">
                    <m:r>
                      <a:rPr lang="en-US" b="0" i="1" smtClean="0">
                        <a:latin typeface="Cambria Math" panose="02040503050406030204" pitchFamily="18" charset="0"/>
                      </a:rPr>
                      <m:t>𝑖</m:t>
                    </m:r>
                  </m:oMath>
                </a14:m>
                <a:r>
                  <a:rPr lang="en-US" dirty="0"/>
                  <a:t> is clicked over some other relevant item that’s lower than it.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oMath>
                </a14:m>
                <a:r>
                  <a:rPr lang="en-US" dirty="0"/>
                  <a:t> (bias of </a:t>
                </a:r>
                <a14:m>
                  <m:oMath xmlns:m="http://schemas.openxmlformats.org/officeDocument/2006/math">
                    <m:r>
                      <a:rPr lang="en-US" b="0" i="1" smtClean="0">
                        <a:latin typeface="Cambria Math" panose="02040503050406030204" pitchFamily="18" charset="0"/>
                      </a:rPr>
                      <m:t>𝑗</m:t>
                    </m:r>
                  </m:oMath>
                </a14:m>
                <a:r>
                  <a:rPr lang="en-US" dirty="0"/>
                  <a:t>) is the probability that some item in rank </a:t>
                </a:r>
                <a14:m>
                  <m:oMath xmlns:m="http://schemas.openxmlformats.org/officeDocument/2006/math">
                    <m:r>
                      <a:rPr lang="en-US" b="0" i="1" smtClean="0">
                        <a:latin typeface="Cambria Math" panose="02040503050406030204" pitchFamily="18" charset="0"/>
                      </a:rPr>
                      <m:t>𝑗</m:t>
                    </m:r>
                  </m:oMath>
                </a14:m>
                <a:r>
                  <a:rPr lang="en-US" dirty="0"/>
                  <a:t> is clicked over some other irrelevant item that’s lower than it.</a:t>
                </a:r>
              </a:p>
              <a:p>
                <a:pPr lvl="2"/>
                <a:endParaRPr lang="en-US" dirty="0"/>
              </a:p>
              <a:p>
                <a:endParaRPr lang="en-US" dirty="0"/>
              </a:p>
            </p:txBody>
          </p:sp>
        </mc:Choice>
        <mc:Fallback>
          <p:sp>
            <p:nvSpPr>
              <p:cNvPr id="3" name="Content Placeholder 2">
                <a:extLst>
                  <a:ext uri="{FF2B5EF4-FFF2-40B4-BE49-F238E27FC236}">
                    <a16:creationId xmlns:a16="http://schemas.microsoft.com/office/drawing/2014/main" id="{061053CC-44C4-48C8-B4DF-EA8C6F050869}"/>
                  </a:ext>
                </a:extLst>
              </p:cNvPr>
              <p:cNvSpPr>
                <a:spLocks noGrp="1" noRot="1" noChangeAspect="1" noMove="1" noResize="1" noEditPoints="1" noAdjustHandles="1" noChangeArrowheads="1" noChangeShapeType="1" noTextEdit="1"/>
              </p:cNvSpPr>
              <p:nvPr>
                <p:ph idx="1"/>
              </p:nvPr>
            </p:nvSpPr>
            <p:spPr>
              <a:xfrm>
                <a:off x="233265" y="633248"/>
                <a:ext cx="11700588" cy="6159439"/>
              </a:xfrm>
              <a:blipFill>
                <a:blip r:embed="rId2"/>
                <a:stretch>
                  <a:fillRect l="-781" t="-2475" r="-156"/>
                </a:stretch>
              </a:blipFill>
            </p:spPr>
            <p:txBody>
              <a:bodyPr/>
              <a:lstStyle/>
              <a:p>
                <a:r>
                  <a:rPr lang="en-SG">
                    <a:noFill/>
                  </a:rPr>
                  <a:t> </a:t>
                </a:r>
              </a:p>
            </p:txBody>
          </p:sp>
        </mc:Fallback>
      </mc:AlternateContent>
    </p:spTree>
    <p:extLst>
      <p:ext uri="{BB962C8B-B14F-4D97-AF65-F5344CB8AC3E}">
        <p14:creationId xmlns:p14="http://schemas.microsoft.com/office/powerpoint/2010/main" val="281920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06E1-D43C-4AD8-A8C5-109DA265694D}"/>
              </a:ext>
            </a:extLst>
          </p:cNvPr>
          <p:cNvSpPr>
            <a:spLocks noGrp="1"/>
          </p:cNvSpPr>
          <p:nvPr>
            <p:ph type="title"/>
          </p:nvPr>
        </p:nvSpPr>
        <p:spPr>
          <a:xfrm>
            <a:off x="233265" y="65312"/>
            <a:ext cx="11120535" cy="567936"/>
          </a:xfrm>
        </p:spPr>
        <p:txBody>
          <a:bodyPr>
            <a:normAutofit fontScale="90000"/>
          </a:bodyPr>
          <a:lstStyle/>
          <a:p>
            <a:r>
              <a:rPr lang="en-US" dirty="0"/>
              <a:t>Example – Application Performance</a:t>
            </a:r>
            <a:endParaRPr lang="en-SG" dirty="0"/>
          </a:p>
        </p:txBody>
      </p:sp>
      <p:sp>
        <p:nvSpPr>
          <p:cNvPr id="3" name="Content Placeholder 2">
            <a:extLst>
              <a:ext uri="{FF2B5EF4-FFF2-40B4-BE49-F238E27FC236}">
                <a16:creationId xmlns:a16="http://schemas.microsoft.com/office/drawing/2014/main" id="{061053CC-44C4-48C8-B4DF-EA8C6F050869}"/>
              </a:ext>
            </a:extLst>
          </p:cNvPr>
          <p:cNvSpPr>
            <a:spLocks noGrp="1"/>
          </p:cNvSpPr>
          <p:nvPr>
            <p:ph idx="1"/>
          </p:nvPr>
        </p:nvSpPr>
        <p:spPr>
          <a:xfrm>
            <a:off x="233265" y="633248"/>
            <a:ext cx="11700588" cy="6159439"/>
          </a:xfrm>
        </p:spPr>
        <p:txBody>
          <a:bodyPr>
            <a:normAutofit/>
          </a:bodyPr>
          <a:lstStyle/>
          <a:p>
            <a:r>
              <a:rPr lang="en-US" dirty="0"/>
              <a:t>Our personalized feed</a:t>
            </a:r>
          </a:p>
          <a:p>
            <a:pPr lvl="1"/>
            <a:r>
              <a:rPr lang="en-US" dirty="0"/>
              <a:t>Increased app session time by over 25%</a:t>
            </a:r>
          </a:p>
          <a:p>
            <a:pPr lvl="1"/>
            <a:r>
              <a:rPr lang="en-US" dirty="0"/>
              <a:t>Decreased feed scrolling time by 10%</a:t>
            </a:r>
          </a:p>
          <a:p>
            <a:pPr lvl="2"/>
            <a:r>
              <a:rPr lang="en-US" dirty="0"/>
              <a:t>Users tend to find the relevant items fast without much scrolling around</a:t>
            </a:r>
          </a:p>
          <a:p>
            <a:pPr lvl="2"/>
            <a:endParaRPr lang="en-US" dirty="0"/>
          </a:p>
          <a:p>
            <a:endParaRPr lang="en-US" dirty="0"/>
          </a:p>
        </p:txBody>
      </p:sp>
    </p:spTree>
    <p:extLst>
      <p:ext uri="{BB962C8B-B14F-4D97-AF65-F5344CB8AC3E}">
        <p14:creationId xmlns:p14="http://schemas.microsoft.com/office/powerpoint/2010/main" val="171533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FB0-BE97-47C0-AB5F-84EA68326378}"/>
              </a:ext>
            </a:extLst>
          </p:cNvPr>
          <p:cNvSpPr>
            <a:spLocks noGrp="1"/>
          </p:cNvSpPr>
          <p:nvPr>
            <p:ph type="title"/>
          </p:nvPr>
        </p:nvSpPr>
        <p:spPr>
          <a:xfrm>
            <a:off x="838200" y="57117"/>
            <a:ext cx="10515600" cy="623920"/>
          </a:xfrm>
        </p:spPr>
        <p:txBody>
          <a:bodyPr>
            <a:normAutofit fontScale="90000"/>
          </a:bodyPr>
          <a:lstStyle/>
          <a:p>
            <a:r>
              <a:rPr lang="en-US" dirty="0"/>
              <a:t>Table of Content</a:t>
            </a:r>
            <a:endParaRPr lang="en-SG" dirty="0"/>
          </a:p>
        </p:txBody>
      </p:sp>
      <p:sp>
        <p:nvSpPr>
          <p:cNvPr id="3" name="Content Placeholder 2">
            <a:extLst>
              <a:ext uri="{FF2B5EF4-FFF2-40B4-BE49-F238E27FC236}">
                <a16:creationId xmlns:a16="http://schemas.microsoft.com/office/drawing/2014/main" id="{B498C190-D6D5-498A-BE01-20C5700CA337}"/>
              </a:ext>
            </a:extLst>
          </p:cNvPr>
          <p:cNvSpPr>
            <a:spLocks noGrp="1"/>
          </p:cNvSpPr>
          <p:nvPr>
            <p:ph idx="1"/>
          </p:nvPr>
        </p:nvSpPr>
        <p:spPr>
          <a:xfrm>
            <a:off x="838200" y="793102"/>
            <a:ext cx="10515600" cy="5383861"/>
          </a:xfrm>
        </p:spPr>
        <p:txBody>
          <a:bodyPr/>
          <a:lstStyle/>
          <a:p>
            <a:r>
              <a:rPr lang="en-US" dirty="0"/>
              <a:t>Basic Ideas</a:t>
            </a:r>
          </a:p>
          <a:p>
            <a:r>
              <a:rPr lang="en-US" dirty="0"/>
              <a:t>Basic Formulation</a:t>
            </a:r>
          </a:p>
          <a:p>
            <a:r>
              <a:rPr lang="en-US" dirty="0"/>
              <a:t>Learning To Rank – an example</a:t>
            </a:r>
          </a:p>
          <a:p>
            <a:r>
              <a:rPr lang="en-US" dirty="0" err="1"/>
              <a:t>RankNet</a:t>
            </a:r>
            <a:endParaRPr lang="en-US" dirty="0"/>
          </a:p>
          <a:p>
            <a:r>
              <a:rPr lang="en-US" dirty="0"/>
              <a:t>LambdaNet and </a:t>
            </a:r>
            <a:r>
              <a:rPr lang="en-US" dirty="0" err="1"/>
              <a:t>NDCGLambdaNet</a:t>
            </a:r>
            <a:r>
              <a:rPr lang="en-US" dirty="0"/>
              <a:t> and LambdaMART</a:t>
            </a:r>
          </a:p>
          <a:p>
            <a:r>
              <a:rPr lang="en-US" dirty="0"/>
              <a:t>Multiple Additive Regression Trees (MART)</a:t>
            </a:r>
          </a:p>
          <a:p>
            <a:r>
              <a:rPr lang="en-US" dirty="0"/>
              <a:t>Evaluation Metrics</a:t>
            </a:r>
          </a:p>
          <a:p>
            <a:r>
              <a:rPr lang="en-US" dirty="0"/>
              <a:t>Example – Personalized Feed and De-bias Clicks</a:t>
            </a:r>
          </a:p>
          <a:p>
            <a:r>
              <a:rPr lang="en-US" dirty="0"/>
              <a:t>Example – Application Performance</a:t>
            </a:r>
            <a:endParaRPr lang="en-SG" dirty="0"/>
          </a:p>
          <a:p>
            <a:pPr lvl="1"/>
            <a:endParaRPr lang="en-SG" dirty="0"/>
          </a:p>
        </p:txBody>
      </p:sp>
    </p:spTree>
    <p:extLst>
      <p:ext uri="{BB962C8B-B14F-4D97-AF65-F5344CB8AC3E}">
        <p14:creationId xmlns:p14="http://schemas.microsoft.com/office/powerpoint/2010/main" val="125751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06E1-D43C-4AD8-A8C5-109DA265694D}"/>
              </a:ext>
            </a:extLst>
          </p:cNvPr>
          <p:cNvSpPr>
            <a:spLocks noGrp="1"/>
          </p:cNvSpPr>
          <p:nvPr>
            <p:ph type="title"/>
          </p:nvPr>
        </p:nvSpPr>
        <p:spPr>
          <a:xfrm>
            <a:off x="233265" y="65312"/>
            <a:ext cx="11120535" cy="567936"/>
          </a:xfrm>
        </p:spPr>
        <p:txBody>
          <a:bodyPr>
            <a:normAutofit fontScale="90000"/>
          </a:bodyPr>
          <a:lstStyle/>
          <a:p>
            <a:r>
              <a:rPr lang="en-US" dirty="0"/>
              <a:t>Basic Ideas</a:t>
            </a:r>
            <a:endParaRPr lang="en-SG" dirty="0"/>
          </a:p>
        </p:txBody>
      </p:sp>
      <p:sp>
        <p:nvSpPr>
          <p:cNvPr id="3" name="Content Placeholder 2">
            <a:extLst>
              <a:ext uri="{FF2B5EF4-FFF2-40B4-BE49-F238E27FC236}">
                <a16:creationId xmlns:a16="http://schemas.microsoft.com/office/drawing/2014/main" id="{061053CC-44C4-48C8-B4DF-EA8C6F050869}"/>
              </a:ext>
            </a:extLst>
          </p:cNvPr>
          <p:cNvSpPr>
            <a:spLocks noGrp="1"/>
          </p:cNvSpPr>
          <p:nvPr>
            <p:ph idx="1"/>
          </p:nvPr>
        </p:nvSpPr>
        <p:spPr>
          <a:xfrm>
            <a:off x="233265" y="633248"/>
            <a:ext cx="11700588" cy="6159439"/>
          </a:xfrm>
        </p:spPr>
        <p:txBody>
          <a:bodyPr>
            <a:normAutofit lnSpcReduction="10000"/>
          </a:bodyPr>
          <a:lstStyle/>
          <a:p>
            <a:r>
              <a:rPr lang="en-US" dirty="0"/>
              <a:t>Retrieve the top-K from a </a:t>
            </a:r>
            <a:r>
              <a:rPr lang="en-US" b="1" dirty="0">
                <a:solidFill>
                  <a:srgbClr val="0070C0"/>
                </a:solidFill>
              </a:rPr>
              <a:t>candidate generator</a:t>
            </a:r>
          </a:p>
          <a:p>
            <a:pPr lvl="1"/>
            <a:r>
              <a:rPr lang="en-US" dirty="0"/>
              <a:t>A system which outputs the candidates to be ranked</a:t>
            </a:r>
          </a:p>
          <a:p>
            <a:pPr lvl="1"/>
            <a:r>
              <a:rPr lang="en-US" dirty="0"/>
              <a:t>For extracting the top-K, we can generate a more sophisticated model, because we are only dealing with a small fraction of the users and the items (posts)</a:t>
            </a:r>
          </a:p>
          <a:p>
            <a:pPr lvl="1"/>
            <a:r>
              <a:rPr lang="en-US" dirty="0"/>
              <a:t>If we have different systems generating candidates, we can subset users into groups.</a:t>
            </a:r>
            <a:br>
              <a:rPr lang="en-US" dirty="0"/>
            </a:br>
            <a:r>
              <a:rPr lang="en-US" dirty="0"/>
              <a:t>Say one group of users from Amazon, another group from Google, and these exist in separate embedding spaces.</a:t>
            </a:r>
          </a:p>
          <a:p>
            <a:pPr lvl="2"/>
            <a:r>
              <a:rPr lang="en-US" dirty="0"/>
              <a:t>In this case, we need to have some mechanism to rank across different embeddings.</a:t>
            </a:r>
          </a:p>
          <a:p>
            <a:r>
              <a:rPr lang="en-US" dirty="0"/>
              <a:t>Rank the top candidates</a:t>
            </a:r>
          </a:p>
          <a:p>
            <a:pPr lvl="1"/>
            <a:r>
              <a:rPr lang="en-US" dirty="0"/>
              <a:t>Say, the candidate generator suggests A-C-B.</a:t>
            </a:r>
          </a:p>
          <a:p>
            <a:pPr lvl="1"/>
            <a:r>
              <a:rPr lang="en-US" dirty="0"/>
              <a:t>The </a:t>
            </a:r>
            <a:r>
              <a:rPr lang="en-US" dirty="0">
                <a:solidFill>
                  <a:srgbClr val="0070C0"/>
                </a:solidFill>
              </a:rPr>
              <a:t>“ideal” ranking </a:t>
            </a:r>
            <a:r>
              <a:rPr lang="en-US" dirty="0"/>
              <a:t>is A-B-C.</a:t>
            </a:r>
          </a:p>
          <a:p>
            <a:pPr lvl="2"/>
            <a:r>
              <a:rPr lang="en-US" dirty="0"/>
              <a:t>Say we get is from user clicks. Say the user clicked on A then B but not C, so A-B-C sounds ideal.</a:t>
            </a:r>
          </a:p>
          <a:p>
            <a:pPr lvl="2"/>
            <a:r>
              <a:rPr lang="en-US" dirty="0"/>
              <a:t>The goal is to tell why A-B-C is better than A-C-B.</a:t>
            </a:r>
          </a:p>
          <a:p>
            <a:pPr lvl="2"/>
            <a:r>
              <a:rPr lang="en-US" dirty="0"/>
              <a:t>From A-C-B to A-B-C, we need one </a:t>
            </a:r>
            <a:r>
              <a:rPr lang="en-US" dirty="0">
                <a:solidFill>
                  <a:srgbClr val="0070C0"/>
                </a:solidFill>
              </a:rPr>
              <a:t>inversion</a:t>
            </a:r>
            <a:r>
              <a:rPr lang="en-US" dirty="0"/>
              <a:t>.</a:t>
            </a:r>
          </a:p>
          <a:p>
            <a:r>
              <a:rPr lang="en-US" dirty="0"/>
              <a:t>Train a model</a:t>
            </a:r>
          </a:p>
          <a:p>
            <a:pPr lvl="1"/>
            <a:r>
              <a:rPr lang="en-US" dirty="0"/>
              <a:t>Output some ranking</a:t>
            </a:r>
          </a:p>
          <a:p>
            <a:pPr lvl="1"/>
            <a:r>
              <a:rPr lang="en-US" dirty="0"/>
              <a:t>penalized by how many inversions it took to restore the ideal ordering</a:t>
            </a:r>
          </a:p>
          <a:p>
            <a:pPr lvl="1"/>
            <a:endParaRPr lang="en-SG" dirty="0"/>
          </a:p>
        </p:txBody>
      </p:sp>
    </p:spTree>
    <p:extLst>
      <p:ext uri="{BB962C8B-B14F-4D97-AF65-F5344CB8AC3E}">
        <p14:creationId xmlns:p14="http://schemas.microsoft.com/office/powerpoint/2010/main" val="259223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06E1-D43C-4AD8-A8C5-109DA265694D}"/>
              </a:ext>
            </a:extLst>
          </p:cNvPr>
          <p:cNvSpPr>
            <a:spLocks noGrp="1"/>
          </p:cNvSpPr>
          <p:nvPr>
            <p:ph type="title"/>
          </p:nvPr>
        </p:nvSpPr>
        <p:spPr>
          <a:xfrm>
            <a:off x="233265" y="65312"/>
            <a:ext cx="11120535" cy="567936"/>
          </a:xfrm>
        </p:spPr>
        <p:txBody>
          <a:bodyPr>
            <a:normAutofit fontScale="90000"/>
          </a:bodyPr>
          <a:lstStyle/>
          <a:p>
            <a:r>
              <a:rPr lang="en-US" dirty="0"/>
              <a:t>Basic Formulation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1053CC-44C4-48C8-B4DF-EA8C6F050869}"/>
                  </a:ext>
                </a:extLst>
              </p:cNvPr>
              <p:cNvSpPr>
                <a:spLocks noGrp="1"/>
              </p:cNvSpPr>
              <p:nvPr>
                <p:ph idx="1"/>
              </p:nvPr>
            </p:nvSpPr>
            <p:spPr>
              <a:xfrm>
                <a:off x="233265" y="633248"/>
                <a:ext cx="11700588" cy="6159439"/>
              </a:xfrm>
            </p:spPr>
            <p:txBody>
              <a:bodyPr>
                <a:normAutofit/>
              </a:bodyPr>
              <a:lstStyle/>
              <a:p>
                <a:r>
                  <a:rPr lang="en-US" dirty="0"/>
                  <a:t>Learning To Rank</a:t>
                </a:r>
                <a:endParaRPr lang="en-US" b="1" dirty="0">
                  <a:solidFill>
                    <a:srgbClr val="0070C0"/>
                  </a:solidFill>
                </a:endParaRP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&gt;</m:t>
                        </m:r>
                        <m:r>
                          <a:rPr lang="en-US" i="1">
                            <a:latin typeface="Cambria Math" panose="02040503050406030204" pitchFamily="18" charset="0"/>
                          </a:rPr>
                          <m:t>𝑗</m:t>
                        </m:r>
                      </m:e>
                    </m:d>
                  </m:oMath>
                </a14:m>
                <a:r>
                  <a:rPr lang="en-US" dirty="0"/>
                  <a:t>: probability of post </a:t>
                </a:r>
                <a14:m>
                  <m:oMath xmlns:m="http://schemas.openxmlformats.org/officeDocument/2006/math">
                    <m:r>
                      <a:rPr lang="en-US" b="0" i="1" smtClean="0">
                        <a:latin typeface="Cambria Math" panose="02040503050406030204" pitchFamily="18" charset="0"/>
                      </a:rPr>
                      <m:t>𝑖</m:t>
                    </m:r>
                  </m:oMath>
                </a14:m>
                <a:r>
                  <a:rPr lang="en-US" dirty="0"/>
                  <a:t> should outrank post </a:t>
                </a:r>
                <a14:m>
                  <m:oMath xmlns:m="http://schemas.openxmlformats.org/officeDocument/2006/math">
                    <m:r>
                      <a:rPr lang="en-US" b="0" i="1" smtClean="0">
                        <a:latin typeface="Cambria Math" panose="02040503050406030204" pitchFamily="18" charset="0"/>
                      </a:rPr>
                      <m:t>𝑗</m:t>
                    </m:r>
                  </m:oMath>
                </a14:m>
                <a:endParaRPr lang="en-US" dirty="0"/>
              </a:p>
              <a:p>
                <a:pPr lvl="1"/>
                <a:r>
                  <a:rPr lang="en-US" dirty="0"/>
                  <a:t>Modeled as sigmoid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a:t>: the output for some particular user and some post </a:t>
                </a:r>
                <a14:m>
                  <m:oMath xmlns:m="http://schemas.openxmlformats.org/officeDocument/2006/math">
                    <m:r>
                      <a:rPr lang="en-US" b="0" i="1" smtClean="0">
                        <a:latin typeface="Cambria Math" panose="02040503050406030204" pitchFamily="18" charset="0"/>
                      </a:rPr>
                      <m:t>𝑖</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oMath>
                </a14:m>
                <a:r>
                  <a:rPr lang="en-US" dirty="0"/>
                  <a:t>: the output for some particular user and some post </a:t>
                </a:r>
                <a14:m>
                  <m:oMath xmlns:m="http://schemas.openxmlformats.org/officeDocument/2006/math">
                    <m:r>
                      <a:rPr lang="en-US" b="0" i="1" smtClean="0">
                        <a:latin typeface="Cambria Math" panose="02040503050406030204" pitchFamily="18" charset="0"/>
                      </a:rPr>
                      <m:t>𝑗</m:t>
                    </m:r>
                  </m:oMath>
                </a14:m>
                <a:endParaRPr lang="en-US" dirty="0"/>
              </a:p>
              <a:p>
                <a:pPr lvl="1"/>
                <a14:m>
                  <m:oMath xmlns:m="http://schemas.openxmlformats.org/officeDocument/2006/math">
                    <m:r>
                      <a:rPr lang="en-US" b="0" i="1" smtClean="0">
                        <a:latin typeface="Cambria Math" panose="02040503050406030204" pitchFamily="18" charset="0"/>
                      </a:rPr>
                      <m:t>𝑓</m:t>
                    </m:r>
                  </m:oMath>
                </a14:m>
                <a:r>
                  <a:rPr lang="en-US" dirty="0"/>
                  <a:t> is some function, such as a NN</a:t>
                </a:r>
              </a:p>
              <a:p>
                <a:pPr lvl="1"/>
                <a14:m>
                  <m:oMath xmlns:m="http://schemas.openxmlformats.org/officeDocument/2006/math">
                    <m:r>
                      <a:rPr lang="en-US" b="0" i="1" smtClean="0">
                        <a:latin typeface="Cambria Math" panose="02040503050406030204" pitchFamily="18" charset="0"/>
                      </a:rPr>
                      <m:t>𝑢</m:t>
                    </m:r>
                  </m:oMath>
                </a14:m>
                <a:r>
                  <a:rPr lang="en-US" dirty="0"/>
                  <a:t> can be users, and also queries in search optimization</a:t>
                </a:r>
              </a:p>
              <a:p>
                <a:r>
                  <a:rPr lang="en-US" dirty="0"/>
                  <a:t>Loss Function (negative log loss)</a:t>
                </a:r>
              </a:p>
              <a:p>
                <a:pPr lvl="1"/>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𝑖𝑗</m:t>
                                </m:r>
                              </m:sub>
                            </m:sSub>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m:t>
                                </m:r>
                              </m:sub>
                            </m:sSub>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e>
                        </m:func>
                      </m:e>
                    </m:nary>
                  </m:oMath>
                </a14:m>
                <a:endParaRPr lang="en-US" dirty="0"/>
              </a:p>
            </p:txBody>
          </p:sp>
        </mc:Choice>
        <mc:Fallback>
          <p:sp>
            <p:nvSpPr>
              <p:cNvPr id="3" name="Content Placeholder 2">
                <a:extLst>
                  <a:ext uri="{FF2B5EF4-FFF2-40B4-BE49-F238E27FC236}">
                    <a16:creationId xmlns:a16="http://schemas.microsoft.com/office/drawing/2014/main" id="{061053CC-44C4-48C8-B4DF-EA8C6F050869}"/>
                  </a:ext>
                </a:extLst>
              </p:cNvPr>
              <p:cNvSpPr>
                <a:spLocks noGrp="1" noRot="1" noChangeAspect="1" noMove="1" noResize="1" noEditPoints="1" noAdjustHandles="1" noChangeArrowheads="1" noChangeShapeType="1" noTextEdit="1"/>
              </p:cNvSpPr>
              <p:nvPr>
                <p:ph idx="1"/>
              </p:nvPr>
            </p:nvSpPr>
            <p:spPr>
              <a:xfrm>
                <a:off x="233265" y="633248"/>
                <a:ext cx="11700588" cy="6159439"/>
              </a:xfrm>
              <a:blipFill>
                <a:blip r:embed="rId2"/>
                <a:stretch>
                  <a:fillRect l="-938" t="-1683"/>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7B9B843-2118-40AC-966A-99DAE724FBD0}"/>
                  </a:ext>
                </a:extLst>
              </p:cNvPr>
              <p:cNvSpPr txBox="1"/>
              <p:nvPr/>
            </p:nvSpPr>
            <p:spPr>
              <a:xfrm>
                <a:off x="8842311" y="503851"/>
                <a:ext cx="3116424" cy="123367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&gt;</m:t>
                          </m:r>
                          <m:r>
                            <a:rPr lang="en-US" b="0" i="1" smtClean="0">
                              <a:latin typeface="Cambria Math" panose="02040503050406030204" pitchFamily="18" charset="0"/>
                            </a:rPr>
                            <m:t>𝑗</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m:t>
                              </m:r>
                            </m:sup>
                          </m:sSup>
                        </m:den>
                      </m:f>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e>
                      </m:d>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m:oMathPara>
                </a14:m>
                <a:endParaRPr lang="en-SG" dirty="0"/>
              </a:p>
            </p:txBody>
          </p:sp>
        </mc:Choice>
        <mc:Fallback>
          <p:sp>
            <p:nvSpPr>
              <p:cNvPr id="4" name="TextBox 3">
                <a:extLst>
                  <a:ext uri="{FF2B5EF4-FFF2-40B4-BE49-F238E27FC236}">
                    <a16:creationId xmlns:a16="http://schemas.microsoft.com/office/drawing/2014/main" id="{87B9B843-2118-40AC-966A-99DAE724FBD0}"/>
                  </a:ext>
                </a:extLst>
              </p:cNvPr>
              <p:cNvSpPr txBox="1">
                <a:spLocks noRot="1" noChangeAspect="1" noMove="1" noResize="1" noEditPoints="1" noAdjustHandles="1" noChangeArrowheads="1" noChangeShapeType="1" noTextEdit="1"/>
              </p:cNvSpPr>
              <p:nvPr/>
            </p:nvSpPr>
            <p:spPr>
              <a:xfrm>
                <a:off x="8842311" y="503851"/>
                <a:ext cx="3116424" cy="1233671"/>
              </a:xfrm>
              <a:prstGeom prst="rect">
                <a:avLst/>
              </a:prstGeom>
              <a:blipFill>
                <a:blip r:embed="rId3"/>
                <a:stretch>
                  <a:fillRect b="-495"/>
                </a:stretch>
              </a:blipFill>
            </p:spPr>
            <p:txBody>
              <a:bodyPr/>
              <a:lstStyle/>
              <a:p>
                <a:r>
                  <a:rPr lang="en-SG">
                    <a:noFill/>
                  </a:rPr>
                  <a:t> </a:t>
                </a:r>
              </a:p>
            </p:txBody>
          </p:sp>
        </mc:Fallback>
      </mc:AlternateContent>
    </p:spTree>
    <p:extLst>
      <p:ext uri="{BB962C8B-B14F-4D97-AF65-F5344CB8AC3E}">
        <p14:creationId xmlns:p14="http://schemas.microsoft.com/office/powerpoint/2010/main" val="158009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06E1-D43C-4AD8-A8C5-109DA265694D}"/>
              </a:ext>
            </a:extLst>
          </p:cNvPr>
          <p:cNvSpPr>
            <a:spLocks noGrp="1"/>
          </p:cNvSpPr>
          <p:nvPr>
            <p:ph type="title"/>
          </p:nvPr>
        </p:nvSpPr>
        <p:spPr>
          <a:xfrm>
            <a:off x="233265" y="65312"/>
            <a:ext cx="11120535" cy="567936"/>
          </a:xfrm>
        </p:spPr>
        <p:txBody>
          <a:bodyPr>
            <a:normAutofit fontScale="90000"/>
          </a:bodyPr>
          <a:lstStyle/>
          <a:p>
            <a:r>
              <a:rPr lang="en-US" dirty="0"/>
              <a:t>Learning To Rank – an example</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1053CC-44C4-48C8-B4DF-EA8C6F050869}"/>
                  </a:ext>
                </a:extLst>
              </p:cNvPr>
              <p:cNvSpPr>
                <a:spLocks noGrp="1"/>
              </p:cNvSpPr>
              <p:nvPr>
                <p:ph idx="1"/>
              </p:nvPr>
            </p:nvSpPr>
            <p:spPr>
              <a:xfrm>
                <a:off x="233265" y="633248"/>
                <a:ext cx="11700588" cy="6159439"/>
              </a:xfrm>
            </p:spPr>
            <p:txBody>
              <a:bodyPr>
                <a:normAutofit/>
              </a:bodyPr>
              <a:lstStyle/>
              <a:p>
                <a:r>
                  <a:rPr lang="en-US" dirty="0"/>
                  <a:t>Say we have post A(1), B(2), C(3) as candidates.</a:t>
                </a:r>
              </a:p>
              <a:p>
                <a:r>
                  <a:rPr lang="en-US" dirty="0"/>
                  <a:t>The first step is to generate all unique pairs of these documents, because our loss function will take into account the probability of post </a:t>
                </a:r>
                <a14:m>
                  <m:oMath xmlns:m="http://schemas.openxmlformats.org/officeDocument/2006/math">
                    <m:r>
                      <a:rPr lang="en-US" b="0" i="1" smtClean="0">
                        <a:latin typeface="Cambria Math" panose="02040503050406030204" pitchFamily="18" charset="0"/>
                      </a:rPr>
                      <m:t>𝑖</m:t>
                    </m:r>
                  </m:oMath>
                </a14:m>
                <a:r>
                  <a:rPr lang="en-US" dirty="0"/>
                  <a:t> outranks post </a:t>
                </a:r>
                <a14:m>
                  <m:oMath xmlns:m="http://schemas.openxmlformats.org/officeDocument/2006/math">
                    <m:r>
                      <a:rPr lang="en-US" b="0" i="1" smtClean="0">
                        <a:latin typeface="Cambria Math" panose="02040503050406030204" pitchFamily="18" charset="0"/>
                      </a:rPr>
                      <m:t>𝑗</m:t>
                    </m:r>
                  </m:oMath>
                </a14:m>
                <a:r>
                  <a:rPr lang="en-US" dirty="0"/>
                  <a:t>, so we have to represent all </a:t>
                </a:r>
                <a14:m>
                  <m:oMath xmlns:m="http://schemas.openxmlformats.org/officeDocument/2006/math">
                    <m:r>
                      <a:rPr lang="en-US" b="0" i="1" smtClean="0">
                        <a:latin typeface="Cambria Math" panose="02040503050406030204" pitchFamily="18" charset="0"/>
                      </a:rPr>
                      <m:t>𝑖𝑗</m:t>
                    </m:r>
                  </m:oMath>
                </a14:m>
                <a:r>
                  <a:rPr lang="en-US" dirty="0"/>
                  <a:t> pairs.</a:t>
                </a:r>
              </a:p>
              <a:p>
                <a:r>
                  <a:rPr lang="en-US" dirty="0"/>
                  <a:t>Then from user clicks, we observed that he clicked A, then B, not C.</a:t>
                </a:r>
                <a:br>
                  <a:rPr lang="en-US" dirty="0"/>
                </a:br>
                <a:r>
                  <a:rPr lang="en-US" dirty="0"/>
                  <a:t>So our label, or the target of learning, is A-B-C (1-2-3).</a:t>
                </a:r>
              </a:p>
              <a:p>
                <a:r>
                  <a:rPr lang="en-US" dirty="0"/>
                  <a:t>Now we assign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12</m:t>
                        </m:r>
                      </m:sub>
                    </m:sSub>
                    <m:r>
                      <a:rPr lang="en-US" b="0" i="1" smtClean="0">
                        <a:latin typeface="Cambria Math" panose="02040503050406030204" pitchFamily="18" charset="0"/>
                      </a:rPr>
                      <m:t>=1</m:t>
                    </m:r>
                  </m:oMath>
                </a14:m>
                <a:r>
                  <a:rPr lang="en-US" dirty="0"/>
                  <a:t>, because A should rank over B</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23</m:t>
                        </m:r>
                      </m:sub>
                    </m:sSub>
                    <m:r>
                      <a:rPr lang="en-US" b="0" i="1" smtClean="0">
                        <a:latin typeface="Cambria Math" panose="02040503050406030204" pitchFamily="18" charset="0"/>
                      </a:rPr>
                      <m:t>=1</m:t>
                    </m:r>
                  </m:oMath>
                </a14:m>
                <a:r>
                  <a:rPr lang="en-US" dirty="0"/>
                  <a:t>, because B should rank over C</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31</m:t>
                        </m:r>
                      </m:sub>
                    </m:sSub>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because C should rank below A</a:t>
                </a:r>
              </a:p>
              <a:p>
                <a:pPr lvl="1"/>
                <a:r>
                  <a:rPr lang="en-US" dirty="0"/>
                  <a:t>If we have more posts below the clicked posts, we can assign them to 0.5, because we don’t know if the user would click them, and the user may have not seen them yet.</a:t>
                </a:r>
              </a:p>
              <a:p>
                <a:r>
                  <a:rPr lang="en-US" dirty="0"/>
                  <a:t>In this case, let’s train the model with a NN (next page)</a:t>
                </a:r>
              </a:p>
            </p:txBody>
          </p:sp>
        </mc:Choice>
        <mc:Fallback>
          <p:sp>
            <p:nvSpPr>
              <p:cNvPr id="3" name="Content Placeholder 2">
                <a:extLst>
                  <a:ext uri="{FF2B5EF4-FFF2-40B4-BE49-F238E27FC236}">
                    <a16:creationId xmlns:a16="http://schemas.microsoft.com/office/drawing/2014/main" id="{061053CC-44C4-48C8-B4DF-EA8C6F050869}"/>
                  </a:ext>
                </a:extLst>
              </p:cNvPr>
              <p:cNvSpPr>
                <a:spLocks noGrp="1" noRot="1" noChangeAspect="1" noMove="1" noResize="1" noEditPoints="1" noAdjustHandles="1" noChangeArrowheads="1" noChangeShapeType="1" noTextEdit="1"/>
              </p:cNvSpPr>
              <p:nvPr>
                <p:ph idx="1"/>
              </p:nvPr>
            </p:nvSpPr>
            <p:spPr>
              <a:xfrm>
                <a:off x="233265" y="633248"/>
                <a:ext cx="11700588" cy="6159439"/>
              </a:xfrm>
              <a:blipFill>
                <a:blip r:embed="rId2"/>
                <a:stretch>
                  <a:fillRect l="-938" t="-1683" r="-1406"/>
                </a:stretch>
              </a:blipFill>
            </p:spPr>
            <p:txBody>
              <a:bodyPr/>
              <a:lstStyle/>
              <a:p>
                <a:r>
                  <a:rPr lang="en-SG">
                    <a:noFill/>
                  </a:rPr>
                  <a:t> </a:t>
                </a:r>
              </a:p>
            </p:txBody>
          </p:sp>
        </mc:Fallback>
      </mc:AlternateContent>
    </p:spTree>
    <p:extLst>
      <p:ext uri="{BB962C8B-B14F-4D97-AF65-F5344CB8AC3E}">
        <p14:creationId xmlns:p14="http://schemas.microsoft.com/office/powerpoint/2010/main" val="330535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06E1-D43C-4AD8-A8C5-109DA265694D}"/>
              </a:ext>
            </a:extLst>
          </p:cNvPr>
          <p:cNvSpPr>
            <a:spLocks noGrp="1"/>
          </p:cNvSpPr>
          <p:nvPr>
            <p:ph type="title"/>
          </p:nvPr>
        </p:nvSpPr>
        <p:spPr>
          <a:xfrm>
            <a:off x="233265" y="65312"/>
            <a:ext cx="11120535" cy="567936"/>
          </a:xfrm>
        </p:spPr>
        <p:txBody>
          <a:bodyPr>
            <a:normAutofit fontScale="90000"/>
          </a:bodyPr>
          <a:lstStyle/>
          <a:p>
            <a:r>
              <a:rPr lang="en-US" b="1" dirty="0" err="1">
                <a:solidFill>
                  <a:srgbClr val="0070C0"/>
                </a:solidFill>
              </a:rPr>
              <a:t>RankNet</a:t>
            </a:r>
            <a:endParaRPr lang="en-SG" b="1" dirty="0">
              <a:solidFill>
                <a:srgbClr val="0070C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1053CC-44C4-48C8-B4DF-EA8C6F050869}"/>
                  </a:ext>
                </a:extLst>
              </p:cNvPr>
              <p:cNvSpPr>
                <a:spLocks noGrp="1"/>
              </p:cNvSpPr>
              <p:nvPr>
                <p:ph idx="1"/>
              </p:nvPr>
            </p:nvSpPr>
            <p:spPr>
              <a:xfrm>
                <a:off x="233265" y="633248"/>
                <a:ext cx="11700588" cy="6159439"/>
              </a:xfrm>
            </p:spPr>
            <p:txBody>
              <a:bodyPr>
                <a:normAutofit/>
              </a:bodyPr>
              <a:lstStyle/>
              <a:p>
                <a:r>
                  <a:rPr lang="en-US" dirty="0"/>
                  <a:t>Two sets of input nodes, one for users and one for posts</a:t>
                </a:r>
              </a:p>
              <a:p>
                <a:r>
                  <a:rPr lang="en-US" dirty="0"/>
                  <a:t>Train the model:</a:t>
                </a:r>
              </a:p>
              <a:p>
                <a:pPr lvl="1"/>
                <a:r>
                  <a:rPr lang="en-US" dirty="0"/>
                  <a:t>We will place adjacent posts into the NN </a:t>
                </a:r>
                <a:r>
                  <a:rPr lang="en-US" dirty="0">
                    <a:solidFill>
                      <a:srgbClr val="0070C0"/>
                    </a:solidFill>
                  </a:rPr>
                  <a:t>one at a time</a:t>
                </a:r>
                <a:r>
                  <a:rPr lang="en-US" dirty="0"/>
                  <a:t>, </a:t>
                </a:r>
                <a:br>
                  <a:rPr lang="en-US" dirty="0"/>
                </a:br>
                <a:r>
                  <a:rPr lang="en-US" dirty="0"/>
                  <a:t>and we apply those  differences and outputs to the overall loss function</a:t>
                </a:r>
              </a:p>
              <a:p>
                <a:pPr lvl="2"/>
                <a:r>
                  <a:rPr lang="en-US" dirty="0"/>
                  <a:t>This is different from inputting both posts at the same time</a:t>
                </a:r>
              </a:p>
              <a:p>
                <a:pPr lvl="1"/>
                <a:r>
                  <a:rPr lang="en-US" dirty="0"/>
                  <a:t>Say firstly, we keep users constant, and input post A(1)</a:t>
                </a:r>
              </a:p>
              <a:p>
                <a:pPr lvl="2"/>
                <a:r>
                  <a:rPr lang="en-US" dirty="0"/>
                  <a:t>This gives us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dirty="0"/>
                  <a:t>, say, the NN outputs 0.32</a:t>
                </a:r>
              </a:p>
              <a:p>
                <a:pPr lvl="1"/>
                <a:r>
                  <a:rPr lang="en-US" dirty="0"/>
                  <a:t>Similarly, we input post B(2) and get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lang="en-US" dirty="0"/>
                  <a:t>, say, the NN outputs 0.85</a:t>
                </a:r>
              </a:p>
              <a:p>
                <a:pPr lvl="1"/>
                <a:r>
                  <a:rPr lang="en-US" dirty="0"/>
                  <a:t>Now we can calculate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12</m:t>
                        </m:r>
                      </m:sub>
                    </m:sSub>
                  </m:oMath>
                </a14:m>
                <a:endParaRPr lang="en-US" dirty="0"/>
              </a:p>
              <a:p>
                <a:pPr lvl="1"/>
                <a:r>
                  <a:rPr lang="en-US" dirty="0"/>
                  <a:t>Recall our loss function: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𝑖𝑗</m:t>
                                </m:r>
                              </m:sub>
                            </m:sSub>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m:t>
                                </m:r>
                              </m:sub>
                            </m:sSub>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e>
                        </m:func>
                      </m:e>
                    </m:nary>
                  </m:oMath>
                </a14:m>
                <a:endParaRPr lang="en-US" dirty="0"/>
              </a:p>
              <a:p>
                <a:pPr lvl="1"/>
                <a:r>
                  <a:rPr lang="en-US" dirty="0"/>
                  <a:t>Now we can calculate the loss, as well as the gradient to update the weight</a:t>
                </a:r>
              </a:p>
              <a:p>
                <a:r>
                  <a:rPr lang="en-US" dirty="0"/>
                  <a:t>Prediction</a:t>
                </a:r>
              </a:p>
              <a:p>
                <a:pPr lvl="1"/>
                <a:r>
                  <a:rPr lang="en-US" dirty="0"/>
                  <a:t>Firstly, generate the pairwise posts from the candidates to be ranked</a:t>
                </a:r>
              </a:p>
              <a:p>
                <a:pPr lvl="1"/>
                <a:r>
                  <a:rPr lang="en-US" dirty="0"/>
                  <a:t>For each pair, get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oMath>
                </a14:m>
                <a:r>
                  <a:rPr lang="en-US" dirty="0"/>
                  <a:t> from the NN, then get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𝑖𝑗</m:t>
                        </m:r>
                      </m:sub>
                    </m:sSub>
                  </m:oMath>
                </a14:m>
                <a:r>
                  <a:rPr lang="en-US" dirty="0"/>
                  <a:t>, which is the probability</a:t>
                </a:r>
              </a:p>
              <a:p>
                <a:pPr lvl="1"/>
                <a:r>
                  <a:rPr lang="en-US" dirty="0"/>
                  <a:t>If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𝑖𝑗</m:t>
                        </m:r>
                      </m:sub>
                    </m:sSub>
                    <m:r>
                      <a:rPr lang="en-US" b="0" i="1" smtClean="0">
                        <a:latin typeface="Cambria Math" panose="02040503050406030204" pitchFamily="18" charset="0"/>
                      </a:rPr>
                      <m:t>&gt;0.5</m:t>
                    </m:r>
                  </m:oMath>
                </a14:m>
                <a:r>
                  <a:rPr lang="en-US" dirty="0"/>
                  <a:t>, we should rank </a:t>
                </a:r>
                <a14:m>
                  <m:oMath xmlns:m="http://schemas.openxmlformats.org/officeDocument/2006/math">
                    <m:r>
                      <a:rPr lang="en-US" b="0" i="1" smtClean="0">
                        <a:latin typeface="Cambria Math" panose="02040503050406030204" pitchFamily="18" charset="0"/>
                      </a:rPr>
                      <m:t>𝑖</m:t>
                    </m:r>
                  </m:oMath>
                </a14:m>
                <a:r>
                  <a:rPr lang="en-US" dirty="0"/>
                  <a:t> over </a:t>
                </a:r>
                <a14:m>
                  <m:oMath xmlns:m="http://schemas.openxmlformats.org/officeDocument/2006/math">
                    <m:r>
                      <a:rPr lang="en-US" b="0" i="1" smtClean="0">
                        <a:latin typeface="Cambria Math" panose="02040503050406030204" pitchFamily="18" charset="0"/>
                      </a:rPr>
                      <m:t>𝑗</m:t>
                    </m:r>
                  </m:oMath>
                </a14:m>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𝑖𝑗</m:t>
                        </m:r>
                      </m:sub>
                    </m:sSub>
                  </m:oMath>
                </a14:m>
                <a:endParaRPr lang="en-US" dirty="0"/>
              </a:p>
              <a:p>
                <a:pPr lvl="1"/>
                <a:endParaRPr lang="en-US" dirty="0"/>
              </a:p>
            </p:txBody>
          </p:sp>
        </mc:Choice>
        <mc:Fallback>
          <p:sp>
            <p:nvSpPr>
              <p:cNvPr id="3" name="Content Placeholder 2">
                <a:extLst>
                  <a:ext uri="{FF2B5EF4-FFF2-40B4-BE49-F238E27FC236}">
                    <a16:creationId xmlns:a16="http://schemas.microsoft.com/office/drawing/2014/main" id="{061053CC-44C4-48C8-B4DF-EA8C6F050869}"/>
                  </a:ext>
                </a:extLst>
              </p:cNvPr>
              <p:cNvSpPr>
                <a:spLocks noGrp="1" noRot="1" noChangeAspect="1" noMove="1" noResize="1" noEditPoints="1" noAdjustHandles="1" noChangeArrowheads="1" noChangeShapeType="1" noTextEdit="1"/>
              </p:cNvSpPr>
              <p:nvPr>
                <p:ph idx="1"/>
              </p:nvPr>
            </p:nvSpPr>
            <p:spPr>
              <a:xfrm>
                <a:off x="233265" y="633248"/>
                <a:ext cx="11700588" cy="6159439"/>
              </a:xfrm>
              <a:blipFill>
                <a:blip r:embed="rId2"/>
                <a:stretch>
                  <a:fillRect l="-938" t="-1683" b="-1683"/>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BD6EA80-0B6E-4497-9CE6-F5D64BDAC1F7}"/>
                  </a:ext>
                </a:extLst>
              </p:cNvPr>
              <p:cNvSpPr txBox="1"/>
              <p:nvPr/>
            </p:nvSpPr>
            <p:spPr>
              <a:xfrm>
                <a:off x="8842311" y="149288"/>
                <a:ext cx="3116424" cy="123367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&gt;</m:t>
                          </m:r>
                          <m:r>
                            <a:rPr lang="en-US" b="0" i="1" smtClean="0">
                              <a:latin typeface="Cambria Math" panose="02040503050406030204" pitchFamily="18" charset="0"/>
                            </a:rPr>
                            <m:t>𝑗</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m:t>
                              </m:r>
                            </m:sup>
                          </m:sSup>
                        </m:den>
                      </m:f>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e>
                      </m:d>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m:oMathPara>
                </a14:m>
                <a:endParaRPr lang="en-SG" dirty="0"/>
              </a:p>
            </p:txBody>
          </p:sp>
        </mc:Choice>
        <mc:Fallback>
          <p:sp>
            <p:nvSpPr>
              <p:cNvPr id="4" name="TextBox 3">
                <a:extLst>
                  <a:ext uri="{FF2B5EF4-FFF2-40B4-BE49-F238E27FC236}">
                    <a16:creationId xmlns:a16="http://schemas.microsoft.com/office/drawing/2014/main" id="{0BD6EA80-0B6E-4497-9CE6-F5D64BDAC1F7}"/>
                  </a:ext>
                </a:extLst>
              </p:cNvPr>
              <p:cNvSpPr txBox="1">
                <a:spLocks noRot="1" noChangeAspect="1" noMove="1" noResize="1" noEditPoints="1" noAdjustHandles="1" noChangeArrowheads="1" noChangeShapeType="1" noTextEdit="1"/>
              </p:cNvSpPr>
              <p:nvPr/>
            </p:nvSpPr>
            <p:spPr>
              <a:xfrm>
                <a:off x="8842311" y="149288"/>
                <a:ext cx="3116424" cy="1233671"/>
              </a:xfrm>
              <a:prstGeom prst="rect">
                <a:avLst/>
              </a:prstGeom>
              <a:blipFill>
                <a:blip r:embed="rId3"/>
                <a:stretch>
                  <a:fillRect b="-493"/>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CA4253E-0544-4ED9-809B-BA6DA01D07EC}"/>
                  </a:ext>
                </a:extLst>
              </p:cNvPr>
              <p:cNvSpPr txBox="1"/>
              <p:nvPr/>
            </p:nvSpPr>
            <p:spPr>
              <a:xfrm>
                <a:off x="8842311" y="1487605"/>
                <a:ext cx="3116424" cy="9233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12</m:t>
                          </m:r>
                        </m:sub>
                      </m:sSub>
                      <m:r>
                        <a:rPr lang="en-US" i="1">
                          <a:latin typeface="Cambria Math" panose="02040503050406030204" pitchFamily="18" charset="0"/>
                        </a:rPr>
                        <m:t>=1</m:t>
                      </m:r>
                    </m:oMath>
                  </m:oMathPara>
                </a14:m>
                <a:endParaRPr lang="en-SG" dirty="0"/>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23</m:t>
                          </m:r>
                        </m:sub>
                      </m:sSub>
                      <m:r>
                        <a:rPr lang="en-US" b="0" i="1" smtClean="0">
                          <a:latin typeface="Cambria Math" panose="02040503050406030204" pitchFamily="18" charset="0"/>
                        </a:rPr>
                        <m:t>=1</m:t>
                      </m:r>
                    </m:oMath>
                  </m:oMathPara>
                </a14:m>
                <a:endParaRPr lang="en-SG" dirty="0"/>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31</m:t>
                          </m:r>
                        </m:sub>
                      </m:sSub>
                      <m:r>
                        <a:rPr lang="en-US" b="0" i="1" smtClean="0">
                          <a:latin typeface="Cambria Math" panose="02040503050406030204" pitchFamily="18" charset="0"/>
                        </a:rPr>
                        <m:t>=0</m:t>
                      </m:r>
                    </m:oMath>
                  </m:oMathPara>
                </a14:m>
                <a:endParaRPr lang="en-SG" dirty="0"/>
              </a:p>
            </p:txBody>
          </p:sp>
        </mc:Choice>
        <mc:Fallback>
          <p:sp>
            <p:nvSpPr>
              <p:cNvPr id="5" name="TextBox 4">
                <a:extLst>
                  <a:ext uri="{FF2B5EF4-FFF2-40B4-BE49-F238E27FC236}">
                    <a16:creationId xmlns:a16="http://schemas.microsoft.com/office/drawing/2014/main" id="{3CA4253E-0544-4ED9-809B-BA6DA01D07EC}"/>
                  </a:ext>
                </a:extLst>
              </p:cNvPr>
              <p:cNvSpPr txBox="1">
                <a:spLocks noRot="1" noChangeAspect="1" noMove="1" noResize="1" noEditPoints="1" noAdjustHandles="1" noChangeArrowheads="1" noChangeShapeType="1" noTextEdit="1"/>
              </p:cNvSpPr>
              <p:nvPr/>
            </p:nvSpPr>
            <p:spPr>
              <a:xfrm>
                <a:off x="8842311" y="1487605"/>
                <a:ext cx="3116424" cy="923330"/>
              </a:xfrm>
              <a:prstGeom prst="rect">
                <a:avLst/>
              </a:prstGeom>
              <a:blipFill>
                <a:blip r:embed="rId4"/>
                <a:stretch>
                  <a:fillRect b="-2649"/>
                </a:stretch>
              </a:blipFill>
            </p:spPr>
            <p:txBody>
              <a:bodyPr/>
              <a:lstStyle/>
              <a:p>
                <a:r>
                  <a:rPr lang="en-SG">
                    <a:noFill/>
                  </a:rPr>
                  <a:t> </a:t>
                </a:r>
              </a:p>
            </p:txBody>
          </p:sp>
        </mc:Fallback>
      </mc:AlternateContent>
    </p:spTree>
    <p:extLst>
      <p:ext uri="{BB962C8B-B14F-4D97-AF65-F5344CB8AC3E}">
        <p14:creationId xmlns:p14="http://schemas.microsoft.com/office/powerpoint/2010/main" val="2227346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06E1-D43C-4AD8-A8C5-109DA265694D}"/>
              </a:ext>
            </a:extLst>
          </p:cNvPr>
          <p:cNvSpPr>
            <a:spLocks noGrp="1"/>
          </p:cNvSpPr>
          <p:nvPr>
            <p:ph type="title"/>
          </p:nvPr>
        </p:nvSpPr>
        <p:spPr>
          <a:xfrm>
            <a:off x="233265" y="65312"/>
            <a:ext cx="11120535" cy="567936"/>
          </a:xfrm>
        </p:spPr>
        <p:txBody>
          <a:bodyPr>
            <a:normAutofit fontScale="90000"/>
          </a:bodyPr>
          <a:lstStyle/>
          <a:p>
            <a:r>
              <a:rPr lang="en-US" dirty="0"/>
              <a:t>LambdaNet and NDCG</a:t>
            </a:r>
            <a:endParaRPr lang="en-SG" dirty="0"/>
          </a:p>
        </p:txBody>
      </p:sp>
      <p:sp>
        <p:nvSpPr>
          <p:cNvPr id="3" name="Content Placeholder 2">
            <a:extLst>
              <a:ext uri="{FF2B5EF4-FFF2-40B4-BE49-F238E27FC236}">
                <a16:creationId xmlns:a16="http://schemas.microsoft.com/office/drawing/2014/main" id="{061053CC-44C4-48C8-B4DF-EA8C6F050869}"/>
              </a:ext>
            </a:extLst>
          </p:cNvPr>
          <p:cNvSpPr>
            <a:spLocks noGrp="1"/>
          </p:cNvSpPr>
          <p:nvPr>
            <p:ph idx="1"/>
          </p:nvPr>
        </p:nvSpPr>
        <p:spPr>
          <a:xfrm>
            <a:off x="233265" y="633248"/>
            <a:ext cx="11700588" cy="6159439"/>
          </a:xfrm>
        </p:spPr>
        <p:txBody>
          <a:bodyPr>
            <a:normAutofit/>
          </a:bodyPr>
          <a:lstStyle/>
          <a:p>
            <a:r>
              <a:rPr lang="en-US" dirty="0">
                <a:solidFill>
                  <a:srgbClr val="FF0000"/>
                </a:solidFill>
              </a:rPr>
              <a:t>RankNet – Limitations</a:t>
            </a:r>
          </a:p>
          <a:p>
            <a:pPr lvl="1"/>
            <a:r>
              <a:rPr lang="en-US" dirty="0"/>
              <a:t>The pairwise may not be the best penalty.</a:t>
            </a:r>
          </a:p>
          <a:p>
            <a:pPr lvl="2"/>
            <a:r>
              <a:rPr lang="en-US" dirty="0"/>
              <a:t>We may want to consider more than just two posts at a time</a:t>
            </a:r>
          </a:p>
          <a:p>
            <a:pPr lvl="1"/>
            <a:r>
              <a:rPr lang="en-US" dirty="0"/>
              <a:t>Inefficient: Large amount of pairs for large amount of posts</a:t>
            </a:r>
          </a:p>
          <a:p>
            <a:r>
              <a:rPr lang="en-US" dirty="0"/>
              <a:t>Solution: </a:t>
            </a:r>
            <a:r>
              <a:rPr lang="en-US" b="1" dirty="0">
                <a:solidFill>
                  <a:srgbClr val="0070C0"/>
                </a:solidFill>
              </a:rPr>
              <a:t>LambdaNet</a:t>
            </a:r>
          </a:p>
          <a:p>
            <a:pPr lvl="1"/>
            <a:r>
              <a:rPr lang="en-US" dirty="0"/>
              <a:t>More efficient: factorize the gradient to find the gradient update for </a:t>
            </a:r>
            <a:r>
              <a:rPr lang="en-US" dirty="0">
                <a:solidFill>
                  <a:srgbClr val="0070C0"/>
                </a:solidFill>
              </a:rPr>
              <a:t>a post in comparison to all the others</a:t>
            </a:r>
            <a:r>
              <a:rPr lang="en-US" dirty="0"/>
              <a:t>, without having to evaluate itself versus every other.</a:t>
            </a:r>
          </a:p>
          <a:p>
            <a:pPr lvl="1"/>
            <a:r>
              <a:rPr lang="en-US" dirty="0"/>
              <a:t>Enable usage of better metrics</a:t>
            </a:r>
          </a:p>
          <a:p>
            <a:pPr lvl="2"/>
            <a:r>
              <a:rPr lang="en-US" dirty="0">
                <a:solidFill>
                  <a:srgbClr val="0070C0"/>
                </a:solidFill>
              </a:rPr>
              <a:t>Normalized Discount Cumulative Gain (NDCG)</a:t>
            </a:r>
            <a:r>
              <a:rPr lang="en-US" dirty="0"/>
              <a:t>: considers more than a pair of posts</a:t>
            </a:r>
          </a:p>
          <a:p>
            <a:pPr lvl="3"/>
            <a:r>
              <a:rPr lang="en-US" dirty="0"/>
              <a:t>Considers post up to position k</a:t>
            </a:r>
          </a:p>
          <a:p>
            <a:pPr lvl="3"/>
            <a:r>
              <a:rPr lang="en-US" dirty="0"/>
              <a:t>Refer to </a:t>
            </a:r>
            <a:r>
              <a:rPr lang="en-US" i="1" dirty="0"/>
              <a:t>(2020 </a:t>
            </a:r>
            <a:r>
              <a:rPr lang="en-US" i="1" dirty="0" err="1"/>
              <a:t>Queirozf</a:t>
            </a:r>
            <a:r>
              <a:rPr lang="en-US" i="1" dirty="0"/>
              <a:t>) Evaluation Metrics for Ranking Problems </a:t>
            </a:r>
            <a:r>
              <a:rPr lang="en-US" dirty="0"/>
              <a:t>for more info.</a:t>
            </a:r>
          </a:p>
          <a:p>
            <a:pPr lvl="1"/>
            <a:r>
              <a:rPr lang="en-US" dirty="0"/>
              <a:t>Challenge: </a:t>
            </a:r>
            <a:r>
              <a:rPr lang="en-US" dirty="0">
                <a:solidFill>
                  <a:srgbClr val="FF0000"/>
                </a:solidFill>
              </a:rPr>
              <a:t>NDCG is not differentiable</a:t>
            </a:r>
          </a:p>
          <a:p>
            <a:pPr lvl="1"/>
            <a:r>
              <a:rPr lang="en-US" dirty="0"/>
              <a:t>Solution: See next page</a:t>
            </a:r>
          </a:p>
        </p:txBody>
      </p:sp>
    </p:spTree>
    <p:extLst>
      <p:ext uri="{BB962C8B-B14F-4D97-AF65-F5344CB8AC3E}">
        <p14:creationId xmlns:p14="http://schemas.microsoft.com/office/powerpoint/2010/main" val="400922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06E1-D43C-4AD8-A8C5-109DA265694D}"/>
              </a:ext>
            </a:extLst>
          </p:cNvPr>
          <p:cNvSpPr>
            <a:spLocks noGrp="1"/>
          </p:cNvSpPr>
          <p:nvPr>
            <p:ph type="title"/>
          </p:nvPr>
        </p:nvSpPr>
        <p:spPr>
          <a:xfrm>
            <a:off x="233265" y="65312"/>
            <a:ext cx="11120535" cy="567936"/>
          </a:xfrm>
        </p:spPr>
        <p:txBody>
          <a:bodyPr>
            <a:normAutofit fontScale="90000"/>
          </a:bodyPr>
          <a:lstStyle/>
          <a:p>
            <a:r>
              <a:rPr lang="en-US" dirty="0"/>
              <a:t>LambdaNet and LambdaMART</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1053CC-44C4-48C8-B4DF-EA8C6F050869}"/>
                  </a:ext>
                </a:extLst>
              </p:cNvPr>
              <p:cNvSpPr>
                <a:spLocks noGrp="1"/>
              </p:cNvSpPr>
              <p:nvPr>
                <p:ph idx="1"/>
              </p:nvPr>
            </p:nvSpPr>
            <p:spPr>
              <a:xfrm>
                <a:off x="233265" y="633248"/>
                <a:ext cx="11700588" cy="6159439"/>
              </a:xfrm>
            </p:spPr>
            <p:txBody>
              <a:bodyPr>
                <a:normAutofit/>
              </a:bodyPr>
              <a:lstStyle/>
              <a:p>
                <a:r>
                  <a:rPr lang="en-US" dirty="0"/>
                  <a:t>LambdaNet: Gradient and Weight Update</a:t>
                </a:r>
                <a:endParaRPr lang="en-US" b="1" dirty="0">
                  <a:solidFill>
                    <a:srgbClr val="0070C0"/>
                  </a:solidFill>
                </a:endParaRPr>
              </a:p>
              <a:p>
                <a:pPr lvl="1"/>
                <a:r>
                  <a:rPr lang="en-US" dirty="0"/>
                  <a:t>Instead of defining the gradient as the gradient of the loss function, LambdaNet assigned the gradient to a value called lambda.</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m:t>
                            </m:r>
                          </m:sup>
                        </m:sSup>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𝑁𝐷𝐶</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𝑖𝑗</m:t>
                        </m:r>
                      </m:sub>
                    </m:sSub>
                    <m:r>
                      <a:rPr lang="en-US" b="0" i="1" smtClean="0">
                        <a:latin typeface="Cambria Math" panose="02040503050406030204" pitchFamily="18" charset="0"/>
                        <a:ea typeface="Cambria Math" panose="02040503050406030204" pitchFamily="18" charset="0"/>
                      </a:rPr>
                      <m:t>|</m:t>
                    </m:r>
                  </m:oMath>
                </a14:m>
                <a:endParaRPr lang="en-US" dirty="0"/>
              </a:p>
              <a:p>
                <a:pPr lvl="1"/>
                <a:r>
                  <a:rPr lang="en-US" dirty="0"/>
                  <a:t>Update weight</a:t>
                </a:r>
                <a:br>
                  <a:rPr lang="en-US" dirty="0"/>
                </a:b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𝑟</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𝑖𝑗</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𝑖𝑗</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𝑖𝑗</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den>
                        </m:f>
                        <m:r>
                          <a:rPr lang="en-US" b="0" i="1" smtClean="0">
                            <a:latin typeface="Cambria Math" panose="02040503050406030204" pitchFamily="18" charset="0"/>
                          </a:rPr>
                          <m:t>)</m:t>
                        </m:r>
                      </m:e>
                    </m:nary>
                  </m:oMath>
                </a14:m>
                <a:endParaRPr lang="en-US" dirty="0"/>
              </a:p>
              <a:p>
                <a:pPr lvl="2"/>
                <a:r>
                  <a:rPr lang="en-US" dirty="0"/>
                  <a:t>Note that there is no partial derivative with respect to some cost function. There is just the partial derivative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oMath>
                </a14:m>
                <a:r>
                  <a:rPr lang="en-US" dirty="0"/>
                  <a:t> with respect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a14:m>
                <a:endParaRPr lang="en-US" dirty="0"/>
              </a:p>
              <a:p>
                <a:r>
                  <a:rPr lang="en-US" b="1" dirty="0">
                    <a:solidFill>
                      <a:srgbClr val="0070C0"/>
                    </a:solidFill>
                  </a:rPr>
                  <a:t>LambdaMART (Multiple Additive Regression Trees)</a:t>
                </a:r>
              </a:p>
              <a:p>
                <a:pPr lvl="1"/>
                <a:r>
                  <a:rPr lang="en-US" dirty="0"/>
                  <a:t>Use </a:t>
                </a:r>
                <a:r>
                  <a:rPr lang="en-US" dirty="0">
                    <a:solidFill>
                      <a:srgbClr val="0070C0"/>
                    </a:solidFill>
                  </a:rPr>
                  <a:t>gradient boosted trees </a:t>
                </a:r>
                <a:r>
                  <a:rPr lang="en-US" dirty="0"/>
                  <a:t>in place of NN</a:t>
                </a:r>
              </a:p>
              <a:p>
                <a:pPr lvl="2"/>
                <a:r>
                  <a:rPr lang="en-US" dirty="0"/>
                  <a:t>The gradient of the MSE is passed to the next tree</a:t>
                </a:r>
              </a:p>
              <a:p>
                <a:pPr lvl="1"/>
                <a:r>
                  <a:rPr lang="en-US" dirty="0"/>
                  <a:t>Appear to be pairwise, but because NDCG considers more than pairs, so it is technically not a pairwise model.</a:t>
                </a:r>
              </a:p>
              <a:p>
                <a:pPr lvl="1"/>
                <a:r>
                  <a:rPr lang="en-US" dirty="0"/>
                  <a:t>Use MART with lambda, instead of the actual gradient</a:t>
                </a:r>
              </a:p>
            </p:txBody>
          </p:sp>
        </mc:Choice>
        <mc:Fallback>
          <p:sp>
            <p:nvSpPr>
              <p:cNvPr id="3" name="Content Placeholder 2">
                <a:extLst>
                  <a:ext uri="{FF2B5EF4-FFF2-40B4-BE49-F238E27FC236}">
                    <a16:creationId xmlns:a16="http://schemas.microsoft.com/office/drawing/2014/main" id="{061053CC-44C4-48C8-B4DF-EA8C6F050869}"/>
                  </a:ext>
                </a:extLst>
              </p:cNvPr>
              <p:cNvSpPr>
                <a:spLocks noGrp="1" noRot="1" noChangeAspect="1" noMove="1" noResize="1" noEditPoints="1" noAdjustHandles="1" noChangeArrowheads="1" noChangeShapeType="1" noTextEdit="1"/>
              </p:cNvSpPr>
              <p:nvPr>
                <p:ph idx="1"/>
              </p:nvPr>
            </p:nvSpPr>
            <p:spPr>
              <a:xfrm>
                <a:off x="233265" y="633248"/>
                <a:ext cx="11700588" cy="6159439"/>
              </a:xfrm>
              <a:blipFill>
                <a:blip r:embed="rId2"/>
                <a:stretch>
                  <a:fillRect l="-938" t="-1683" r="-729" b="-891"/>
                </a:stretch>
              </a:blipFill>
            </p:spPr>
            <p:txBody>
              <a:bodyPr/>
              <a:lstStyle/>
              <a:p>
                <a:r>
                  <a:rPr lang="en-SG">
                    <a:noFill/>
                  </a:rPr>
                  <a:t> </a:t>
                </a:r>
              </a:p>
            </p:txBody>
          </p:sp>
        </mc:Fallback>
      </mc:AlternateContent>
    </p:spTree>
    <p:extLst>
      <p:ext uri="{BB962C8B-B14F-4D97-AF65-F5344CB8AC3E}">
        <p14:creationId xmlns:p14="http://schemas.microsoft.com/office/powerpoint/2010/main" val="182836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06E1-D43C-4AD8-A8C5-109DA265694D}"/>
              </a:ext>
            </a:extLst>
          </p:cNvPr>
          <p:cNvSpPr>
            <a:spLocks noGrp="1"/>
          </p:cNvSpPr>
          <p:nvPr>
            <p:ph type="title"/>
          </p:nvPr>
        </p:nvSpPr>
        <p:spPr>
          <a:xfrm>
            <a:off x="233265" y="65312"/>
            <a:ext cx="11120535" cy="567936"/>
          </a:xfrm>
        </p:spPr>
        <p:txBody>
          <a:bodyPr>
            <a:normAutofit fontScale="90000"/>
          </a:bodyPr>
          <a:lstStyle/>
          <a:p>
            <a:r>
              <a:rPr lang="en-US" dirty="0"/>
              <a:t>Multiple Additive Regression Trees (MART)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1053CC-44C4-48C8-B4DF-EA8C6F050869}"/>
                  </a:ext>
                </a:extLst>
              </p:cNvPr>
              <p:cNvSpPr>
                <a:spLocks noGrp="1"/>
              </p:cNvSpPr>
              <p:nvPr>
                <p:ph idx="1"/>
              </p:nvPr>
            </p:nvSpPr>
            <p:spPr>
              <a:xfrm>
                <a:off x="233265" y="3079103"/>
                <a:ext cx="11700588" cy="3703022"/>
              </a:xfrm>
            </p:spPr>
            <p:txBody>
              <a:bodyPr>
                <a:normAutofit fontScale="85000" lnSpcReduction="20000"/>
              </a:bodyPr>
              <a:lstStyle/>
              <a:p>
                <a:r>
                  <a:rPr lang="en-US" dirty="0"/>
                  <a:t>MART takes in a single observation, such as user features and item features, embeddings, or specific side features</a:t>
                </a:r>
              </a:p>
              <a:p>
                <a:r>
                  <a:rPr lang="en-US" dirty="0"/>
                  <a:t> After traverse down to the leaf node, the error will be the prediction at the leaf node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which is actually the lambda.</a:t>
                </a:r>
              </a:p>
              <a:p>
                <a:r>
                  <a:rPr lang="en-US" dirty="0"/>
                  <a:t>We will divide it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 which is the gradient of the lambda with respect to the output at the leaf node.</a:t>
                </a:r>
              </a:p>
              <a:p>
                <a:pPr lvl="1"/>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oMath>
                </a14:m>
                <a:r>
                  <a:rPr lang="en-US" dirty="0"/>
                  <a:t> is the error that gets passed on to the next tree to be learned.</a:t>
                </a:r>
              </a:p>
              <a:p>
                <a:pPr lvl="1"/>
                <a:r>
                  <a:rPr lang="en-US" dirty="0"/>
                  <a:t>Taking lambda divided by the gradient of lambda is called a </a:t>
                </a:r>
                <a:r>
                  <a:rPr lang="en-US" dirty="0">
                    <a:solidFill>
                      <a:srgbClr val="0070C0"/>
                    </a:solidFill>
                  </a:rPr>
                  <a:t>Newton Step</a:t>
                </a:r>
                <a:r>
                  <a:rPr lang="en-US" dirty="0"/>
                  <a:t>.</a:t>
                </a:r>
              </a:p>
              <a:p>
                <a:pPr lvl="1"/>
                <a14:m>
                  <m:oMath xmlns:m="http://schemas.openxmlformats.org/officeDocument/2006/math">
                    <m:r>
                      <a:rPr lang="en-US" b="0" i="1" smtClean="0">
                        <a:latin typeface="Cambria Math" panose="02040503050406030204" pitchFamily="18" charset="0"/>
                      </a:rPr>
                      <m:t>𝑟</m:t>
                    </m:r>
                  </m:oMath>
                </a14:m>
                <a:r>
                  <a:rPr lang="en-US" dirty="0"/>
                  <a:t> is called </a:t>
                </a:r>
                <a:r>
                  <a:rPr lang="en-US" dirty="0">
                    <a:solidFill>
                      <a:srgbClr val="0070C0"/>
                    </a:solidFill>
                  </a:rPr>
                  <a:t>shrinkage</a:t>
                </a:r>
                <a:r>
                  <a:rPr lang="en-US" dirty="0"/>
                  <a:t>, which is the learning rate for gradient boosted trees.</a:t>
                </a:r>
              </a:p>
              <a:p>
                <a:r>
                  <a:rPr lang="en-US" dirty="0"/>
                  <a:t>Perform the above for all of the elements in the leaf node.</a:t>
                </a:r>
                <a:br>
                  <a:rPr lang="en-US" dirty="0"/>
                </a:br>
                <a:endParaRPr lang="en-US" dirty="0"/>
              </a:p>
            </p:txBody>
          </p:sp>
        </mc:Choice>
        <mc:Fallback>
          <p:sp>
            <p:nvSpPr>
              <p:cNvPr id="3" name="Content Placeholder 2">
                <a:extLst>
                  <a:ext uri="{FF2B5EF4-FFF2-40B4-BE49-F238E27FC236}">
                    <a16:creationId xmlns:a16="http://schemas.microsoft.com/office/drawing/2014/main" id="{061053CC-44C4-48C8-B4DF-EA8C6F050869}"/>
                  </a:ext>
                </a:extLst>
              </p:cNvPr>
              <p:cNvSpPr>
                <a:spLocks noGrp="1" noRot="1" noChangeAspect="1" noMove="1" noResize="1" noEditPoints="1" noAdjustHandles="1" noChangeArrowheads="1" noChangeShapeType="1" noTextEdit="1"/>
              </p:cNvSpPr>
              <p:nvPr>
                <p:ph idx="1"/>
              </p:nvPr>
            </p:nvSpPr>
            <p:spPr>
              <a:xfrm>
                <a:off x="233265" y="3079103"/>
                <a:ext cx="11700588" cy="3703022"/>
              </a:xfrm>
              <a:blipFill>
                <a:blip r:embed="rId2"/>
                <a:stretch>
                  <a:fillRect l="-677" t="-378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55801E8F-1C14-47E2-848D-00BA70BA7D37}"/>
              </a:ext>
            </a:extLst>
          </p:cNvPr>
          <p:cNvPicPr>
            <a:picLocks noChangeAspect="1"/>
          </p:cNvPicPr>
          <p:nvPr/>
        </p:nvPicPr>
        <p:blipFill>
          <a:blip r:embed="rId3"/>
          <a:stretch>
            <a:fillRect/>
          </a:stretch>
        </p:blipFill>
        <p:spPr>
          <a:xfrm>
            <a:off x="2948473" y="739772"/>
            <a:ext cx="5299788" cy="2143297"/>
          </a:xfrm>
          <a:prstGeom prst="rect">
            <a:avLst/>
          </a:prstGeom>
        </p:spPr>
      </p:pic>
    </p:spTree>
    <p:extLst>
      <p:ext uri="{BB962C8B-B14F-4D97-AF65-F5344CB8AC3E}">
        <p14:creationId xmlns:p14="http://schemas.microsoft.com/office/powerpoint/2010/main" val="3865360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5035</TotalTime>
  <Words>1369</Words>
  <Application>Microsoft Office PowerPoint</Application>
  <PresentationFormat>Widescreen</PresentationFormat>
  <Paragraphs>131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Learning To Rank</vt:lpstr>
      <vt:lpstr>Table of Content</vt:lpstr>
      <vt:lpstr>Basic Ideas</vt:lpstr>
      <vt:lpstr>Basic Formulation</vt:lpstr>
      <vt:lpstr>Learning To Rank – an example</vt:lpstr>
      <vt:lpstr>RankNet</vt:lpstr>
      <vt:lpstr>LambdaNet and NDCG</vt:lpstr>
      <vt:lpstr>LambdaNet and LambdaMART</vt:lpstr>
      <vt:lpstr>Multiple Additive Regression Trees (MART)</vt:lpstr>
      <vt:lpstr>Evaluation Metrics</vt:lpstr>
      <vt:lpstr>Example – Personalized Feed and De-bias Clicks</vt:lpstr>
      <vt:lpstr>Example – Application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Xi</dc:creator>
  <cp:lastModifiedBy>Yang Xi</cp:lastModifiedBy>
  <cp:revision>16</cp:revision>
  <dcterms:created xsi:type="dcterms:W3CDTF">2021-09-13T10:16:39Z</dcterms:created>
  <dcterms:modified xsi:type="dcterms:W3CDTF">2021-09-29T04:38:55Z</dcterms:modified>
</cp:coreProperties>
</file>