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90EF-E558-4334-AB1F-5F794856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6E84A-18F7-4E8B-BF5F-7E82B429D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93FED-433C-400D-B6D0-0F394C3F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A78E-3D0E-454D-A7B5-16C20EE4EF3B}" type="datetimeFigureOut">
              <a:rPr lang="en-SG" smtClean="0"/>
              <a:t>28/9/2021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BF63-48DC-4317-BAC9-7008DD7D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F9951-DB6F-4FFB-B5F6-5E650864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7398-F3BD-4AE6-B54B-2DDCEDE8B4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66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5F33-0909-4068-9482-8F3236B0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C516F-7DCC-43FD-BE52-06EE6269A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5BB07-69AE-4E58-A8C6-1963D117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A78E-3D0E-454D-A7B5-16C20EE4EF3B}" type="datetimeFigureOut">
              <a:rPr lang="en-SG" smtClean="0"/>
              <a:t>28/9/2021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1DEA5-5D84-48D8-998F-F7D3C650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41E0D-479D-472D-85B4-99513422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7398-F3BD-4AE6-B54B-2DDCEDE8B4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92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5FADD-5B68-4544-B53E-2A97762C1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66934-AEB4-49D1-ADDB-06C72A8B0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9F58-D71D-4E36-85A8-96D5DB9D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A78E-3D0E-454D-A7B5-16C20EE4EF3B}" type="datetimeFigureOut">
              <a:rPr lang="en-SG" smtClean="0"/>
              <a:t>28/9/2021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C44B-17BB-426C-8225-BF8372A6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6CA7-EB78-44A6-A8DD-98E2A1A3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7398-F3BD-4AE6-B54B-2DDCEDE8B4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31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AD98-18E0-413F-BEA5-5FC35334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932E-ADF3-4474-AFDE-50487319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08A74-3184-4F5F-8F99-B5D88190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A78E-3D0E-454D-A7B5-16C20EE4EF3B}" type="datetimeFigureOut">
              <a:rPr lang="en-SG" smtClean="0"/>
              <a:t>28/9/2021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823A3-0524-44E3-A29F-60B4D42F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4596-AB05-4595-89DE-B8BABCAB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7398-F3BD-4AE6-B54B-2DDCEDE8B4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92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6852-B538-42AE-8286-C223AE31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27070-DD68-4975-A863-7318F1FD8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9E2EF-2AFB-4B78-B3D2-9A1019D6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A78E-3D0E-454D-A7B5-16C20EE4EF3B}" type="datetimeFigureOut">
              <a:rPr lang="en-SG" smtClean="0"/>
              <a:t>28/9/2021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62D84-B589-4A75-9393-40E131FF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AA97A-B252-4590-93AB-35F0DDE8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7398-F3BD-4AE6-B54B-2DDCEDE8B4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344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499A-5B68-4D98-8331-680906D2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B070-6C7D-4696-98B2-EACEC879E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08720-91B5-4B83-8389-81A89028D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59304-20D4-4725-B563-54DB6526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A78E-3D0E-454D-A7B5-16C20EE4EF3B}" type="datetimeFigureOut">
              <a:rPr lang="en-SG" smtClean="0"/>
              <a:t>28/9/2021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F8D8-3976-47A3-8879-5B8F5793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22C02-8749-43CE-A647-1544C918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7398-F3BD-4AE6-B54B-2DDCEDE8B4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482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8F51-99A5-46C3-BDDD-C3DFD3F2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269CC-9820-4716-855C-28510F84E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1821F-767F-46A8-A355-284E4B94E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6B5D2-9351-43CE-ACB6-2DEB2965D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BC7DD-24E5-4A64-ACC4-4829BE1E2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F5C45-5751-41BD-B2F7-27D05689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A78E-3D0E-454D-A7B5-16C20EE4EF3B}" type="datetimeFigureOut">
              <a:rPr lang="en-SG" smtClean="0"/>
              <a:t>28/9/2021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66FC1-AB3C-4EC9-AE4B-59F77874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232B7B-61AB-4637-BE8D-826C8AFC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7398-F3BD-4AE6-B54B-2DDCEDE8B4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839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6ACA-9A8E-4173-98AA-13BB60F4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34847-3010-4549-B87B-2945EC88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A78E-3D0E-454D-A7B5-16C20EE4EF3B}" type="datetimeFigureOut">
              <a:rPr lang="en-SG" smtClean="0"/>
              <a:t>28/9/2021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9092B-FF00-486C-B612-16BEA517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17A7C-32E6-40B7-B416-15E96FDF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7398-F3BD-4AE6-B54B-2DDCEDE8B4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008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395FC-EA06-45B8-BC80-C51DA625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A78E-3D0E-454D-A7B5-16C20EE4EF3B}" type="datetimeFigureOut">
              <a:rPr lang="en-SG" smtClean="0"/>
              <a:t>28/9/2021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1C6FD-BFE7-438C-A94B-12832727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119EC-0837-4224-8F61-67ED5E11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7398-F3BD-4AE6-B54B-2DDCEDE8B4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84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6F12-09E8-4179-B9CB-C3059FE7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9F7F-B1D8-43A5-B6CD-512F8B7EC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1EFB8-5E30-4065-9D7E-0285AB309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FC701-D244-4E49-BCBB-7B4135C4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A78E-3D0E-454D-A7B5-16C20EE4EF3B}" type="datetimeFigureOut">
              <a:rPr lang="en-SG" smtClean="0"/>
              <a:t>28/9/2021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333E0-C08B-428D-8FC2-493B21A5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7EC8-1930-4523-8B48-C1AEF58F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7398-F3BD-4AE6-B54B-2DDCEDE8B4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733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F18E-E11C-4285-847E-75FEFF62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43F3AE-1ABE-4E27-83FE-FE4904572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01EB5-EC76-46A9-8A9C-C86052635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58FFF-70AC-44E4-9244-3D34F4FB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A78E-3D0E-454D-A7B5-16C20EE4EF3B}" type="datetimeFigureOut">
              <a:rPr lang="en-SG" smtClean="0"/>
              <a:t>28/9/2021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8B97D-B252-40F1-B5AA-1A2908D0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52BEA-4B14-4D0E-9065-28E67C6E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7398-F3BD-4AE6-B54B-2DDCEDE8B4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302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B442B-E026-4132-B80C-CDE54C7B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73BDB-462A-4776-920B-C496021F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CC02A-D32C-42B8-A044-1F5377D6A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FA78E-3D0E-454D-A7B5-16C20EE4EF3B}" type="datetimeFigureOut">
              <a:rPr lang="en-SG" smtClean="0"/>
              <a:t>28/9/2021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C335F-7E0A-4AA8-AE6D-C01A0D974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77AE-02CF-4899-8E3D-427D9C55C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E7398-F3BD-4AE6-B54B-2DDCEDE8B4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337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798B-5B4E-4663-83C0-8C77B505A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  <a:br>
              <a:rPr lang="en-US" dirty="0"/>
            </a:b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83AA3-243F-4C6D-BAFD-DA379403F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2021 </a:t>
            </a:r>
            <a:r>
              <a:rPr lang="en-US" dirty="0" err="1"/>
              <a:t>AlgoExpert</a:t>
            </a:r>
            <a:endParaRPr lang="en-US" dirty="0"/>
          </a:p>
          <a:p>
            <a:endParaRPr lang="en-US" dirty="0"/>
          </a:p>
          <a:p>
            <a:r>
              <a:rPr lang="en-US" dirty="0"/>
              <a:t>Yang Xi’s Reading Notes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79031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8946-D46E-4613-8776-D899C20C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161925"/>
            <a:ext cx="11107057" cy="636361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– Loss Functions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32DDC-AE8A-4FD7-83C1-17DCE64308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742" y="957943"/>
                <a:ext cx="11771087" cy="5738132"/>
              </a:xfrm>
            </p:spPr>
            <p:txBody>
              <a:bodyPr/>
              <a:lstStyle/>
              <a:p>
                <a:r>
                  <a:rPr lang="en-US" dirty="0"/>
                  <a:t>Loss Functions</a:t>
                </a:r>
              </a:p>
              <a:p>
                <a:pPr lvl="1"/>
                <a:r>
                  <a:rPr lang="en-US" dirty="0"/>
                  <a:t>Regression</a:t>
                </a:r>
              </a:p>
              <a:p>
                <a:pPr lvl="2"/>
                <a:r>
                  <a:rPr lang="en-US" dirty="0">
                    <a:solidFill>
                      <a:srgbClr val="0070C0"/>
                    </a:solidFill>
                  </a:rPr>
                  <a:t>Mean Squared Error </a:t>
                </a:r>
                <a:r>
                  <a:rPr lang="en-US" dirty="0"/>
                  <a:t>(L2 Loss):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SG" dirty="0"/>
                  <a:t>, for mini-batch size N</a:t>
                </a:r>
              </a:p>
              <a:p>
                <a:pPr lvl="2"/>
                <a:r>
                  <a:rPr lang="en-SG" dirty="0">
                    <a:solidFill>
                      <a:srgbClr val="0070C0"/>
                    </a:solidFill>
                  </a:rPr>
                  <a:t>Mean Absolute Error </a:t>
                </a:r>
                <a:r>
                  <a:rPr lang="en-SG" dirty="0"/>
                  <a:t>(L1 Loss):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SG" dirty="0"/>
                  <a:t>, for mini-batch size N</a:t>
                </a:r>
              </a:p>
              <a:p>
                <a:pPr lvl="1"/>
                <a:r>
                  <a:rPr lang="en-SG" dirty="0"/>
                  <a:t>Classification</a:t>
                </a:r>
              </a:p>
              <a:p>
                <a:pPr lvl="2"/>
                <a:r>
                  <a:rPr lang="en-SG" dirty="0">
                    <a:solidFill>
                      <a:srgbClr val="0070C0"/>
                    </a:solidFill>
                  </a:rPr>
                  <a:t>Cross-Entropy (Log Loss)</a:t>
                </a:r>
                <a:r>
                  <a:rPr lang="en-SG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G" dirty="0"/>
              </a:p>
              <a:p>
                <a:pPr lvl="2"/>
                <a:r>
                  <a:rPr lang="en-SG" dirty="0">
                    <a:solidFill>
                      <a:srgbClr val="0070C0"/>
                    </a:solidFill>
                  </a:rPr>
                  <a:t>Multi-class: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SG" dirty="0"/>
              </a:p>
              <a:p>
                <a:pPr lvl="1"/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32DDC-AE8A-4FD7-83C1-17DCE6430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742" y="957943"/>
                <a:ext cx="11771087" cy="5738132"/>
              </a:xfrm>
              <a:blipFill>
                <a:blip r:embed="rId2"/>
                <a:stretch>
                  <a:fillRect l="-932" t="-17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97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8946-D46E-4613-8776-D899C20C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161925"/>
            <a:ext cx="11107057" cy="636361"/>
          </a:xfrm>
        </p:spPr>
        <p:txBody>
          <a:bodyPr>
            <a:normAutofit fontScale="90000"/>
          </a:bodyPr>
          <a:lstStyle/>
          <a:p>
            <a:r>
              <a:rPr lang="en-SG" dirty="0"/>
              <a:t>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32DDC-AE8A-4FD7-83C1-17DCE64308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742" y="957943"/>
                <a:ext cx="11771087" cy="5738132"/>
              </a:xfrm>
            </p:spPr>
            <p:txBody>
              <a:bodyPr/>
              <a:lstStyle/>
              <a:p>
                <a:r>
                  <a:rPr lang="en-SG" dirty="0"/>
                  <a:t>Add </a:t>
                </a:r>
                <a:r>
                  <a:rPr lang="en-SG" dirty="0">
                    <a:solidFill>
                      <a:srgbClr val="0070C0"/>
                    </a:solidFill>
                  </a:rPr>
                  <a:t>L1/L2 penalty </a:t>
                </a:r>
                <a:r>
                  <a:rPr lang="en-SG" dirty="0"/>
                  <a:t>to the loss:</a:t>
                </a:r>
              </a:p>
              <a:p>
                <a:pPr lvl="1"/>
                <a:r>
                  <a:rPr lang="en-SG" dirty="0"/>
                  <a:t>L1: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SG" dirty="0"/>
              </a:p>
              <a:p>
                <a:pPr lvl="1"/>
                <a:r>
                  <a:rPr lang="en-SG" dirty="0"/>
                  <a:t>L2: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SG" dirty="0"/>
              </a:p>
              <a:p>
                <a:r>
                  <a:rPr lang="en-SG" dirty="0">
                    <a:solidFill>
                      <a:srgbClr val="0070C0"/>
                    </a:solidFill>
                  </a:rPr>
                  <a:t>Dropout</a:t>
                </a:r>
                <a:endParaRPr lang="en-SG" dirty="0"/>
              </a:p>
              <a:p>
                <a:pPr lvl="1"/>
                <a:r>
                  <a:rPr lang="en-SG" dirty="0"/>
                  <a:t>In each </a:t>
                </a:r>
                <a:r>
                  <a:rPr lang="en-SG" b="1" dirty="0">
                    <a:solidFill>
                      <a:srgbClr val="0070C0"/>
                    </a:solidFill>
                  </a:rPr>
                  <a:t>training</a:t>
                </a:r>
                <a:r>
                  <a:rPr lang="en-SG" dirty="0"/>
                  <a:t> iteration, randomly dropped out nodes by specified probability (</a:t>
                </a:r>
                <a:r>
                  <a:rPr lang="en-SG" dirty="0">
                    <a:solidFill>
                      <a:srgbClr val="0070C0"/>
                    </a:solidFill>
                  </a:rPr>
                  <a:t>keep-alive rate</a:t>
                </a:r>
                <a:r>
                  <a:rPr lang="en-SG" dirty="0"/>
                  <a:t> or </a:t>
                </a:r>
                <a:r>
                  <a:rPr lang="en-SG" dirty="0">
                    <a:solidFill>
                      <a:srgbClr val="0070C0"/>
                    </a:solidFill>
                  </a:rPr>
                  <a:t>dropout rate</a:t>
                </a:r>
                <a:r>
                  <a:rPr lang="en-SG" dirty="0"/>
                  <a:t>)</a:t>
                </a:r>
              </a:p>
              <a:p>
                <a:pPr lvl="2"/>
                <a:r>
                  <a:rPr lang="en-SG" dirty="0"/>
                  <a:t>Can specify different probability for different layers</a:t>
                </a:r>
              </a:p>
              <a:p>
                <a:pPr lvl="1"/>
                <a:r>
                  <a:rPr lang="en-SG" dirty="0"/>
                  <a:t>In </a:t>
                </a:r>
                <a:r>
                  <a:rPr lang="en-SG" b="1" dirty="0">
                    <a:solidFill>
                      <a:srgbClr val="0070C0"/>
                    </a:solidFill>
                  </a:rPr>
                  <a:t>prediction</a:t>
                </a:r>
                <a:r>
                  <a:rPr lang="en-SG" dirty="0"/>
                  <a:t>, the nodes won’t be dropped out</a:t>
                </a:r>
              </a:p>
              <a:p>
                <a:pPr lvl="2"/>
                <a:r>
                  <a:rPr lang="en-SG" dirty="0"/>
                  <a:t>The total sum will not be equivalent to what used in the </a:t>
                </a:r>
                <a:r>
                  <a:rPr lang="en-SG" dirty="0" err="1"/>
                  <a:t>trainining</a:t>
                </a:r>
                <a:endParaRPr lang="en-SG" dirty="0"/>
              </a:p>
              <a:p>
                <a:pPr lvl="2"/>
                <a:r>
                  <a:rPr lang="en-SG" dirty="0"/>
                  <a:t>Need to be adjusted by </a:t>
                </a:r>
                <a:r>
                  <a:rPr lang="en-SG" dirty="0">
                    <a:solidFill>
                      <a:srgbClr val="0070C0"/>
                    </a:solidFill>
                  </a:rPr>
                  <a:t>inverted dropout</a:t>
                </a:r>
              </a:p>
              <a:p>
                <a:pPr lvl="3"/>
                <a:r>
                  <a:rPr lang="en-SG" dirty="0"/>
                  <a:t>During training, after every mini batch, divide the output by the keep-alive rate</a:t>
                </a:r>
              </a:p>
              <a:p>
                <a:pPr lvl="1"/>
                <a:r>
                  <a:rPr lang="en-SG" dirty="0"/>
                  <a:t>Dropout effectively produces an ensemble of neural networks.</a:t>
                </a:r>
              </a:p>
              <a:p>
                <a:pPr lvl="2"/>
                <a:endParaRPr lang="en-SG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32DDC-AE8A-4FD7-83C1-17DCE6430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742" y="957943"/>
                <a:ext cx="11771087" cy="5738132"/>
              </a:xfrm>
              <a:blipFill>
                <a:blip r:embed="rId2"/>
                <a:stretch>
                  <a:fillRect l="-932" t="-3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74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8946-D46E-4613-8776-D899C20C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161925"/>
            <a:ext cx="11107057" cy="636361"/>
          </a:xfrm>
        </p:spPr>
        <p:txBody>
          <a:bodyPr>
            <a:normAutofit fontScale="90000"/>
          </a:bodyPr>
          <a:lstStyle/>
          <a:p>
            <a:r>
              <a:rPr lang="en-SG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32DDC-AE8A-4FD7-83C1-17DCE643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2" y="957943"/>
            <a:ext cx="11771087" cy="5738132"/>
          </a:xfrm>
        </p:spPr>
        <p:txBody>
          <a:bodyPr/>
          <a:lstStyle/>
          <a:p>
            <a:r>
              <a:rPr lang="en-US" dirty="0"/>
              <a:t>If your data is linear separatable, you don’t need any hidden layer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Start with one hidden layer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Number of neurons </a:t>
            </a:r>
            <a:r>
              <a:rPr lang="en-US" dirty="0"/>
              <a:t>= (input + output) / 2</a:t>
            </a:r>
          </a:p>
          <a:p>
            <a:endParaRPr lang="en-US" dirty="0"/>
          </a:p>
          <a:p>
            <a:r>
              <a:rPr lang="en-SG" dirty="0"/>
              <a:t>Start with more layers and units than you need</a:t>
            </a:r>
          </a:p>
          <a:p>
            <a:pPr lvl="1"/>
            <a:r>
              <a:rPr lang="en-SG" dirty="0">
                <a:solidFill>
                  <a:srgbClr val="0070C0"/>
                </a:solidFill>
              </a:rPr>
              <a:t>Pruning Neurons</a:t>
            </a:r>
            <a:endParaRPr lang="en-SG" dirty="0"/>
          </a:p>
          <a:p>
            <a:pPr lvl="2"/>
            <a:r>
              <a:rPr lang="en-SG" dirty="0"/>
              <a:t>Check which weights are near zero after training</a:t>
            </a:r>
          </a:p>
          <a:p>
            <a:pPr lvl="2"/>
            <a:r>
              <a:rPr lang="en-SG" dirty="0"/>
              <a:t>Then prune the surrounding neurons</a:t>
            </a:r>
          </a:p>
          <a:p>
            <a:pPr lvl="2"/>
            <a:r>
              <a:rPr lang="en-SG" dirty="0"/>
              <a:t>If equivalent performance can be obtained, those neurons can be pruned</a:t>
            </a:r>
          </a:p>
          <a:p>
            <a:pPr lvl="2"/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9022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8946-D46E-4613-8776-D899C20C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161925"/>
            <a:ext cx="11107057" cy="636361"/>
          </a:xfrm>
        </p:spPr>
        <p:txBody>
          <a:bodyPr>
            <a:normAutofit fontScale="90000"/>
          </a:bodyPr>
          <a:lstStyle/>
          <a:p>
            <a:r>
              <a:rPr lang="en-US" dirty="0"/>
              <a:t>Neuron (perceptron)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32DDC-AE8A-4FD7-83C1-17DCE643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2" y="957942"/>
            <a:ext cx="11771087" cy="1598645"/>
          </a:xfrm>
        </p:spPr>
        <p:txBody>
          <a:bodyPr/>
          <a:lstStyle/>
          <a:p>
            <a:r>
              <a:rPr lang="en-US" dirty="0"/>
              <a:t>A neuron is a graphical representation of the smallest part of a NN.</a:t>
            </a:r>
          </a:p>
          <a:p>
            <a:r>
              <a:rPr lang="en-US" dirty="0"/>
              <a:t>It is also referred as nodes or units.</a:t>
            </a:r>
          </a:p>
          <a:p>
            <a:r>
              <a:rPr lang="en-US" dirty="0"/>
              <a:t>Below is a neuron with sigmoid activation function (logistic regression).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9DD20-27D4-4B42-B3ED-4D9124D0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2" y="2556587"/>
            <a:ext cx="5174344" cy="3402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FC7E04-B1B7-4273-9F44-72B618627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668" y="2632983"/>
            <a:ext cx="3875011" cy="796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460A49-E323-4827-9975-5806977B96EF}"/>
              </a:ext>
            </a:extLst>
          </p:cNvPr>
          <p:cNvSpPr txBox="1"/>
          <p:nvPr/>
        </p:nvSpPr>
        <p:spPr>
          <a:xfrm>
            <a:off x="5514393" y="2556587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Function: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136652-8F33-43F9-B2F7-72592F62B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668" y="3952424"/>
            <a:ext cx="1473100" cy="9900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83707D-B529-410D-9ADA-F74F51DA988E}"/>
              </a:ext>
            </a:extLst>
          </p:cNvPr>
          <p:cNvSpPr txBox="1"/>
          <p:nvPr/>
        </p:nvSpPr>
        <p:spPr>
          <a:xfrm>
            <a:off x="5514393" y="3556529"/>
            <a:ext cx="61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Gradient: A vector of partial derivatives</a:t>
            </a:r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3FE5DE-08E8-493E-9FD7-60CE383E7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668" y="5539394"/>
            <a:ext cx="2751394" cy="7213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787036-5CCE-4387-A41A-F2BA6DCCBDDC}"/>
              </a:ext>
            </a:extLst>
          </p:cNvPr>
          <p:cNvSpPr txBox="1"/>
          <p:nvPr/>
        </p:nvSpPr>
        <p:spPr>
          <a:xfrm>
            <a:off x="5520615" y="5081490"/>
            <a:ext cx="175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Weights: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889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8946-D46E-4613-8776-D899C20C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161925"/>
            <a:ext cx="11107057" cy="636361"/>
          </a:xfrm>
        </p:spPr>
        <p:txBody>
          <a:bodyPr>
            <a:normAutofit fontScale="90000"/>
          </a:bodyPr>
          <a:lstStyle/>
          <a:p>
            <a:r>
              <a:rPr lang="en-US" dirty="0"/>
              <a:t>Notes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32DDC-AE8A-4FD7-83C1-17DCE643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2" y="957943"/>
            <a:ext cx="11771087" cy="5738132"/>
          </a:xfrm>
        </p:spPr>
        <p:txBody>
          <a:bodyPr/>
          <a:lstStyle/>
          <a:p>
            <a:r>
              <a:rPr lang="en-US" dirty="0"/>
              <a:t>Deeper of Wider?</a:t>
            </a:r>
          </a:p>
          <a:p>
            <a:pPr lvl="1"/>
            <a:r>
              <a:rPr lang="en-US" dirty="0"/>
              <a:t>Compared to wider network, deeper network generally needs fewer overall parameters.</a:t>
            </a:r>
          </a:p>
          <a:p>
            <a:endParaRPr lang="en-SG" dirty="0"/>
          </a:p>
          <a:p>
            <a:r>
              <a:rPr lang="en-SG" dirty="0"/>
              <a:t>Fully Connected</a:t>
            </a:r>
          </a:p>
          <a:p>
            <a:pPr lvl="1"/>
            <a:r>
              <a:rPr lang="en-SG" dirty="0"/>
              <a:t>Every single input connects to every single neuron in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369051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8946-D46E-4613-8776-D899C20C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161925"/>
            <a:ext cx="11107057" cy="636361"/>
          </a:xfrm>
        </p:spPr>
        <p:txBody>
          <a:bodyPr>
            <a:normAutofit fontScale="90000"/>
          </a:bodyPr>
          <a:lstStyle/>
          <a:p>
            <a:r>
              <a:rPr lang="en-US" dirty="0"/>
              <a:t>NN – An example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32DDC-AE8A-4FD7-83C1-17DCE64308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742" y="957943"/>
                <a:ext cx="11771087" cy="10201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Note all nodes contain a bias input which is not shown</a:t>
                </a:r>
              </a:p>
              <a:p>
                <a:r>
                  <a:rPr lang="en-US" dirty="0"/>
                  <a:t>Let’s see a single observation,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=0.33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32DDC-AE8A-4FD7-83C1-17DCE6430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742" y="957943"/>
                <a:ext cx="11771087" cy="1020147"/>
              </a:xfrm>
              <a:blipFill>
                <a:blip r:embed="rId2"/>
                <a:stretch>
                  <a:fillRect l="-932" t="-9581" b="-143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D4E70B1-BF31-419B-926D-806C53B9E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9231"/>
            <a:ext cx="6181001" cy="3528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42FADF-729E-4FCD-BF89-6C2340166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47657"/>
            <a:ext cx="1349253" cy="8128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302BE9-B940-4E76-912B-7172D1F90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253" y="5747657"/>
            <a:ext cx="2868184" cy="5442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B1B789-B257-4678-8908-8A99B902A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795" y="6291956"/>
            <a:ext cx="1461332" cy="5201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623227-AC8F-4699-A427-B4DE9D8014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0840" y="2219232"/>
            <a:ext cx="3470989" cy="1039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2C7288-C74C-4322-A925-3EFBBDAB54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5669" y="3258286"/>
            <a:ext cx="3383319" cy="8972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F91CC7-CF88-4E3A-8DE7-F75D10F386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5669" y="4155540"/>
            <a:ext cx="4083115" cy="5150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9581162-4CB1-4B93-9877-DAB23F14D1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5668" y="4670629"/>
            <a:ext cx="5246331" cy="53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1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8946-D46E-4613-8776-D899C20C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161925"/>
            <a:ext cx="11472506" cy="636361"/>
          </a:xfrm>
        </p:spPr>
        <p:txBody>
          <a:bodyPr>
            <a:normAutofit fontScale="90000"/>
          </a:bodyPr>
          <a:lstStyle/>
          <a:p>
            <a:r>
              <a:rPr lang="en-US" dirty="0"/>
              <a:t>NN – An example – How to get the Gradient (of Loss)?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32DDC-AE8A-4FD7-83C1-17DCE643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2" y="957943"/>
            <a:ext cx="7441682" cy="5738132"/>
          </a:xfrm>
        </p:spPr>
        <p:txBody>
          <a:bodyPr/>
          <a:lstStyle/>
          <a:p>
            <a:r>
              <a:rPr lang="en-US" dirty="0"/>
              <a:t>Numeric Gradient</a:t>
            </a:r>
          </a:p>
          <a:p>
            <a:pPr lvl="1"/>
            <a:r>
              <a:rPr lang="en-US" dirty="0"/>
              <a:t>Take a small delta of each inputs and bias and see how much the loss changed</a:t>
            </a:r>
          </a:p>
          <a:p>
            <a:pPr lvl="1"/>
            <a:r>
              <a:rPr lang="en-US" dirty="0"/>
              <a:t>Extremely inefficient</a:t>
            </a:r>
          </a:p>
          <a:p>
            <a:pPr lvl="1"/>
            <a:r>
              <a:rPr lang="en-US" dirty="0"/>
              <a:t>Can be used as a gradient checking</a:t>
            </a:r>
          </a:p>
          <a:p>
            <a:r>
              <a:rPr lang="en-US" dirty="0"/>
              <a:t>Analytical Gradient</a:t>
            </a:r>
          </a:p>
          <a:p>
            <a:pPr lvl="1"/>
            <a:r>
              <a:rPr lang="en-US" dirty="0"/>
              <a:t>Use math to calculate the derivative</a:t>
            </a:r>
          </a:p>
          <a:p>
            <a:pPr lvl="1"/>
            <a:r>
              <a:rPr lang="en-US" dirty="0"/>
              <a:t>Chain Rule + Dynamic Programming</a:t>
            </a:r>
            <a:br>
              <a:rPr lang="en-SG" dirty="0"/>
            </a:br>
            <a:r>
              <a:rPr lang="en-SG" dirty="0">
                <a:sym typeface="Wingdings" panose="05000000000000000000" pitchFamily="2" charset="2"/>
              </a:rPr>
              <a:t> Back Propagation</a:t>
            </a:r>
          </a:p>
          <a:p>
            <a:r>
              <a:rPr lang="en-SG" dirty="0">
                <a:sym typeface="Wingdings" panose="05000000000000000000" pitchFamily="2" charset="2"/>
              </a:rPr>
              <a:t>Training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Forward Pass: get prediction and loss</a:t>
            </a:r>
          </a:p>
          <a:p>
            <a:pPr lvl="1"/>
            <a:r>
              <a:rPr lang="en-SG" dirty="0">
                <a:solidFill>
                  <a:srgbClr val="0070C0"/>
                </a:solidFill>
                <a:sym typeface="Wingdings" panose="05000000000000000000" pitchFamily="2" charset="2"/>
              </a:rPr>
              <a:t>Back Propagation</a:t>
            </a:r>
            <a:r>
              <a:rPr lang="en-SG" dirty="0">
                <a:sym typeface="Wingdings" panose="05000000000000000000" pitchFamily="2" charset="2"/>
              </a:rPr>
              <a:t>: update weights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ED2794-0F10-4800-B534-75C30CD1E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466" y="957943"/>
            <a:ext cx="4142792" cy="1780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959515-5CC0-4D02-93C5-DB2A50205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466" y="4793731"/>
            <a:ext cx="4142792" cy="13173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79339E-22A6-489F-91E9-31B89CB81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466" y="2797826"/>
            <a:ext cx="4273421" cy="19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8946-D46E-4613-8776-D899C20C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161925"/>
            <a:ext cx="11107057" cy="636361"/>
          </a:xfrm>
        </p:spPr>
        <p:txBody>
          <a:bodyPr>
            <a:normAutofit fontScale="90000"/>
          </a:bodyPr>
          <a:lstStyle/>
          <a:p>
            <a:r>
              <a:rPr lang="en-US" dirty="0"/>
              <a:t>Local Optima, Momentum, Adagrad and Adam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32DDC-AE8A-4FD7-83C1-17DCE643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2" y="957943"/>
            <a:ext cx="11771087" cy="5738132"/>
          </a:xfrm>
        </p:spPr>
        <p:txBody>
          <a:bodyPr/>
          <a:lstStyle/>
          <a:p>
            <a:r>
              <a:rPr lang="en-US" dirty="0"/>
              <a:t>How to increase the chances to not get stuck in the local optima?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Stochastic Gradient Descent</a:t>
            </a:r>
          </a:p>
          <a:p>
            <a:pPr lvl="2"/>
            <a:r>
              <a:rPr lang="en-US" dirty="0"/>
              <a:t>Take a random observation and update weight with just that observation</a:t>
            </a:r>
          </a:p>
          <a:p>
            <a:pPr lvl="2"/>
            <a:r>
              <a:rPr lang="en-US" dirty="0"/>
              <a:t>Problem: slow to converge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Momentum</a:t>
            </a:r>
          </a:p>
          <a:p>
            <a:pPr lvl="2"/>
            <a:r>
              <a:rPr lang="en-US" dirty="0"/>
              <a:t>Also use previous gradients to update weights</a:t>
            </a:r>
          </a:p>
          <a:p>
            <a:pPr lvl="2"/>
            <a:r>
              <a:rPr lang="en-US" dirty="0"/>
              <a:t>Problem: built too much momentum and jump pass the global optima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Adagrad</a:t>
            </a:r>
          </a:p>
          <a:p>
            <a:pPr lvl="2"/>
            <a:r>
              <a:rPr lang="en-US" dirty="0"/>
              <a:t>Learning rate per parameter (weight)</a:t>
            </a:r>
          </a:p>
          <a:p>
            <a:pPr lvl="2"/>
            <a:r>
              <a:rPr lang="en-US" dirty="0"/>
              <a:t>Why different learning rate per parameter?</a:t>
            </a:r>
          </a:p>
          <a:p>
            <a:pPr lvl="3"/>
            <a:r>
              <a:rPr lang="en-US" dirty="0"/>
              <a:t>If Wi has been updated a lot and gradient is high, this algo with lower the learning rate</a:t>
            </a:r>
          </a:p>
          <a:p>
            <a:pPr lvl="3"/>
            <a:r>
              <a:rPr lang="en-US" dirty="0"/>
              <a:t>If Wi has been updated little and gradient is low, this algo with increase the learning rate</a:t>
            </a:r>
          </a:p>
          <a:p>
            <a:pPr lvl="2"/>
            <a:r>
              <a:rPr lang="en-US" dirty="0"/>
              <a:t>Very helpful in sparse features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Adam</a:t>
            </a:r>
            <a:r>
              <a:rPr lang="en-US" dirty="0"/>
              <a:t> = Momentum + Adagrad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68F6A8-EBF8-4FDC-81FB-EBDFC962E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191" y="1338767"/>
            <a:ext cx="3040809" cy="1276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2B6F55-5559-4CB3-BC5E-3B10F7791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191" y="2615593"/>
            <a:ext cx="1806452" cy="4618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A3AF15-ECF1-4E7B-B74B-9A2F02F48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191" y="3111201"/>
            <a:ext cx="3016321" cy="15293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A640CB-934F-44E5-BF29-F57592C47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6397" y="5202556"/>
            <a:ext cx="3016321" cy="16531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AC1206-799A-486D-BC37-8B37B69785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2718" y="5889056"/>
            <a:ext cx="939282" cy="96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0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8946-D46E-4613-8776-D899C20C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161925"/>
            <a:ext cx="11107057" cy="636361"/>
          </a:xfrm>
        </p:spPr>
        <p:txBody>
          <a:bodyPr>
            <a:normAutofit fontScale="90000"/>
          </a:bodyPr>
          <a:lstStyle/>
          <a:p>
            <a:r>
              <a:rPr lang="en-US" dirty="0"/>
              <a:t>Vanishing / Exploding Gradient, Initialization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32DDC-AE8A-4FD7-83C1-17DCE64308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742" y="1684036"/>
                <a:ext cx="11771087" cy="501203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Vanishing Gradient</a:t>
                </a:r>
              </a:p>
              <a:p>
                <a:pPr lvl="1"/>
                <a:r>
                  <a:rPr lang="en-US" dirty="0"/>
                  <a:t>The repeated multiplication of small gradients resulting in an under flow or 0-value products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Exploding Gradient</a:t>
                </a:r>
              </a:p>
              <a:p>
                <a:pPr lvl="1"/>
                <a:r>
                  <a:rPr lang="en-US" dirty="0"/>
                  <a:t>Some gradients include value of the weight, which can result in very large value</a:t>
                </a:r>
              </a:p>
              <a:p>
                <a:pPr lvl="1"/>
                <a:r>
                  <a:rPr lang="en-US" dirty="0"/>
                  <a:t>The repeated multiplication of large gradients resulting in an overflow, or infinity-value products</a:t>
                </a:r>
              </a:p>
              <a:p>
                <a:r>
                  <a:rPr lang="en-US" dirty="0"/>
                  <a:t>Initialization</a:t>
                </a:r>
              </a:p>
              <a:p>
                <a:pPr lvl="1"/>
                <a:r>
                  <a:rPr lang="en-US" dirty="0"/>
                  <a:t>Bad ways: Uniform(0, 1) or Normal(0, 1)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Xavier (</a:t>
                </a:r>
                <a:r>
                  <a:rPr lang="en-US" dirty="0" err="1">
                    <a:solidFill>
                      <a:srgbClr val="0070C0"/>
                    </a:solidFill>
                  </a:rPr>
                  <a:t>Glorot</a:t>
                </a:r>
                <a:r>
                  <a:rPr lang="en-US" dirty="0">
                    <a:solidFill>
                      <a:srgbClr val="0070C0"/>
                    </a:solidFill>
                  </a:rPr>
                  <a:t>) initialization</a:t>
                </a:r>
                <a:r>
                  <a:rPr lang="en-US" dirty="0"/>
                  <a:t>: Normal(0,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SG" dirty="0"/>
                  <a:t>)</a:t>
                </a:r>
              </a:p>
              <a:p>
                <a:pPr lvl="2"/>
                <a:r>
                  <a:rPr lang="en-SG" dirty="0"/>
                  <a:t>fi (fan-in) / </a:t>
                </a:r>
                <a:r>
                  <a:rPr lang="en-SG" dirty="0" err="1"/>
                  <a:t>fo</a:t>
                </a:r>
                <a:r>
                  <a:rPr lang="en-SG" dirty="0"/>
                  <a:t> (fan-out): number of inputs / outputs to a layer</a:t>
                </a:r>
              </a:p>
              <a:p>
                <a:pPr lvl="2"/>
                <a:r>
                  <a:rPr lang="en-SG" dirty="0"/>
                  <a:t>Shrink the std by how many times we will be multiplying these variables together per layer</a:t>
                </a:r>
              </a:p>
              <a:p>
                <a:pPr lvl="2"/>
                <a:r>
                  <a:rPr lang="en-SG" dirty="0"/>
                  <a:t>Not doing so makes the variances of each layer multiply together, which causes the variants to grow exponentially</a:t>
                </a:r>
              </a:p>
              <a:p>
                <a:pPr lvl="2"/>
                <a:r>
                  <a:rPr lang="en-SG" dirty="0"/>
                  <a:t>Works best with </a:t>
                </a:r>
                <a:r>
                  <a:rPr lang="en-SG" dirty="0">
                    <a:solidFill>
                      <a:srgbClr val="0070C0"/>
                    </a:solidFill>
                  </a:rPr>
                  <a:t>symmetric activation function </a:t>
                </a:r>
                <a:r>
                  <a:rPr lang="en-SG" dirty="0"/>
                  <a:t>(sigmoid but not </a:t>
                </a:r>
                <a:r>
                  <a:rPr lang="en-SG" dirty="0" err="1"/>
                  <a:t>ReLU</a:t>
                </a:r>
                <a:r>
                  <a:rPr lang="en-SG" dirty="0"/>
                  <a:t>)</a:t>
                </a:r>
              </a:p>
              <a:p>
                <a:pPr lvl="1"/>
                <a:r>
                  <a:rPr lang="en-SG" dirty="0" err="1"/>
                  <a:t>Kaiming</a:t>
                </a:r>
                <a:r>
                  <a:rPr lang="en-SG" dirty="0"/>
                  <a:t> initialization for </a:t>
                </a:r>
                <a:r>
                  <a:rPr lang="en-SG" dirty="0" err="1"/>
                  <a:t>ReLU</a:t>
                </a:r>
                <a:r>
                  <a:rPr lang="en-SG" dirty="0"/>
                  <a:t>: see next page</a:t>
                </a:r>
              </a:p>
              <a:p>
                <a:pPr lvl="1"/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32DDC-AE8A-4FD7-83C1-17DCE6430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742" y="1684036"/>
                <a:ext cx="11771087" cy="5012039"/>
              </a:xfrm>
              <a:blipFill>
                <a:blip r:embed="rId2"/>
                <a:stretch>
                  <a:fillRect l="-777" t="-2433" r="-259" b="-19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0C029C0-0408-4756-8564-9F173E9E7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42" y="878005"/>
            <a:ext cx="4922417" cy="7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3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8946-D46E-4613-8776-D899C20C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161925"/>
            <a:ext cx="11107057" cy="636361"/>
          </a:xfrm>
        </p:spPr>
        <p:txBody>
          <a:bodyPr>
            <a:normAutofit fontScale="90000"/>
          </a:bodyPr>
          <a:lstStyle/>
          <a:p>
            <a:r>
              <a:rPr lang="en-US" dirty="0"/>
              <a:t>Rectified Linear Unit (</a:t>
            </a:r>
            <a:r>
              <a:rPr lang="en-US" dirty="0" err="1"/>
              <a:t>ReLU</a:t>
            </a:r>
            <a:r>
              <a:rPr lang="en-US" dirty="0"/>
              <a:t>)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32DDC-AE8A-4FD7-83C1-17DCE64308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742" y="957943"/>
                <a:ext cx="11771087" cy="573813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Technically not differentiable, but can use sub-gradient methods 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Benefits</a:t>
                </a:r>
              </a:p>
              <a:p>
                <a:pPr lvl="1"/>
                <a:r>
                  <a:rPr lang="en-US" dirty="0"/>
                  <a:t>More computationally efficient</a:t>
                </a:r>
              </a:p>
              <a:p>
                <a:pPr lvl="2"/>
                <a:r>
                  <a:rPr lang="en-US" dirty="0"/>
                  <a:t>0 output for negative values, same as input for positive values</a:t>
                </a:r>
              </a:p>
              <a:p>
                <a:pPr lvl="2"/>
                <a:r>
                  <a:rPr lang="en-US" dirty="0"/>
                  <a:t>0 gradient for negative values, and 1 for all positive values</a:t>
                </a:r>
              </a:p>
              <a:p>
                <a:pPr lvl="1"/>
                <a:r>
                  <a:rPr lang="en-US" dirty="0"/>
                  <a:t>Tend to produce better model performance</a:t>
                </a:r>
              </a:p>
              <a:p>
                <a:pPr lvl="1"/>
                <a:r>
                  <a:rPr lang="en-US" dirty="0"/>
                  <a:t>Sparsity (0 value for all negative inputs) can reduce overfitting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Downsides</a:t>
                </a:r>
                <a:endParaRPr lang="en-US" dirty="0"/>
              </a:p>
              <a:p>
                <a:pPr lvl="1"/>
                <a:r>
                  <a:rPr lang="en-US" dirty="0"/>
                  <a:t>Uncapped activation</a:t>
                </a:r>
              </a:p>
              <a:p>
                <a:pPr lvl="2"/>
                <a:r>
                  <a:rPr lang="en-US" dirty="0"/>
                  <a:t>Sigmoid has saturation, where output cannot be greater than 1</a:t>
                </a:r>
              </a:p>
              <a:p>
                <a:pPr lvl="2"/>
                <a:r>
                  <a:rPr lang="en-US" dirty="0" err="1"/>
                  <a:t>ReLU</a:t>
                </a:r>
                <a:r>
                  <a:rPr lang="en-US" dirty="0"/>
                  <a:t> can output any positive value - more likely to explode gradients, and even explode forward pass</a:t>
                </a:r>
              </a:p>
              <a:p>
                <a:pPr lvl="1"/>
                <a:r>
                  <a:rPr lang="en-US" dirty="0"/>
                  <a:t>Dying </a:t>
                </a:r>
                <a:r>
                  <a:rPr lang="en-US" dirty="0" err="1"/>
                  <a:t>ReLU</a:t>
                </a:r>
                <a:r>
                  <a:rPr lang="en-US" dirty="0"/>
                  <a:t>: once the neuron is 0, it is 0 forever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Leaky </a:t>
                </a:r>
                <a:r>
                  <a:rPr lang="en-US" dirty="0" err="1">
                    <a:solidFill>
                      <a:srgbClr val="0070C0"/>
                    </a:solidFill>
                  </a:rPr>
                  <a:t>ReLU</a:t>
                </a:r>
                <a:r>
                  <a:rPr lang="en-US" dirty="0"/>
                  <a:t>: a bit slope on negative values to get around dying </a:t>
                </a:r>
                <a:r>
                  <a:rPr lang="en-US" dirty="0" err="1"/>
                  <a:t>ReLU</a:t>
                </a:r>
                <a:endParaRPr lang="en-US" dirty="0"/>
              </a:p>
              <a:p>
                <a:r>
                  <a:rPr lang="en-SG" dirty="0" err="1">
                    <a:solidFill>
                      <a:srgbClr val="0070C0"/>
                    </a:solidFill>
                  </a:rPr>
                  <a:t>Kaiming</a:t>
                </a:r>
                <a:r>
                  <a:rPr lang="en-SG" dirty="0">
                    <a:solidFill>
                      <a:srgbClr val="0070C0"/>
                    </a:solidFill>
                  </a:rPr>
                  <a:t> initialization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/>
                  <a:t>Normal(0,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For asymmetric activation functions (</a:t>
                </a:r>
                <a:r>
                  <a:rPr lang="en-US" dirty="0" err="1"/>
                  <a:t>ReLU</a:t>
                </a:r>
                <a:r>
                  <a:rPr lang="en-US" dirty="0"/>
                  <a:t>, leaky </a:t>
                </a:r>
                <a:r>
                  <a:rPr lang="en-US" dirty="0" err="1"/>
                  <a:t>ReLU</a:t>
                </a:r>
                <a:r>
                  <a:rPr lang="en-US" dirty="0"/>
                  <a:t>, </a:t>
                </a:r>
                <a:r>
                  <a:rPr lang="en-US" dirty="0" err="1"/>
                  <a:t>etc</a:t>
                </a:r>
                <a:r>
                  <a:rPr lang="en-US" dirty="0"/>
                  <a:t>)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32DDC-AE8A-4FD7-83C1-17DCE6430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742" y="957943"/>
                <a:ext cx="11771087" cy="5738132"/>
              </a:xfrm>
              <a:blipFill>
                <a:blip r:embed="rId2"/>
                <a:stretch>
                  <a:fillRect l="-777" t="-26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00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8946-D46E-4613-8776-D899C20C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161925"/>
            <a:ext cx="11107057" cy="636361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– Initialization and Activation Function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32DDC-AE8A-4FD7-83C1-17DCE643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2" y="957943"/>
            <a:ext cx="11771087" cy="5738132"/>
          </a:xfrm>
        </p:spPr>
        <p:txBody>
          <a:bodyPr/>
          <a:lstStyle/>
          <a:p>
            <a:r>
              <a:rPr lang="en-US" dirty="0"/>
              <a:t>Initialization</a:t>
            </a:r>
          </a:p>
          <a:p>
            <a:pPr lvl="1"/>
            <a:r>
              <a:rPr lang="en-US" dirty="0"/>
              <a:t>Xavier: for symmetric activation function</a:t>
            </a:r>
          </a:p>
          <a:p>
            <a:pPr lvl="1"/>
            <a:r>
              <a:rPr lang="en-US" dirty="0" err="1"/>
              <a:t>Kaiming</a:t>
            </a:r>
            <a:r>
              <a:rPr lang="en-US" dirty="0"/>
              <a:t>: for asymmetric activation function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Feature Scaling</a:t>
            </a:r>
            <a:r>
              <a:rPr lang="en-US" dirty="0"/>
              <a:t>: scale your features can improve the converging rate</a:t>
            </a:r>
          </a:p>
          <a:p>
            <a:r>
              <a:rPr lang="en-US" dirty="0"/>
              <a:t>Activation Functions</a:t>
            </a:r>
          </a:p>
          <a:p>
            <a:pPr lvl="1"/>
            <a:r>
              <a:rPr lang="en-US" dirty="0"/>
              <a:t>Sigmoid: 0 to 1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, leaky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Hyperbolic Tangent (Tanh)</a:t>
            </a:r>
            <a:r>
              <a:rPr lang="en-US" dirty="0"/>
              <a:t>: -1 to 1</a:t>
            </a:r>
          </a:p>
          <a:p>
            <a:r>
              <a:rPr lang="en-SG" dirty="0"/>
              <a:t>Output nodes:</a:t>
            </a:r>
          </a:p>
          <a:p>
            <a:pPr lvl="1"/>
            <a:r>
              <a:rPr lang="en-SG" dirty="0"/>
              <a:t>Sigmoid: binary classification</a:t>
            </a:r>
          </a:p>
          <a:p>
            <a:pPr lvl="1"/>
            <a:r>
              <a:rPr lang="en-SG" dirty="0"/>
              <a:t>Softmax: multi-class classification</a:t>
            </a:r>
          </a:p>
          <a:p>
            <a:pPr lvl="1"/>
            <a:r>
              <a:rPr lang="en-SG" dirty="0"/>
              <a:t>Linear: regression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6939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902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Neural Networks </vt:lpstr>
      <vt:lpstr>Neuron (perceptron)</vt:lpstr>
      <vt:lpstr>Notes</vt:lpstr>
      <vt:lpstr>NN – An example</vt:lpstr>
      <vt:lpstr>NN – An example – How to get the Gradient (of Loss)?</vt:lpstr>
      <vt:lpstr>Local Optima, Momentum, Adagrad and Adam</vt:lpstr>
      <vt:lpstr>Vanishing / Exploding Gradient, Initialization</vt:lpstr>
      <vt:lpstr>Rectified Linear Unit (ReLU)</vt:lpstr>
      <vt:lpstr>Summary – Initialization and Activation Function</vt:lpstr>
      <vt:lpstr>Summary – Loss Functions</vt:lpstr>
      <vt:lpstr>Regularization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</dc:title>
  <dc:creator>Yang Xi</dc:creator>
  <cp:lastModifiedBy>Yang Xi</cp:lastModifiedBy>
  <cp:revision>5</cp:revision>
  <dcterms:created xsi:type="dcterms:W3CDTF">2021-09-26T23:44:19Z</dcterms:created>
  <dcterms:modified xsi:type="dcterms:W3CDTF">2021-09-27T23:37:43Z</dcterms:modified>
</cp:coreProperties>
</file>