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DB6A-3038-41E8-B09E-9FAA7B8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AECD-F17E-4C55-9434-63CC8A8C2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190C-8B09-4154-974A-77EF582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BD2E-09A2-4341-82BF-64269B92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B4C5-AFB5-4EE0-B78F-DAA871B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4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C37-1E32-4555-8BC0-1BD4AF52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1AA9-335A-4717-AF96-E5194D035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BEE8-E673-43C0-A0E1-69BF1DC9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5749-452D-4C19-A5F6-BF774AC7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74F2-600E-4023-872B-2991990D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6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802E7-773C-4C4F-834B-6EC1CC379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D5BD5-2141-4031-A4AF-9EA55BB7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6517-CB9D-4351-890A-83836D1F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E3A2-56A9-490E-8A30-18929BAF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9F7B-7B1C-4FC7-841C-9F62C6FA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70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628-C96F-461A-B04A-024BC1D1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26E3-0BD4-499E-BEC1-5D2BA437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90B2-97D4-4776-AAA7-92EA814B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A419-FA0E-472E-8E39-EEA5B615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EFF2-6FA4-4B12-A7ED-64C3DDA3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4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6B56-08FB-47DE-AFE9-5A72099C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9A79-86F9-4725-AF46-8F6F907D3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B916-9322-44FC-BF0C-0825262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F7D8-4FBA-4FBC-8AD1-6228B295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8326-C585-4A5B-997B-13F131F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2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5F12-9D76-44EC-A16C-C20CE169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D293-C8D4-4DDF-91DE-D9EE12D3D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2556C-D645-4074-885D-C7763ECA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BBF3-9B4A-4ECB-9C50-8DC0BBE9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E1419-4BD1-4B75-B932-B00C31B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D24B-6950-4713-B2F1-64D9906C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CCC5-BCE2-4FDC-8C0B-B9746C76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9FD2-3783-4FE8-A1F9-A75C49D27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54AA-32C3-453B-8B8E-BA25D3FF5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9C7F-1D42-4CDD-8FE2-DD0AA3CC9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9AF8B-1DA7-4B43-BA3D-50E20B1B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114DA-A13F-402E-A1E5-559BAB76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E6DB0-2181-4007-9DA2-06C30840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C8D2-75BA-45C5-A610-CC650E6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53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AB44-2FDD-4133-85F3-E10F4D8D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81450-6535-4C0C-ABB2-57108384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5E0EC-9710-492D-B229-97CF1732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7FFDF-6A56-47FC-AAA0-5D8E65A1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8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DDF97-B1C4-4DBB-8767-41BC2C83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1B759-57FA-4B48-B251-782AAB90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578F-7F5D-41A6-8AF6-0B9EBCE4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1E7B-DD95-4FA9-8C4B-52BE050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C298-0F74-413B-8AF9-80E01F49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749BB-CFF2-4B03-ACCE-9402AD2B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396F3-4E8A-4640-9346-A2BACD43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1E854-479B-4A4F-B5F7-A890244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E8BB-8683-4546-8410-F6C3A374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82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9876-1BC6-430A-AEF9-1A5A9C6C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F9268-E907-4431-B4E5-68F82681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EDA4-D276-4F64-A8F9-EDAC36E6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A31B-0D46-48C2-93AB-3EFB57A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BC0DA-13C5-4100-83F2-971EA9D6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6D06-4DD9-4F6D-9B65-01395667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19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37687-64D3-406E-BEE6-90055DE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16E27-39FE-4226-9FA9-81400010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C485-BDB0-4BCC-9609-6E5F0E493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FB12-8908-45C0-9F73-949DA352926F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98FD-578B-48DF-9C93-AC6BD9F0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25A2-AA17-4C00-A526-A8A5A70AE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76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ueirozf.com/entries/evaluation-metrics-for-ranking-problems-introduction-and-examp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AFAF-5BAD-4F9E-A675-503CECDFB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Metrics for Ranking Problems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C8DC5-2270-435D-B9C4-E181B8BA2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6835"/>
          </a:xfrm>
        </p:spPr>
        <p:txBody>
          <a:bodyPr>
            <a:normAutofit/>
          </a:bodyPr>
          <a:lstStyle/>
          <a:p>
            <a:r>
              <a:rPr lang="en-US" dirty="0"/>
              <a:t>(2020.04.13, </a:t>
            </a:r>
            <a:r>
              <a:rPr lang="en-US" dirty="0" err="1"/>
              <a:t>Queirozf</a:t>
            </a:r>
            <a:r>
              <a:rPr lang="en-US" dirty="0"/>
              <a:t>)</a:t>
            </a:r>
          </a:p>
          <a:p>
            <a:r>
              <a:rPr lang="en-US" dirty="0"/>
              <a:t>Yang Xi’s Reading Note</a:t>
            </a:r>
          </a:p>
          <a:p>
            <a:endParaRPr lang="en-US" dirty="0"/>
          </a:p>
          <a:p>
            <a:pPr algn="l"/>
            <a:r>
              <a:rPr lang="en-US" sz="1700" dirty="0"/>
              <a:t>Reference: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https://queirozf.com/entries/evaluation-metrics-for-ranking-problems-introduction-and-examples</a:t>
            </a:r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1700" dirty="0"/>
              <a:t>https://en.wikipedia.org/wiki/Discounted_cumulative_gain</a:t>
            </a:r>
          </a:p>
        </p:txBody>
      </p:sp>
    </p:spTree>
    <p:extLst>
      <p:ext uri="{BB962C8B-B14F-4D97-AF65-F5344CB8AC3E}">
        <p14:creationId xmlns:p14="http://schemas.microsoft.com/office/powerpoint/2010/main" val="321664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B42F-3C2C-42C8-A8E1-EA2A45CF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811764"/>
            <a:ext cx="11821886" cy="5962259"/>
          </a:xfrm>
        </p:spPr>
        <p:txBody>
          <a:bodyPr/>
          <a:lstStyle/>
          <a:p>
            <a:r>
              <a:rPr lang="en-US" sz="2400" dirty="0"/>
              <a:t>Limitations of NDCG</a:t>
            </a:r>
          </a:p>
          <a:p>
            <a:pPr lvl="1"/>
            <a:r>
              <a:rPr lang="en-US" sz="1600" dirty="0"/>
              <a:t>For score systems like [2, 1, 0], NDCG does not penalize for bad documents in the result (1 1 1 and 1 1 1 0 are equally good).</a:t>
            </a:r>
          </a:p>
          <a:p>
            <a:pPr lvl="1"/>
            <a:r>
              <a:rPr lang="en-US" sz="1600" dirty="0"/>
              <a:t>For score systems like [1, 0, -1], NDCG can result in a negative value.</a:t>
            </a:r>
          </a:p>
          <a:p>
            <a:pPr lvl="1"/>
            <a:r>
              <a:rPr lang="en-US" sz="1600" dirty="0"/>
              <a:t>NDCG does not penalize for missing documents in the result (1 1 1 and 1 1 1 1 are equally good).</a:t>
            </a:r>
          </a:p>
        </p:txBody>
      </p:sp>
    </p:spTree>
    <p:extLst>
      <p:ext uri="{BB962C8B-B14F-4D97-AF65-F5344CB8AC3E}">
        <p14:creationId xmlns:p14="http://schemas.microsoft.com/office/powerpoint/2010/main" val="25443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DE94-36F3-4E31-99BE-BF293E09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4"/>
            <a:ext cx="10515600" cy="698565"/>
          </a:xfrm>
        </p:spPr>
        <p:txBody>
          <a:bodyPr/>
          <a:lstStyle/>
          <a:p>
            <a:r>
              <a:rPr lang="en-US" dirty="0"/>
              <a:t>Ranking Problems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8760-A6D6-4BDC-B1E8-30CE4606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351"/>
            <a:ext cx="10515600" cy="5094612"/>
          </a:xfrm>
        </p:spPr>
        <p:txBody>
          <a:bodyPr/>
          <a:lstStyle/>
          <a:p>
            <a:r>
              <a:rPr lang="en-US" dirty="0"/>
              <a:t>The order of predictions </a:t>
            </a:r>
            <a:r>
              <a:rPr lang="en-US" b="1" dirty="0"/>
              <a:t>does matter</a:t>
            </a:r>
            <a:endParaRPr lang="en-US" dirty="0"/>
          </a:p>
          <a:p>
            <a:r>
              <a:rPr lang="en-US" dirty="0"/>
              <a:t>Classification problems can be turned into ranking problems</a:t>
            </a:r>
          </a:p>
          <a:p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Precision @k, Recall @k, F1 @k</a:t>
            </a:r>
          </a:p>
          <a:p>
            <a:pPr lvl="1"/>
            <a:r>
              <a:rPr lang="en-US" dirty="0"/>
              <a:t>Average Precision (AP), Mean Average Precision (MVP)</a:t>
            </a:r>
          </a:p>
          <a:p>
            <a:pPr lvl="1"/>
            <a:r>
              <a:rPr lang="en-US" dirty="0"/>
              <a:t>Normalized Discounted Cumulative Gain (NDGC) – work for continuous values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603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Precision @k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r>
                  <a:rPr lang="en-US" sz="2400" dirty="0"/>
                  <a:t>Precision: Of all observations predicted as TRUE, how many were actually TRUE?</a:t>
                </a:r>
              </a:p>
              <a:p>
                <a:r>
                  <a:rPr lang="en-US" sz="2400" dirty="0"/>
                  <a:t>Precision @k: the precision evaluated </a:t>
                </a:r>
                <a:r>
                  <a:rPr lang="en-US" sz="2400" b="1" dirty="0"/>
                  <a:t>up to </a:t>
                </a:r>
                <a:r>
                  <a:rPr lang="en-US" sz="2400" dirty="0"/>
                  <a:t>the k-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prediction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b="0" i="1" dirty="0">
                    <a:latin typeface="Calibri (Body)"/>
                  </a:rPr>
                  <a:t>What Precision do I get if I only take top k predictions </a:t>
                </a:r>
                <a:r>
                  <a:rPr lang="en-US" sz="2400" i="1" dirty="0">
                    <a:latin typeface="Calibri (Body)"/>
                  </a:rPr>
                  <a:t>as TRUE and the rest as FALSE?</a:t>
                </a:r>
                <a:endParaRPr lang="en-US" sz="2400" b="0" i="1" dirty="0">
                  <a:latin typeface="Calibri (Body)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@2=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@3=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=0.66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@8=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670" t="-1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23800"/>
              </p:ext>
            </p:extLst>
          </p:nvPr>
        </p:nvGraphicFramePr>
        <p:xfrm>
          <a:off x="8033658" y="3634273"/>
          <a:ext cx="383488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95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475861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 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 @k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r>
                  <a:rPr lang="en-US" sz="2400" dirty="0"/>
                  <a:t>Recall: Of all observations actually TRUE, how many were predicted TRUE?</a:t>
                </a:r>
              </a:p>
              <a:p>
                <a:r>
                  <a:rPr lang="en-US" sz="2400" dirty="0"/>
                  <a:t>Recall @k: the recall evaluated </a:t>
                </a:r>
                <a:r>
                  <a:rPr lang="en-US" sz="2400" b="1" dirty="0"/>
                  <a:t>up to </a:t>
                </a:r>
                <a:r>
                  <a:rPr lang="en-US" sz="2400" dirty="0"/>
                  <a:t>the k-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prediction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b="0" i="1" dirty="0">
                    <a:latin typeface="Calibri (Body)"/>
                  </a:rPr>
                  <a:t>What Recall do I get if I only take top k predictions </a:t>
                </a:r>
                <a:r>
                  <a:rPr lang="en-US" sz="2400" i="1" dirty="0">
                    <a:latin typeface="Calibri (Body)"/>
                  </a:rPr>
                  <a:t>as TRUE and the rest as FALSE?</a:t>
                </a:r>
                <a:endParaRPr lang="en-US" sz="2400" b="0" i="1" dirty="0">
                  <a:latin typeface="Calibri (Body)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@2=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@8=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670" t="-1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43388"/>
              </p:ext>
            </p:extLst>
          </p:nvPr>
        </p:nvGraphicFramePr>
        <p:xfrm>
          <a:off x="7109927" y="3279710"/>
          <a:ext cx="47708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684036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F1 @k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r>
                  <a:rPr lang="en-US" sz="2400" dirty="0"/>
                  <a:t>F1: A mixed metrics that takes into account both Precision and Recall</a:t>
                </a:r>
              </a:p>
              <a:p>
                <a:r>
                  <a:rPr lang="en-US" sz="2400" dirty="0"/>
                  <a:t>F1 @k: the F1 evaluated </a:t>
                </a:r>
                <a:r>
                  <a:rPr lang="en-US" sz="2400" b="1" dirty="0"/>
                  <a:t>up to </a:t>
                </a:r>
                <a:r>
                  <a:rPr lang="en-US" sz="2400" dirty="0"/>
                  <a:t>the k-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prediction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1@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=2∙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b="0" i="1" dirty="0">
                    <a:latin typeface="Calibri (Body)"/>
                  </a:rPr>
                  <a:t>What F1 do I get if I only take top k predictions </a:t>
                </a:r>
                <a:r>
                  <a:rPr lang="en-US" sz="2400" i="1" dirty="0">
                    <a:latin typeface="Calibri (Body)"/>
                  </a:rPr>
                  <a:t>as TRUE and the rest as FALSE?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670" t="-1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38909"/>
              </p:ext>
            </p:extLst>
          </p:nvPr>
        </p:nvGraphicFramePr>
        <p:xfrm>
          <a:off x="3271987" y="3335693"/>
          <a:ext cx="564802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89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705252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1043387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1024065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708256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  <a:gridCol w="708256">
                  <a:extLst>
                    <a:ext uri="{9D8B030D-6E8A-4147-A177-3AD203B41FA5}">
                      <a16:colId xmlns:a16="http://schemas.microsoft.com/office/drawing/2014/main" val="3749152377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3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Precision (AP)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pPr/>
                <a:r>
                  <a:rPr lang="en-US" sz="2400" dirty="0"/>
                  <a:t>AP tells you how much of the relevant documents </a:t>
                </a:r>
                <a:br>
                  <a:rPr lang="en-US" sz="2400" dirty="0"/>
                </a:br>
                <a:r>
                  <a:rPr lang="en-US" sz="2400" dirty="0"/>
                  <a:t>are concentrated in the highest ranked predictions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@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@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The formular cannot start without Recall @0.</a:t>
                </a:r>
                <a:br>
                  <a:rPr lang="en-US" sz="2000" dirty="0"/>
                </a:br>
                <a:r>
                  <a:rPr lang="en-US" sz="2000" dirty="0"/>
                  <a:t>So you can use the algorithm on the right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670" t="-1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79854"/>
              </p:ext>
            </p:extLst>
          </p:nvPr>
        </p:nvGraphicFramePr>
        <p:xfrm>
          <a:off x="353007" y="3460254"/>
          <a:ext cx="840843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42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  <a:gridCol w="755779">
                  <a:extLst>
                    <a:ext uri="{9D8B030D-6E8A-4147-A177-3AD203B41FA5}">
                      <a16:colId xmlns:a16="http://schemas.microsoft.com/office/drawing/2014/main" val="3749152377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502191724"/>
                    </a:ext>
                  </a:extLst>
                </a:gridCol>
                <a:gridCol w="904002">
                  <a:extLst>
                    <a:ext uri="{9D8B030D-6E8A-4147-A177-3AD203B41FA5}">
                      <a16:colId xmlns:a16="http://schemas.microsoft.com/office/drawing/2014/main" val="1547945086"/>
                    </a:ext>
                  </a:extLst>
                </a:gridCol>
                <a:gridCol w="766176">
                  <a:extLst>
                    <a:ext uri="{9D8B030D-6E8A-4147-A177-3AD203B41FA5}">
                      <a16:colId xmlns:a16="http://schemas.microsoft.com/office/drawing/2014/main" val="1574918200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Predictions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Running Sum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4540D5-3C81-4FB9-BB18-6BE89A7D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03" y="492831"/>
            <a:ext cx="5353797" cy="2610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37C576-F7C4-401C-8E68-B20BCF70B848}"/>
              </a:ext>
            </a:extLst>
          </p:cNvPr>
          <p:cNvSpPr txBox="1"/>
          <p:nvPr/>
        </p:nvSpPr>
        <p:spPr>
          <a:xfrm>
            <a:off x="9802795" y="4701577"/>
            <a:ext cx="2204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change,</a:t>
            </a:r>
            <a:br>
              <a:rPr lang="en-US" sz="1600" dirty="0"/>
            </a:br>
            <a:r>
              <a:rPr lang="en-US" sz="1600" dirty="0"/>
              <a:t>because document at</a:t>
            </a:r>
            <a:br>
              <a:rPr lang="en-US" sz="1600" dirty="0"/>
            </a:br>
            <a:r>
              <a:rPr lang="en-US" sz="1600" dirty="0"/>
              <a:t>the rank is not relevant</a:t>
            </a:r>
            <a:endParaRPr lang="en-SG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D58BB-12E3-4681-B3B7-03E2ACDAAA3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873412" y="4432041"/>
            <a:ext cx="929383" cy="68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E10469-245D-4322-992E-2CCA6895F86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29393" y="5117076"/>
            <a:ext cx="873402" cy="26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1C6535-5F99-416D-B04C-DB5358C410D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94710" y="5117076"/>
            <a:ext cx="808085" cy="117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8DE441-7E19-467D-8891-ED5A3733A7C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29393" y="5117076"/>
            <a:ext cx="873402" cy="84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Mean Average Precision (MAP)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B42F-3C2C-42C8-A8E1-EA2A45CF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811764"/>
            <a:ext cx="11821886" cy="5962259"/>
          </a:xfrm>
        </p:spPr>
        <p:txBody>
          <a:bodyPr/>
          <a:lstStyle/>
          <a:p>
            <a:r>
              <a:rPr lang="en-US" sz="2400" dirty="0"/>
              <a:t>MAP is simply the average AP of all observations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151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Discounted Cumulative Gain (DCG)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DCG can work if the relevance values are real number (a relevance score)</a:t>
                </a:r>
                <a:br>
                  <a:rPr lang="en-US" sz="2000" dirty="0"/>
                </a:b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𝐷𝐶𝐺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relevance score of document at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This formulation strongly emphasis on retrieving relevant documents, which is popular in web companies.</a:t>
                </a:r>
              </a:p>
              <a:p>
                <a:r>
                  <a:rPr lang="en-US" sz="2000" dirty="0"/>
                  <a:t>In our example, we continue to use the binary values.</a:t>
                </a:r>
              </a:p>
              <a:p>
                <a:r>
                  <a:rPr lang="en-US" sz="2000" dirty="0"/>
                  <a:t>Obviously, larger result sets trend to have higher DCG score./</a:t>
                </a:r>
                <a:br>
                  <a:rPr lang="en-US" sz="2000" dirty="0"/>
                </a:br>
                <a:r>
                  <a:rPr lang="en-US" sz="2000" dirty="0"/>
                  <a:t>As a result, DCG </a:t>
                </a:r>
                <a:r>
                  <a:rPr lang="en-US" sz="2000" b="1" dirty="0"/>
                  <a:t>cannot </a:t>
                </a:r>
                <a:r>
                  <a:rPr lang="en-US" sz="2000" dirty="0"/>
                  <a:t>be used to evaluate performance of a ranking model on a whole validate dataset.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464" t="-10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91491"/>
              </p:ext>
            </p:extLst>
          </p:nvPr>
        </p:nvGraphicFramePr>
        <p:xfrm>
          <a:off x="353006" y="3844214"/>
          <a:ext cx="829647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71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674080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1209063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1123464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1251861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962970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  <a:gridCol w="866672">
                  <a:extLst>
                    <a:ext uri="{9D8B030D-6E8A-4147-A177-3AD203B41FA5}">
                      <a16:colId xmlns:a16="http://schemas.microsoft.com/office/drawing/2014/main" val="3749152377"/>
                    </a:ext>
                  </a:extLst>
                </a:gridCol>
                <a:gridCol w="878595">
                  <a:extLst>
                    <a:ext uri="{9D8B030D-6E8A-4147-A177-3AD203B41FA5}">
                      <a16:colId xmlns:a16="http://schemas.microsoft.com/office/drawing/2014/main" val="1574918200"/>
                    </a:ext>
                  </a:extLst>
                </a:gridCol>
                <a:gridCol w="878595">
                  <a:extLst>
                    <a:ext uri="{9D8B030D-6E8A-4147-A177-3AD203B41FA5}">
                      <a16:colId xmlns:a16="http://schemas.microsoft.com/office/drawing/2014/main" val="1689144096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 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37C576-F7C4-401C-8E68-B20BCF70B848}"/>
              </a:ext>
            </a:extLst>
          </p:cNvPr>
          <p:cNvSpPr txBox="1"/>
          <p:nvPr/>
        </p:nvSpPr>
        <p:spPr>
          <a:xfrm>
            <a:off x="9731829" y="3894394"/>
            <a:ext cx="220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Calculated with actual relevance</a:t>
            </a:r>
            <a:endParaRPr lang="en-SG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D58BB-12E3-4681-B3B7-03E2ACDAAA3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705461" y="4148072"/>
            <a:ext cx="1026368" cy="3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1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11011678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Discounted Cumulative Gain (NDCG)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r>
                  <a:rPr lang="en-US" sz="2000" dirty="0"/>
                  <a:t>Normalized DCG using IDCG: </a:t>
                </a:r>
                <a:r>
                  <a:rPr lang="en-US" sz="2000" dirty="0" err="1"/>
                  <a:t>IDCG@k</a:t>
                </a:r>
                <a:r>
                  <a:rPr lang="en-US" sz="2000" dirty="0"/>
                  <a:t> is the best possible value for </a:t>
                </a:r>
                <a:r>
                  <a:rPr lang="en-US" sz="2000" dirty="0" err="1"/>
                  <a:t>DCG@k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NDCG can be used to measure model performance across a full dataset – just take average.</a:t>
                </a:r>
                <a:br>
                  <a:rPr lang="en-US" sz="2000" dirty="0"/>
                </a:b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𝑁𝐷𝐶𝐺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𝐷𝐶𝐺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𝐼𝐷𝐶𝐺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br>
                  <a:rPr lang="en-US" sz="1600" dirty="0"/>
                </a:br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𝐷𝐶𝐺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𝑟𝑒𝑙𝑒𝑣𝑎𝑛𝑡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𝑑𝑜𝑐𝑢𝑚𝑒𝑛𝑡𝑠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sup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sz="1600" dirty="0"/>
              </a:p>
              <a:p>
                <a:r>
                  <a:rPr lang="en-US" sz="2000" dirty="0"/>
                  <a:t>To calculate IDCG, you need to sort all relevant documents by their relative relevance (descending) first: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464" t="-10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20383"/>
              </p:ext>
            </p:extLst>
          </p:nvPr>
        </p:nvGraphicFramePr>
        <p:xfrm>
          <a:off x="4001274" y="3604104"/>
          <a:ext cx="80056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5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536765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962769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41943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949514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766808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3749152377"/>
                    </a:ext>
                  </a:extLst>
                </a:gridCol>
                <a:gridCol w="699620">
                  <a:extLst>
                    <a:ext uri="{9D8B030D-6E8A-4147-A177-3AD203B41FA5}">
                      <a16:colId xmlns:a16="http://schemas.microsoft.com/office/drawing/2014/main" val="1574918200"/>
                    </a:ext>
                  </a:extLst>
                </a:gridCol>
                <a:gridCol w="699620">
                  <a:extLst>
                    <a:ext uri="{9D8B030D-6E8A-4147-A177-3AD203B41FA5}">
                      <a16:colId xmlns:a16="http://schemas.microsoft.com/office/drawing/2014/main" val="1689144096"/>
                    </a:ext>
                  </a:extLst>
                </a:gridCol>
                <a:gridCol w="699620">
                  <a:extLst>
                    <a:ext uri="{9D8B030D-6E8A-4147-A177-3AD203B41FA5}">
                      <a16:colId xmlns:a16="http://schemas.microsoft.com/office/drawing/2014/main" val="1788256853"/>
                    </a:ext>
                  </a:extLst>
                </a:gridCol>
                <a:gridCol w="699620">
                  <a:extLst>
                    <a:ext uri="{9D8B030D-6E8A-4147-A177-3AD203B41FA5}">
                      <a16:colId xmlns:a16="http://schemas.microsoft.com/office/drawing/2014/main" val="2528631588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 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57C0633-429F-41CE-8704-0B10D2F6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00460"/>
              </p:ext>
            </p:extLst>
          </p:nvPr>
        </p:nvGraphicFramePr>
        <p:xfrm>
          <a:off x="185057" y="3604104"/>
          <a:ext cx="249025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5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536765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659903">
                  <a:extLst>
                    <a:ext uri="{9D8B030D-6E8A-4147-A177-3AD203B41FA5}">
                      <a16:colId xmlns:a16="http://schemas.microsoft.com/office/drawing/2014/main" val="1788256853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38211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6458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1113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19DE34B-3DA6-4223-A472-2F99AED8AE55}"/>
              </a:ext>
            </a:extLst>
          </p:cNvPr>
          <p:cNvSpPr/>
          <p:nvPr/>
        </p:nvSpPr>
        <p:spPr>
          <a:xfrm>
            <a:off x="3135086" y="4907901"/>
            <a:ext cx="363894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612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1227</Words>
  <Application>Microsoft Office PowerPoint</Application>
  <PresentationFormat>Widescreen</PresentationFormat>
  <Paragraphs>525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 (Body)</vt:lpstr>
      <vt:lpstr>Arial</vt:lpstr>
      <vt:lpstr>Calibri</vt:lpstr>
      <vt:lpstr>Calibri Light</vt:lpstr>
      <vt:lpstr>Cambria Math</vt:lpstr>
      <vt:lpstr>Office Theme</vt:lpstr>
      <vt:lpstr>Evaluation Metrics for Ranking Problems</vt:lpstr>
      <vt:lpstr>Ranking Problems</vt:lpstr>
      <vt:lpstr>Precision @k</vt:lpstr>
      <vt:lpstr>Recall @k</vt:lpstr>
      <vt:lpstr>F1 @k</vt:lpstr>
      <vt:lpstr>Average Precision (AP)</vt:lpstr>
      <vt:lpstr>Mean Average Precision (MAP)</vt:lpstr>
      <vt:lpstr>Discounted Cumulative Gain (DCG)</vt:lpstr>
      <vt:lpstr>Normalized Discounted Cumulative Gain (NDCG)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 for Ranking Problems</dc:title>
  <dc:creator>Yang Xi</dc:creator>
  <cp:lastModifiedBy>Yang Xi</cp:lastModifiedBy>
  <cp:revision>16</cp:revision>
  <dcterms:created xsi:type="dcterms:W3CDTF">2021-09-17T02:09:14Z</dcterms:created>
  <dcterms:modified xsi:type="dcterms:W3CDTF">2021-09-29T04:55:41Z</dcterms:modified>
</cp:coreProperties>
</file>