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1DF-CCDA-446C-8801-C4A8F609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763BC-8204-4B95-8812-B36769E1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592A-04CA-40C6-91CC-77E66C64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D022-96A9-4090-A3C7-0D12EACB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3148-9500-4AFD-AA1E-14054679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9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117-F507-4421-B4C1-E933E2B6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5A3E-0051-426A-BA55-CD9FD983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A78C-A13A-4E4B-9079-E5BE87D4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2B8C-167D-475A-9599-0798897A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CB9F-C298-4B2E-8214-5C56FD0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98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477F-0438-4E7C-8A62-4BE98ACC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7C6A3-6708-447F-A4F2-70ECAB41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50BD-B0FB-4C80-8C05-DE3CD251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A64A-1F6F-4F9A-8C17-F4926464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0EF1-F118-48AA-A9EF-34E9FB8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7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258D-6D2A-4A1F-9785-9C9B13D1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04EF-B70E-4ADB-863C-FF4D0B9F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ABD3-A349-46B2-86B0-B0D35D0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BFBA-B9A6-45B2-868D-9AB3145C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FFA4-C00E-429F-80DC-51AF8F3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4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F3E2-0B68-4DDF-8243-C9910250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6E3F-7590-461F-BAB1-52F015D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443E-C09E-467B-BA3A-EE523F74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5272-62F3-4DC0-8FB5-E77757F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D6E5-CB8C-4E0B-8EAB-2119B599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8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206E-9997-49A1-9AB0-10816F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85B-1EA0-4751-BB39-347E461D3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3C5E-6A7D-4130-BA9D-53F1068C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9166-FF35-458F-88C5-DD9C05B6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4F5-5077-4F70-8B75-D2B89B23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C60D-1A45-4C23-840D-AF2311B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5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9BC4-A09B-4E61-B623-0A45D32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8764-7FED-4221-83D1-E7036214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50B0-8D5B-4A68-A0C0-F0DFFD0F9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CD9FC-9BE0-4CFC-8648-DB29334B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F575-23C9-4350-90B6-01272FFDA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AA667-141B-4416-A8E3-6F8157B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7FA50-D8CB-4F70-9CD2-791914A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F8315-B65C-4415-B716-0186ED9E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63B1-39B3-467B-88A1-E55C162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C314-8234-4F35-8C89-CFEDDCA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722DD-E5BA-4EC4-894A-0841BA5F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C795-DA0A-46F5-8A52-8D7FE02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4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0869A-E9EC-40BE-91F7-6E79FEC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E81A-3007-42B1-B616-9AA62FD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867A-8050-4281-961F-D4003672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3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9F63-827E-41A3-B22E-A4898043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EFFD-7B1A-4829-9B71-24FFED71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A3DA-1C0E-46EA-A210-5059C2A40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574F-3A62-4986-9024-59DE72D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578D-0917-4020-AC97-0C8E4C09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CEDE-FC51-429E-9E5D-8BD219A2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5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8621-4476-4534-B2F8-977B72DF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1C0B9-9E10-4891-BFC5-6F7D589D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5AFD-E2AB-4E9D-868A-F7DB7E3C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54CC-8B42-4F16-B63F-B922415D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6FC8-F493-4787-8BC2-F1E24223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EAC-6C26-4FF7-912E-F68A7D5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3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2048C-4337-4FCA-ADFE-851FB06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E625-E7B1-48A5-9D89-D33CF330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9F9-7A33-4004-A17A-6EA464C2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09C2-D69C-444E-9C33-234807EF1830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DA13-C3E7-414C-9308-448E4BE62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18C9-2A93-4251-BE01-DC6D9C5C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1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AFAF-5BAD-4F9E-A675-503CECD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Recommender Systems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C8DC5-2270-435D-B9C4-E181B8BA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6835"/>
          </a:xfrm>
        </p:spPr>
        <p:txBody>
          <a:bodyPr>
            <a:normAutofit/>
          </a:bodyPr>
          <a:lstStyle/>
          <a:p>
            <a:r>
              <a:rPr lang="en-US" dirty="0"/>
              <a:t>(2021, </a:t>
            </a:r>
            <a:r>
              <a:rPr lang="en-US" dirty="0" err="1"/>
              <a:t>AlgoExpert</a:t>
            </a:r>
            <a:r>
              <a:rPr lang="en-US" dirty="0"/>
              <a:t>)</a:t>
            </a:r>
          </a:p>
          <a:p>
            <a:r>
              <a:rPr lang="en-US" dirty="0"/>
              <a:t>Yang Xi’s Reading Note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we have got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as well as the bias</a:t>
                </a:r>
              </a:p>
              <a:p>
                <a:r>
                  <a:rPr lang="en-US" dirty="0"/>
                  <a:t>To </a:t>
                </a:r>
                <a:r>
                  <a:rPr lang="en-US" dirty="0">
                    <a:solidFill>
                      <a:srgbClr val="0070C0"/>
                    </a:solidFill>
                  </a:rPr>
                  <a:t>make prediction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Performance can be evaluated with MSE on the validation set.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One problem: we have to retrain for every new customer that came in.</a:t>
                </a:r>
              </a:p>
              <a:p>
                <a:r>
                  <a:rPr lang="en-US" dirty="0"/>
                  <a:t>Solution: </a:t>
                </a:r>
                <a:r>
                  <a:rPr lang="en-US" dirty="0">
                    <a:solidFill>
                      <a:srgbClr val="0070C0"/>
                    </a:solidFill>
                  </a:rPr>
                  <a:t>Deep Learning Extension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4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Extension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4029810"/>
            <a:ext cx="11821886" cy="276287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Rows and columns of the user-item matrix serves as the inputs to the NN</a:t>
            </a:r>
          </a:p>
          <a:p>
            <a:r>
              <a:rPr lang="en-US" dirty="0"/>
              <a:t>Each row/column would have its own separate fully connected layers</a:t>
            </a:r>
          </a:p>
          <a:p>
            <a:pPr lvl="1"/>
            <a:r>
              <a:rPr lang="en-US" dirty="0"/>
              <a:t>These layers act as embedding layers</a:t>
            </a:r>
          </a:p>
          <a:p>
            <a:r>
              <a:rPr lang="en-US" dirty="0"/>
              <a:t>The results of embeddings will be combined into a single fully connected layer</a:t>
            </a:r>
          </a:p>
          <a:p>
            <a:r>
              <a:rPr lang="en-US" dirty="0"/>
              <a:t>Finally, sent to an activation function, such as linear activation.</a:t>
            </a:r>
          </a:p>
          <a:p>
            <a:r>
              <a:rPr lang="en-US" dirty="0"/>
              <a:t>The final output is the prediction for a particular user and item (post)</a:t>
            </a:r>
          </a:p>
          <a:p>
            <a:r>
              <a:rPr lang="en-US" dirty="0"/>
              <a:t>This typically requires less re-training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11FA1F-7994-4179-9FFB-60B84832D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39971"/>
              </p:ext>
            </p:extLst>
          </p:nvPr>
        </p:nvGraphicFramePr>
        <p:xfrm>
          <a:off x="233265" y="992155"/>
          <a:ext cx="27043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65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</a:tblGrid>
              <a:tr h="26872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P[K]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6478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U[N]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797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8344185-3889-4323-A9BF-1323AB7386BF}"/>
              </a:ext>
            </a:extLst>
          </p:cNvPr>
          <p:cNvSpPr/>
          <p:nvPr/>
        </p:nvSpPr>
        <p:spPr>
          <a:xfrm>
            <a:off x="149290" y="1310334"/>
            <a:ext cx="2864498" cy="3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8C597-025C-43C7-AAF4-AC1BFC78F089}"/>
              </a:ext>
            </a:extLst>
          </p:cNvPr>
          <p:cNvSpPr/>
          <p:nvPr/>
        </p:nvSpPr>
        <p:spPr>
          <a:xfrm>
            <a:off x="2407298" y="853133"/>
            <a:ext cx="530292" cy="182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FD85956-62D5-4867-8AE6-57344679B8E3}"/>
              </a:ext>
            </a:extLst>
          </p:cNvPr>
          <p:cNvSpPr/>
          <p:nvPr/>
        </p:nvSpPr>
        <p:spPr>
          <a:xfrm>
            <a:off x="3436774" y="1848346"/>
            <a:ext cx="9641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79A02A-7492-4A0A-B52A-4A9BEEDC7910}"/>
              </a:ext>
            </a:extLst>
          </p:cNvPr>
          <p:cNvGrpSpPr/>
          <p:nvPr/>
        </p:nvGrpSpPr>
        <p:grpSpPr>
          <a:xfrm>
            <a:off x="5111623" y="634969"/>
            <a:ext cx="4254759" cy="3351739"/>
            <a:chOff x="3760237" y="662693"/>
            <a:chExt cx="4254759" cy="3351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FD52127-CC09-4553-B3E5-6037E9B2514F}"/>
                    </a:ext>
                  </a:extLst>
                </p:cNvPr>
                <p:cNvSpPr/>
                <p:nvPr/>
              </p:nvSpPr>
              <p:spPr>
                <a:xfrm>
                  <a:off x="3760237" y="66651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FD52127-CC09-4553-B3E5-6037E9B251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666516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6FBE79-B877-4292-9C57-0C85534C3F42}"/>
                    </a:ext>
                  </a:extLst>
                </p:cNvPr>
                <p:cNvSpPr/>
                <p:nvPr/>
              </p:nvSpPr>
              <p:spPr>
                <a:xfrm>
                  <a:off x="3760237" y="1474227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6FBE79-B877-4292-9C57-0C85534C3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1474227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FA882B-1619-4BB9-93F3-5F7795F6FD8C}"/>
                </a:ext>
              </a:extLst>
            </p:cNvPr>
            <p:cNvSpPr txBox="1"/>
            <p:nvPr/>
          </p:nvSpPr>
          <p:spPr>
            <a:xfrm>
              <a:off x="3825554" y="1173456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42199B-A416-412D-B8B7-45CD62D41879}"/>
                    </a:ext>
                  </a:extLst>
                </p:cNvPr>
                <p:cNvSpPr/>
                <p:nvPr/>
              </p:nvSpPr>
              <p:spPr>
                <a:xfrm>
                  <a:off x="3760237" y="2110735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42199B-A416-412D-B8B7-45CD62D41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2110735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E05BC3-1C84-47C1-8198-3C1D571F94B2}"/>
                    </a:ext>
                  </a:extLst>
                </p:cNvPr>
                <p:cNvSpPr/>
                <p:nvPr/>
              </p:nvSpPr>
              <p:spPr>
                <a:xfrm>
                  <a:off x="3760237" y="291844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E05BC3-1C84-47C1-8198-3C1D571F9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2918446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A5386-F7A8-47BD-8A7F-E42426220F2D}"/>
                </a:ext>
              </a:extLst>
            </p:cNvPr>
            <p:cNvSpPr txBox="1"/>
            <p:nvPr/>
          </p:nvSpPr>
          <p:spPr>
            <a:xfrm>
              <a:off x="3825554" y="261767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C20EAE-58B4-40DC-88A6-C8E3446DCA39}"/>
                </a:ext>
              </a:extLst>
            </p:cNvPr>
            <p:cNvSpPr/>
            <p:nvPr/>
          </p:nvSpPr>
          <p:spPr>
            <a:xfrm>
              <a:off x="4959221" y="66269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2F0D56-3355-4894-A5B0-1AC0FBE9D42C}"/>
                </a:ext>
              </a:extLst>
            </p:cNvPr>
            <p:cNvSpPr/>
            <p:nvPr/>
          </p:nvSpPr>
          <p:spPr>
            <a:xfrm>
              <a:off x="4959221" y="147040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2643AD-17E0-4D47-B151-9F12D7D0757B}"/>
                </a:ext>
              </a:extLst>
            </p:cNvPr>
            <p:cNvSpPr txBox="1"/>
            <p:nvPr/>
          </p:nvSpPr>
          <p:spPr>
            <a:xfrm>
              <a:off x="5024538" y="116963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510460-7BC3-45BE-9DCC-BF8B51B9A88A}"/>
                </a:ext>
              </a:extLst>
            </p:cNvPr>
            <p:cNvSpPr/>
            <p:nvPr/>
          </p:nvSpPr>
          <p:spPr>
            <a:xfrm>
              <a:off x="4959221" y="21168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69E6C3-B8CF-4A96-BE21-D29EE8D6572F}"/>
                </a:ext>
              </a:extLst>
            </p:cNvPr>
            <p:cNvSpPr/>
            <p:nvPr/>
          </p:nvSpPr>
          <p:spPr>
            <a:xfrm>
              <a:off x="4959221" y="29245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9CBBF1-F877-427B-BD7E-248AFC555E54}"/>
                </a:ext>
              </a:extLst>
            </p:cNvPr>
            <p:cNvSpPr txBox="1"/>
            <p:nvPr/>
          </p:nvSpPr>
          <p:spPr>
            <a:xfrm>
              <a:off x="5024538" y="2623750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0A28D1-827C-42AD-AF61-88F4ED11C164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 flipV="1">
              <a:off x="4217437" y="891293"/>
              <a:ext cx="741784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BDA9B4-0496-416B-8083-A9368C4EF887}"/>
                </a:ext>
              </a:extLst>
            </p:cNvPr>
            <p:cNvCxnSpPr>
              <a:stCxn id="5" idx="6"/>
              <a:endCxn id="15" idx="2"/>
            </p:cNvCxnSpPr>
            <p:nvPr/>
          </p:nvCxnSpPr>
          <p:spPr>
            <a:xfrm>
              <a:off x="4217437" y="895116"/>
              <a:ext cx="741784" cy="803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3FB874-F0E2-4DF2-A6D6-F368956A2CB0}"/>
                </a:ext>
              </a:extLst>
            </p:cNvPr>
            <p:cNvCxnSpPr>
              <a:stCxn id="6" idx="6"/>
              <a:endCxn id="15" idx="2"/>
            </p:cNvCxnSpPr>
            <p:nvPr/>
          </p:nvCxnSpPr>
          <p:spPr>
            <a:xfrm flipV="1">
              <a:off x="4217437" y="1699004"/>
              <a:ext cx="741784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E0D40C-8249-48CC-9CCE-03714840407F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4217437" y="891293"/>
              <a:ext cx="741784" cy="81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7EFAF5-52C2-4C50-8CEF-7E48AB7FF13B}"/>
                </a:ext>
              </a:extLst>
            </p:cNvPr>
            <p:cNvCxnSpPr>
              <a:stCxn id="5" idx="6"/>
              <a:endCxn id="16" idx="1"/>
            </p:cNvCxnSpPr>
            <p:nvPr/>
          </p:nvCxnSpPr>
          <p:spPr>
            <a:xfrm>
              <a:off x="4217437" y="895116"/>
              <a:ext cx="807101" cy="400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AF6680-FA83-4FAB-8C20-D957E08095C8}"/>
                </a:ext>
              </a:extLst>
            </p:cNvPr>
            <p:cNvCxnSpPr>
              <a:stCxn id="6" idx="6"/>
              <a:endCxn id="16" idx="1"/>
            </p:cNvCxnSpPr>
            <p:nvPr/>
          </p:nvCxnSpPr>
          <p:spPr>
            <a:xfrm flipV="1">
              <a:off x="4217437" y="1295149"/>
              <a:ext cx="807101" cy="407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6D6823-22A0-413D-8DF5-5EFF1B467845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4217437" y="2339335"/>
              <a:ext cx="741784" cy="813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45EC28-7D35-4438-B0D7-6DD01AD91963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4217437" y="2345410"/>
              <a:ext cx="741784" cy="801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4D12A2-F203-4591-A318-894B5AC4C840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4217437" y="2339335"/>
              <a:ext cx="741784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2B72D9-584E-444C-BDCA-FE7A730CD982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4217437" y="3147046"/>
              <a:ext cx="741784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9F673E-9771-44CE-B822-1A5DA6D6D0FE}"/>
                </a:ext>
              </a:extLst>
            </p:cNvPr>
            <p:cNvCxnSpPr>
              <a:stCxn id="8" idx="6"/>
              <a:endCxn id="19" idx="1"/>
            </p:cNvCxnSpPr>
            <p:nvPr/>
          </p:nvCxnSpPr>
          <p:spPr>
            <a:xfrm>
              <a:off x="4217437" y="2339335"/>
              <a:ext cx="807101" cy="409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CCFA41-FE22-4384-8647-31CFCCE0381D}"/>
                </a:ext>
              </a:extLst>
            </p:cNvPr>
            <p:cNvCxnSpPr>
              <a:stCxn id="9" idx="6"/>
              <a:endCxn id="19" idx="1"/>
            </p:cNvCxnSpPr>
            <p:nvPr/>
          </p:nvCxnSpPr>
          <p:spPr>
            <a:xfrm flipV="1">
              <a:off x="4217437" y="2749266"/>
              <a:ext cx="807101" cy="397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7F2151-565F-4AC0-A74B-0AB2B3E0B0C5}"/>
                </a:ext>
              </a:extLst>
            </p:cNvPr>
            <p:cNvSpPr/>
            <p:nvPr/>
          </p:nvSpPr>
          <p:spPr>
            <a:xfrm>
              <a:off x="6096000" y="10665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92B04F-2B2E-4A2A-8FC8-0DCA868BA01D}"/>
                </a:ext>
              </a:extLst>
            </p:cNvPr>
            <p:cNvSpPr/>
            <p:nvPr/>
          </p:nvSpPr>
          <p:spPr>
            <a:xfrm>
              <a:off x="6096000" y="25260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5BBC4C-776A-42A5-8B94-5A443002B93D}"/>
                </a:ext>
              </a:extLst>
            </p:cNvPr>
            <p:cNvSpPr txBox="1"/>
            <p:nvPr/>
          </p:nvSpPr>
          <p:spPr>
            <a:xfrm>
              <a:off x="6161317" y="1853639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C6CD7A-93C3-4F25-9C47-B049964BEBEC}"/>
                </a:ext>
              </a:extLst>
            </p:cNvPr>
            <p:cNvCxnSpPr>
              <a:stCxn id="14" idx="6"/>
              <a:endCxn id="56" idx="2"/>
            </p:cNvCxnSpPr>
            <p:nvPr/>
          </p:nvCxnSpPr>
          <p:spPr>
            <a:xfrm>
              <a:off x="5416421" y="891293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C62906-53A9-4A34-8481-0DDFADEE68BC}"/>
                </a:ext>
              </a:extLst>
            </p:cNvPr>
            <p:cNvCxnSpPr>
              <a:stCxn id="14" idx="6"/>
              <a:endCxn id="57" idx="2"/>
            </p:cNvCxnSpPr>
            <p:nvPr/>
          </p:nvCxnSpPr>
          <p:spPr>
            <a:xfrm>
              <a:off x="5416421" y="891293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9215A7-C603-418B-B6F3-5A50DEBAE1F8}"/>
                </a:ext>
              </a:extLst>
            </p:cNvPr>
            <p:cNvCxnSpPr>
              <a:stCxn id="15" idx="6"/>
              <a:endCxn id="58" idx="1"/>
            </p:cNvCxnSpPr>
            <p:nvPr/>
          </p:nvCxnSpPr>
          <p:spPr>
            <a:xfrm>
              <a:off x="5416421" y="1699004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FA4125-B83A-42D6-9FE5-180AE41AC55D}"/>
                </a:ext>
              </a:extLst>
            </p:cNvPr>
            <p:cNvCxnSpPr>
              <a:stCxn id="14" idx="6"/>
              <a:endCxn id="58" idx="1"/>
            </p:cNvCxnSpPr>
            <p:nvPr/>
          </p:nvCxnSpPr>
          <p:spPr>
            <a:xfrm>
              <a:off x="5416421" y="891293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60ABE6-26E4-4C62-BB6F-A5CE4CFBDB1B}"/>
                </a:ext>
              </a:extLst>
            </p:cNvPr>
            <p:cNvCxnSpPr>
              <a:stCxn id="16" idx="3"/>
              <a:endCxn id="56" idx="2"/>
            </p:cNvCxnSpPr>
            <p:nvPr/>
          </p:nvCxnSpPr>
          <p:spPr>
            <a:xfrm flipV="1">
              <a:off x="5486203" y="1295148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A55A01-DC28-4055-A0E1-AF1C6F7C714B}"/>
                </a:ext>
              </a:extLst>
            </p:cNvPr>
            <p:cNvCxnSpPr>
              <a:stCxn id="7" idx="3"/>
              <a:endCxn id="14" idx="2"/>
            </p:cNvCxnSpPr>
            <p:nvPr/>
          </p:nvCxnSpPr>
          <p:spPr>
            <a:xfrm flipV="1">
              <a:off x="4287219" y="891293"/>
              <a:ext cx="672002" cy="407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602AD4A-3415-4375-B6BC-9DB4D1E4C82A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4287219" y="1295149"/>
              <a:ext cx="737319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A73FF6-7F62-48C5-A5A1-F6B423C81BF9}"/>
                </a:ext>
              </a:extLst>
            </p:cNvPr>
            <p:cNvCxnSpPr>
              <a:stCxn id="7" idx="3"/>
              <a:endCxn id="15" idx="2"/>
            </p:cNvCxnSpPr>
            <p:nvPr/>
          </p:nvCxnSpPr>
          <p:spPr>
            <a:xfrm>
              <a:off x="4287219" y="1298972"/>
              <a:ext cx="672002" cy="400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2C2D22-5459-41BB-A7D4-5BE845EF2D2F}"/>
                </a:ext>
              </a:extLst>
            </p:cNvPr>
            <p:cNvCxnSpPr>
              <a:stCxn id="10" idx="3"/>
              <a:endCxn id="17" idx="2"/>
            </p:cNvCxnSpPr>
            <p:nvPr/>
          </p:nvCxnSpPr>
          <p:spPr>
            <a:xfrm flipV="1">
              <a:off x="4287219" y="2358395"/>
              <a:ext cx="609797" cy="384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30C41D-6A22-46D6-B38B-CEA2BB9121FE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4287219" y="2743191"/>
              <a:ext cx="737319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B41467-F24F-4CCA-8FDB-C23F04C5EAF7}"/>
                </a:ext>
              </a:extLst>
            </p:cNvPr>
            <p:cNvCxnSpPr>
              <a:stCxn id="10" idx="3"/>
              <a:endCxn id="18" idx="2"/>
            </p:cNvCxnSpPr>
            <p:nvPr/>
          </p:nvCxnSpPr>
          <p:spPr>
            <a:xfrm>
              <a:off x="4287219" y="2743191"/>
              <a:ext cx="672002" cy="409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6989387-6938-4CD3-9FBE-8CC6D3D8B30D}"/>
                </a:ext>
              </a:extLst>
            </p:cNvPr>
            <p:cNvCxnSpPr>
              <a:stCxn id="18" idx="6"/>
              <a:endCxn id="57" idx="2"/>
            </p:cNvCxnSpPr>
            <p:nvPr/>
          </p:nvCxnSpPr>
          <p:spPr>
            <a:xfrm flipV="1">
              <a:off x="5416421" y="2754660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FE661A7-1687-4A7D-A4E8-A90D8FA9B317}"/>
                </a:ext>
              </a:extLst>
            </p:cNvPr>
            <p:cNvCxnSpPr>
              <a:stCxn id="18" idx="6"/>
              <a:endCxn id="58" idx="1"/>
            </p:cNvCxnSpPr>
            <p:nvPr/>
          </p:nvCxnSpPr>
          <p:spPr>
            <a:xfrm flipV="1">
              <a:off x="5416421" y="1979155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43116F-88C9-4BC7-B3E0-942ABA81B276}"/>
                </a:ext>
              </a:extLst>
            </p:cNvPr>
            <p:cNvCxnSpPr>
              <a:stCxn id="18" idx="6"/>
              <a:endCxn id="56" idx="2"/>
            </p:cNvCxnSpPr>
            <p:nvPr/>
          </p:nvCxnSpPr>
          <p:spPr>
            <a:xfrm flipV="1">
              <a:off x="5416421" y="1295148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2DD1A0-F5B4-45B9-A26B-D832694CF3EF}"/>
                </a:ext>
              </a:extLst>
            </p:cNvPr>
            <p:cNvCxnSpPr>
              <a:stCxn id="17" idx="6"/>
              <a:endCxn id="57" idx="2"/>
            </p:cNvCxnSpPr>
            <p:nvPr/>
          </p:nvCxnSpPr>
          <p:spPr>
            <a:xfrm>
              <a:off x="5416421" y="2345410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F69276-C7FD-461C-8DDD-C47D58414E13}"/>
                </a:ext>
              </a:extLst>
            </p:cNvPr>
            <p:cNvCxnSpPr>
              <a:stCxn id="17" idx="6"/>
              <a:endCxn id="58" idx="1"/>
            </p:cNvCxnSpPr>
            <p:nvPr/>
          </p:nvCxnSpPr>
          <p:spPr>
            <a:xfrm flipV="1">
              <a:off x="5416421" y="1979155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F9857-1823-4031-A388-8A18AD6C3AA7}"/>
                </a:ext>
              </a:extLst>
            </p:cNvPr>
            <p:cNvCxnSpPr>
              <a:stCxn id="17" idx="6"/>
              <a:endCxn id="56" idx="2"/>
            </p:cNvCxnSpPr>
            <p:nvPr/>
          </p:nvCxnSpPr>
          <p:spPr>
            <a:xfrm flipV="1">
              <a:off x="5416421" y="1295148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67F814F-9231-4631-A5AC-F2ECF41A2A53}"/>
                </a:ext>
              </a:extLst>
            </p:cNvPr>
            <p:cNvCxnSpPr>
              <a:stCxn id="15" idx="6"/>
              <a:endCxn id="56" idx="2"/>
            </p:cNvCxnSpPr>
            <p:nvPr/>
          </p:nvCxnSpPr>
          <p:spPr>
            <a:xfrm flipV="1">
              <a:off x="5416421" y="1295148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9C1980-3AB8-4DB1-B62B-E3BF801FA9DB}"/>
                </a:ext>
              </a:extLst>
            </p:cNvPr>
            <p:cNvCxnSpPr>
              <a:stCxn id="15" idx="6"/>
              <a:endCxn id="57" idx="2"/>
            </p:cNvCxnSpPr>
            <p:nvPr/>
          </p:nvCxnSpPr>
          <p:spPr>
            <a:xfrm>
              <a:off x="5416421" y="1699004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75838B-17EA-4B86-9AC9-F75E72483877}"/>
                </a:ext>
              </a:extLst>
            </p:cNvPr>
            <p:cNvCxnSpPr>
              <a:stCxn id="16" idx="3"/>
              <a:endCxn id="58" idx="1"/>
            </p:cNvCxnSpPr>
            <p:nvPr/>
          </p:nvCxnSpPr>
          <p:spPr>
            <a:xfrm>
              <a:off x="5486203" y="1295149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ED5A661-DB9A-4612-9EA7-B413EAFD4360}"/>
                </a:ext>
              </a:extLst>
            </p:cNvPr>
            <p:cNvCxnSpPr>
              <a:stCxn id="16" idx="3"/>
              <a:endCxn id="57" idx="2"/>
            </p:cNvCxnSpPr>
            <p:nvPr/>
          </p:nvCxnSpPr>
          <p:spPr>
            <a:xfrm>
              <a:off x="5486203" y="1295149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AFB9C40-1858-45A2-B863-1D63F2D72F43}"/>
                </a:ext>
              </a:extLst>
            </p:cNvPr>
            <p:cNvSpPr/>
            <p:nvPr/>
          </p:nvSpPr>
          <p:spPr>
            <a:xfrm>
              <a:off x="7270102" y="17505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333457-439C-4ACA-8315-2E972E8294A3}"/>
                </a:ext>
              </a:extLst>
            </p:cNvPr>
            <p:cNvCxnSpPr>
              <a:stCxn id="56" idx="6"/>
              <a:endCxn id="101" idx="2"/>
            </p:cNvCxnSpPr>
            <p:nvPr/>
          </p:nvCxnSpPr>
          <p:spPr>
            <a:xfrm>
              <a:off x="6553200" y="1295148"/>
              <a:ext cx="716902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968484-F7B4-4D11-AC7F-2E795D0B55D3}"/>
                </a:ext>
              </a:extLst>
            </p:cNvPr>
            <p:cNvCxnSpPr>
              <a:cxnSpLocks/>
              <a:stCxn id="58" idx="3"/>
              <a:endCxn id="101" idx="2"/>
            </p:cNvCxnSpPr>
            <p:nvPr/>
          </p:nvCxnSpPr>
          <p:spPr>
            <a:xfrm flipV="1">
              <a:off x="6622982" y="1979154"/>
              <a:ext cx="64712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0274331-75ED-4215-AD8F-E2EE75FBFD1C}"/>
                </a:ext>
              </a:extLst>
            </p:cNvPr>
            <p:cNvCxnSpPr>
              <a:stCxn id="57" idx="6"/>
              <a:endCxn id="101" idx="2"/>
            </p:cNvCxnSpPr>
            <p:nvPr/>
          </p:nvCxnSpPr>
          <p:spPr>
            <a:xfrm flipV="1">
              <a:off x="6553200" y="1979154"/>
              <a:ext cx="716902" cy="77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4A3FFE-B88E-43C9-811D-B90E3E8D4CB9}"/>
                </a:ext>
              </a:extLst>
            </p:cNvPr>
            <p:cNvCxnSpPr>
              <a:stCxn id="101" idx="6"/>
            </p:cNvCxnSpPr>
            <p:nvPr/>
          </p:nvCxnSpPr>
          <p:spPr>
            <a:xfrm>
              <a:off x="7727302" y="1979154"/>
              <a:ext cx="287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AC7024-E638-4C5F-A7DE-1CF7D19B0F55}"/>
                </a:ext>
              </a:extLst>
            </p:cNvPr>
            <p:cNvSpPr txBox="1"/>
            <p:nvPr/>
          </p:nvSpPr>
          <p:spPr>
            <a:xfrm>
              <a:off x="4564894" y="3368101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Embedding</a:t>
              </a:r>
              <a:br>
                <a:rPr lang="en-US" dirty="0"/>
              </a:br>
              <a:r>
                <a:rPr lang="en-US" dirty="0"/>
                <a:t>layers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4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Collaborative Filtering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11821886" cy="61594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Cold Start</a:t>
            </a:r>
          </a:p>
          <a:p>
            <a:pPr lvl="1"/>
            <a:r>
              <a:rPr lang="en-US" dirty="0"/>
              <a:t>New users have no information / New items have no purchases or interactions</a:t>
            </a:r>
          </a:p>
          <a:p>
            <a:pPr lvl="1"/>
            <a:r>
              <a:rPr lang="en-US" dirty="0"/>
              <a:t>Some solution:</a:t>
            </a:r>
          </a:p>
          <a:p>
            <a:pPr lvl="2"/>
            <a:r>
              <a:rPr lang="en-US" dirty="0"/>
              <a:t>Recommending new users popular items</a:t>
            </a:r>
          </a:p>
          <a:p>
            <a:pPr lvl="2"/>
            <a:r>
              <a:rPr lang="en-US" dirty="0"/>
              <a:t>Presenting new items to random (or targeted) subgroups</a:t>
            </a:r>
          </a:p>
          <a:p>
            <a:pPr lvl="2"/>
            <a:r>
              <a:rPr lang="en-US" dirty="0"/>
              <a:t>In general, this is always a problem with collaborative filtering</a:t>
            </a:r>
          </a:p>
          <a:p>
            <a:r>
              <a:rPr lang="en-US" dirty="0">
                <a:solidFill>
                  <a:srgbClr val="0070C0"/>
                </a:solidFill>
              </a:rPr>
              <a:t>Echo Chamber</a:t>
            </a:r>
          </a:p>
          <a:p>
            <a:pPr lvl="1"/>
            <a:r>
              <a:rPr lang="en-US" dirty="0"/>
              <a:t>A state of a system in which user behavior is reinforced by the recommendations themselves</a:t>
            </a:r>
          </a:p>
          <a:p>
            <a:pPr lvl="1"/>
            <a:r>
              <a:rPr lang="en-US" dirty="0"/>
              <a:t>For example, recommend an item to a user =&gt; increment some values in the user-item matrix</a:t>
            </a:r>
            <a:br>
              <a:rPr lang="en-US" dirty="0"/>
            </a:br>
            <a:r>
              <a:rPr lang="en-US" dirty="0"/>
              <a:t>=&gt; make it have more weight for other users =&gt; keeps on spin within this positive feedback loop</a:t>
            </a:r>
          </a:p>
          <a:p>
            <a:pPr lvl="1"/>
            <a:r>
              <a:rPr lang="en-US" dirty="0"/>
              <a:t>As a result, our system will keep on recommending the same / similar items over and over</a:t>
            </a:r>
          </a:p>
          <a:p>
            <a:pPr lvl="1"/>
            <a:r>
              <a:rPr lang="en-US" dirty="0"/>
              <a:t>This will strongly impair the customer experience by reducing the </a:t>
            </a:r>
            <a:r>
              <a:rPr lang="en-US" dirty="0" err="1"/>
              <a:t>deversity</a:t>
            </a:r>
            <a:r>
              <a:rPr lang="en-US" dirty="0"/>
              <a:t> of recommendation</a:t>
            </a:r>
          </a:p>
          <a:p>
            <a:pPr lvl="1"/>
            <a:r>
              <a:rPr lang="en-US" dirty="0"/>
              <a:t>Some solution:</a:t>
            </a:r>
          </a:p>
          <a:p>
            <a:pPr lvl="2"/>
            <a:r>
              <a:rPr lang="en-US" dirty="0"/>
              <a:t>We have to introduce some diversity into our recommendations. For example, pitching random items which are popular in other areas.</a:t>
            </a:r>
          </a:p>
          <a:p>
            <a:r>
              <a:rPr lang="en-US" dirty="0">
                <a:solidFill>
                  <a:srgbClr val="0070C0"/>
                </a:solidFill>
              </a:rPr>
              <a:t>Shilling Attack</a:t>
            </a:r>
          </a:p>
          <a:p>
            <a:pPr lvl="1"/>
            <a:r>
              <a:rPr lang="en-US" dirty="0"/>
              <a:t>Users manipulate by inflating / </a:t>
            </a:r>
            <a:r>
              <a:rPr lang="en-US" dirty="0" err="1"/>
              <a:t>defalting</a:t>
            </a:r>
            <a:r>
              <a:rPr lang="en-US" dirty="0"/>
              <a:t> interactions for their own or competitors</a:t>
            </a:r>
          </a:p>
          <a:p>
            <a:pPr lvl="1"/>
            <a:r>
              <a:rPr lang="en-US" dirty="0"/>
              <a:t>People may create many accounts to “like” their posts, or “dislike” their competitor’s posts</a:t>
            </a:r>
          </a:p>
          <a:p>
            <a:pPr lvl="1"/>
            <a:r>
              <a:rPr lang="en-US" dirty="0"/>
              <a:t>Some solution: Allow only one user per phone, </a:t>
            </a:r>
            <a:r>
              <a:rPr lang="en-US" dirty="0" err="1"/>
              <a:t>etc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1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8192278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Content-based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Items (posts) are labeled based on their content</a:t>
                </a:r>
              </a:p>
              <a:p>
                <a:pPr lvl="1"/>
                <a:r>
                  <a:rPr lang="en-US" dirty="0"/>
                  <a:t>For example, P1 is about financials,</a:t>
                </a:r>
                <a:br>
                  <a:rPr lang="en-US" dirty="0"/>
                </a:br>
                <a:r>
                  <a:rPr lang="en-US" dirty="0"/>
                  <a:t>P2 is about both political and entertainment,</a:t>
                </a:r>
                <a:br>
                  <a:rPr lang="en-US" dirty="0"/>
                </a:br>
                <a:r>
                  <a:rPr lang="en-US" dirty="0"/>
                  <a:t>P3 is about both political and financials</a:t>
                </a:r>
              </a:p>
              <a:p>
                <a:r>
                  <a:rPr lang="en-US" dirty="0"/>
                  <a:t>Users are represented with respect to the posts </a:t>
                </a:r>
                <a:br>
                  <a:rPr lang="en-US" dirty="0"/>
                </a:br>
                <a:r>
                  <a:rPr lang="en-US" dirty="0"/>
                  <a:t>that they have interacted with.</a:t>
                </a:r>
              </a:p>
              <a:p>
                <a:pPr lvl="1"/>
                <a:r>
                  <a:rPr lang="en-US" dirty="0"/>
                  <a:t>For example, user 1 has been interacted with a political post and a financials post, </a:t>
                </a:r>
                <a:br>
                  <a:rPr lang="en-US" dirty="0"/>
                </a:br>
                <a:r>
                  <a:rPr lang="en-US" dirty="0"/>
                  <a:t>but not with an entertainment post.</a:t>
                </a:r>
              </a:p>
              <a:p>
                <a:pPr lvl="1"/>
                <a:r>
                  <a:rPr lang="en-US" dirty="0"/>
                  <a:t>We can also apply implicit feedback.</a:t>
                </a:r>
                <a:br>
                  <a:rPr lang="en-US" dirty="0"/>
                </a:br>
                <a:r>
                  <a:rPr lang="en-US" dirty="0"/>
                  <a:t>For example, the user viewed a political post (2) and commented on the financials post (4).</a:t>
                </a:r>
              </a:p>
              <a:p>
                <a:r>
                  <a:rPr lang="en-US" dirty="0"/>
                  <a:t>Now we take dot product of the user with respect to every post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a result, the user would be recommended with P3.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Advantage</a:t>
                </a:r>
                <a:r>
                  <a:rPr lang="en-US" dirty="0"/>
                  <a:t>: it does not require any other users’ data.</a:t>
                </a:r>
              </a:p>
              <a:p>
                <a:pPr lvl="1"/>
                <a:r>
                  <a:rPr lang="en-US" dirty="0"/>
                  <a:t>You can avoid heavy computation such as KNN or item-item similarity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Challenge</a:t>
                </a:r>
                <a:r>
                  <a:rPr lang="en-US" dirty="0"/>
                  <a:t>: it requires context about the items</a:t>
                </a:r>
              </a:p>
              <a:p>
                <a:pPr lvl="1"/>
                <a:r>
                  <a:rPr lang="en-US" dirty="0"/>
                  <a:t>Compared with CF, which needs only the interactions between users and items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670" t="-2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23EA8-C1B9-4950-B4E0-FFE5F531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83369"/>
              </p:ext>
            </p:extLst>
          </p:nvPr>
        </p:nvGraphicFramePr>
        <p:xfrm>
          <a:off x="8467530" y="65312"/>
          <a:ext cx="36016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35">
                  <a:extLst>
                    <a:ext uri="{9D8B030D-6E8A-4147-A177-3AD203B41FA5}">
                      <a16:colId xmlns:a16="http://schemas.microsoft.com/office/drawing/2014/main" val="3675389694"/>
                    </a:ext>
                  </a:extLst>
                </a:gridCol>
                <a:gridCol w="875289">
                  <a:extLst>
                    <a:ext uri="{9D8B030D-6E8A-4147-A177-3AD203B41FA5}">
                      <a16:colId xmlns:a16="http://schemas.microsoft.com/office/drawing/2014/main" val="619115897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095506471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681822512"/>
                    </a:ext>
                  </a:extLst>
                </a:gridCol>
              </a:tblGrid>
              <a:tr h="23513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Political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Entertainment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Financials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40166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0630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4511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4161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8192278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Hybrid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7161052" cy="5832865"/>
          </a:xfrm>
        </p:spPr>
        <p:txBody>
          <a:bodyPr>
            <a:normAutofit/>
          </a:bodyPr>
          <a:lstStyle/>
          <a:p>
            <a:r>
              <a:rPr lang="en-US" dirty="0"/>
              <a:t>We can combine collaborative filtering and content-based filtering using Deep Learning Hybrid.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Let’s start from the deep learning extension of matrix factorization.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we add the side features, which are from content-based filtering, such as attributes of user behavior, tags or categories of the post</a:t>
            </a:r>
          </a:p>
          <a:p>
            <a:endParaRPr lang="en-US" dirty="0"/>
          </a:p>
          <a:p>
            <a:r>
              <a:rPr lang="en-US" dirty="0"/>
              <a:t>Each group of features have their own embedding layers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87778C-F292-4D83-A343-EBE036E15EFA}"/>
              </a:ext>
            </a:extLst>
          </p:cNvPr>
          <p:cNvGrpSpPr/>
          <p:nvPr/>
        </p:nvGrpSpPr>
        <p:grpSpPr>
          <a:xfrm>
            <a:off x="7546914" y="545026"/>
            <a:ext cx="4320073" cy="5767947"/>
            <a:chOff x="6949755" y="633248"/>
            <a:chExt cx="4320073" cy="57679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157032-034D-4973-BDAD-F2C6EB52A905}"/>
                </a:ext>
              </a:extLst>
            </p:cNvPr>
            <p:cNvSpPr/>
            <p:nvPr/>
          </p:nvSpPr>
          <p:spPr>
            <a:xfrm>
              <a:off x="6949755" y="10477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</a:t>
              </a:r>
              <a:endParaRPr lang="en-SG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39DC9D-8393-4F0F-88F9-3AF9BC377334}"/>
                </a:ext>
              </a:extLst>
            </p:cNvPr>
            <p:cNvSpPr/>
            <p:nvPr/>
          </p:nvSpPr>
          <p:spPr>
            <a:xfrm>
              <a:off x="6949755" y="249661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endParaRPr lang="en-SG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D05E98-757B-48FB-8418-719BBF386E33}"/>
                </a:ext>
              </a:extLst>
            </p:cNvPr>
            <p:cNvSpPr/>
            <p:nvPr/>
          </p:nvSpPr>
          <p:spPr>
            <a:xfrm>
              <a:off x="8148739" y="633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70E0A0-1F9F-4EEB-82B2-3C043871CCE0}"/>
                </a:ext>
              </a:extLst>
            </p:cNvPr>
            <p:cNvSpPr/>
            <p:nvPr/>
          </p:nvSpPr>
          <p:spPr>
            <a:xfrm>
              <a:off x="8148739" y="14409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04D69B-DBF8-4765-A238-4B7F3ED9D59D}"/>
                </a:ext>
              </a:extLst>
            </p:cNvPr>
            <p:cNvSpPr txBox="1"/>
            <p:nvPr/>
          </p:nvSpPr>
          <p:spPr>
            <a:xfrm>
              <a:off x="8214056" y="114018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37AF59-6028-46D2-A1FF-864B6809025E}"/>
                </a:ext>
              </a:extLst>
            </p:cNvPr>
            <p:cNvSpPr/>
            <p:nvPr/>
          </p:nvSpPr>
          <p:spPr>
            <a:xfrm>
              <a:off x="8148739" y="208736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37CA40-5A33-459D-9480-44576EFBA517}"/>
                </a:ext>
              </a:extLst>
            </p:cNvPr>
            <p:cNvSpPr/>
            <p:nvPr/>
          </p:nvSpPr>
          <p:spPr>
            <a:xfrm>
              <a:off x="8148739" y="289507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647142-6990-438F-9352-FD6A8A626DFB}"/>
                </a:ext>
              </a:extLst>
            </p:cNvPr>
            <p:cNvSpPr txBox="1"/>
            <p:nvPr/>
          </p:nvSpPr>
          <p:spPr>
            <a:xfrm>
              <a:off x="8214056" y="259430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5C0946-202F-4A80-8A9F-A9F75CC9BEA0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7406955" y="861848"/>
              <a:ext cx="741784" cy="414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6C7A87-9158-4FB4-BBDD-F9F33D19B5F8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7406955" y="1276355"/>
              <a:ext cx="741784" cy="39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DAD58C-0B2B-4229-AEDD-A0D62E494710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 flipV="1">
              <a:off x="7406955" y="1265704"/>
              <a:ext cx="807101" cy="10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7194D6-0A77-40DA-8C7D-E2BEFAE10B0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>
              <a:off x="7406955" y="2725215"/>
              <a:ext cx="741784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6422B0-0516-4D78-99DF-95F48BECE943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7406955" y="2315965"/>
              <a:ext cx="741784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615A0-C0D3-40F1-B315-66FCC12C9DEB}"/>
                </a:ext>
              </a:extLst>
            </p:cNvPr>
            <p:cNvCxnSpPr>
              <a:stCxn id="9" idx="6"/>
              <a:endCxn id="17" idx="1"/>
            </p:cNvCxnSpPr>
            <p:nvPr/>
          </p:nvCxnSpPr>
          <p:spPr>
            <a:xfrm flipV="1">
              <a:off x="7406955" y="2719821"/>
              <a:ext cx="807101" cy="5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D088C9-A52E-4712-B622-8C95BE99B2F1}"/>
                </a:ext>
              </a:extLst>
            </p:cNvPr>
            <p:cNvSpPr/>
            <p:nvPr/>
          </p:nvSpPr>
          <p:spPr>
            <a:xfrm>
              <a:off x="9285518" y="103710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7BBD7B-58FB-4E68-8FB4-641D168FE157}"/>
                </a:ext>
              </a:extLst>
            </p:cNvPr>
            <p:cNvSpPr/>
            <p:nvPr/>
          </p:nvSpPr>
          <p:spPr>
            <a:xfrm>
              <a:off x="9285518" y="249661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A4DB34-255E-4531-8AFB-C394E378D06F}"/>
                </a:ext>
              </a:extLst>
            </p:cNvPr>
            <p:cNvSpPr txBox="1"/>
            <p:nvPr/>
          </p:nvSpPr>
          <p:spPr>
            <a:xfrm>
              <a:off x="9350835" y="182419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450750-DA95-41EE-842F-3DA7436B59A0}"/>
                </a:ext>
              </a:extLst>
            </p:cNvPr>
            <p:cNvCxnSpPr>
              <a:stCxn id="12" idx="6"/>
              <a:endCxn id="30" idx="2"/>
            </p:cNvCxnSpPr>
            <p:nvPr/>
          </p:nvCxnSpPr>
          <p:spPr>
            <a:xfrm>
              <a:off x="8605939" y="861848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6EE4CD-54E0-4E9C-9CF6-543DDC583551}"/>
                </a:ext>
              </a:extLst>
            </p:cNvPr>
            <p:cNvCxnSpPr>
              <a:stCxn id="12" idx="6"/>
              <a:endCxn id="31" idx="2"/>
            </p:cNvCxnSpPr>
            <p:nvPr/>
          </p:nvCxnSpPr>
          <p:spPr>
            <a:xfrm>
              <a:off x="8605939" y="861848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C8CC69-70FF-4A19-948F-0DAA864EAD1D}"/>
                </a:ext>
              </a:extLst>
            </p:cNvPr>
            <p:cNvCxnSpPr>
              <a:stCxn id="13" idx="6"/>
              <a:endCxn id="32" idx="1"/>
            </p:cNvCxnSpPr>
            <p:nvPr/>
          </p:nvCxnSpPr>
          <p:spPr>
            <a:xfrm>
              <a:off x="8605939" y="1669559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561C0E-0713-4514-BABA-8BE101A0094B}"/>
                </a:ext>
              </a:extLst>
            </p:cNvPr>
            <p:cNvCxnSpPr>
              <a:stCxn id="12" idx="6"/>
              <a:endCxn id="32" idx="1"/>
            </p:cNvCxnSpPr>
            <p:nvPr/>
          </p:nvCxnSpPr>
          <p:spPr>
            <a:xfrm>
              <a:off x="8605939" y="861848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0C4A4A-81B3-452D-9D8E-CAB4341F9F08}"/>
                </a:ext>
              </a:extLst>
            </p:cNvPr>
            <p:cNvCxnSpPr>
              <a:stCxn id="14" idx="3"/>
              <a:endCxn id="30" idx="2"/>
            </p:cNvCxnSpPr>
            <p:nvPr/>
          </p:nvCxnSpPr>
          <p:spPr>
            <a:xfrm flipV="1">
              <a:off x="8675721" y="1265703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9F238B-988C-441F-A5FD-825817103DF9}"/>
                </a:ext>
              </a:extLst>
            </p:cNvPr>
            <p:cNvCxnSpPr>
              <a:stCxn id="16" idx="6"/>
              <a:endCxn id="31" idx="2"/>
            </p:cNvCxnSpPr>
            <p:nvPr/>
          </p:nvCxnSpPr>
          <p:spPr>
            <a:xfrm flipV="1">
              <a:off x="8605939" y="2725215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F6F152-1FA2-4D71-B69C-ECE018899908}"/>
                </a:ext>
              </a:extLst>
            </p:cNvPr>
            <p:cNvCxnSpPr>
              <a:stCxn id="16" idx="6"/>
              <a:endCxn id="32" idx="1"/>
            </p:cNvCxnSpPr>
            <p:nvPr/>
          </p:nvCxnSpPr>
          <p:spPr>
            <a:xfrm flipV="1">
              <a:off x="8605939" y="1949710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9E65-91F3-43D6-B4B6-90C12C969C1D}"/>
                </a:ext>
              </a:extLst>
            </p:cNvPr>
            <p:cNvCxnSpPr>
              <a:stCxn id="16" idx="6"/>
              <a:endCxn id="30" idx="2"/>
            </p:cNvCxnSpPr>
            <p:nvPr/>
          </p:nvCxnSpPr>
          <p:spPr>
            <a:xfrm flipV="1">
              <a:off x="8605939" y="1265703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7D1B95-929F-4786-BA0D-9D9A20973C00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8605939" y="2315965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4C22ED-5729-4F86-BF67-0D188AF87612}"/>
                </a:ext>
              </a:extLst>
            </p:cNvPr>
            <p:cNvCxnSpPr>
              <a:stCxn id="15" idx="6"/>
              <a:endCxn id="32" idx="1"/>
            </p:cNvCxnSpPr>
            <p:nvPr/>
          </p:nvCxnSpPr>
          <p:spPr>
            <a:xfrm flipV="1">
              <a:off x="8605939" y="1949710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4DABB7-AFFC-4CB7-A942-D4D6CD189874}"/>
                </a:ext>
              </a:extLst>
            </p:cNvPr>
            <p:cNvCxnSpPr>
              <a:stCxn id="15" idx="6"/>
              <a:endCxn id="30" idx="2"/>
            </p:cNvCxnSpPr>
            <p:nvPr/>
          </p:nvCxnSpPr>
          <p:spPr>
            <a:xfrm flipV="1">
              <a:off x="8605939" y="1265703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CF6369-23BF-491C-A4A1-4A010BDED938}"/>
                </a:ext>
              </a:extLst>
            </p:cNvPr>
            <p:cNvCxnSpPr>
              <a:stCxn id="13" idx="6"/>
              <a:endCxn id="30" idx="2"/>
            </p:cNvCxnSpPr>
            <p:nvPr/>
          </p:nvCxnSpPr>
          <p:spPr>
            <a:xfrm flipV="1">
              <a:off x="8605939" y="1265703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5375E9-9A9E-4EC0-A9C6-DF5468A10DE9}"/>
                </a:ext>
              </a:extLst>
            </p:cNvPr>
            <p:cNvCxnSpPr>
              <a:stCxn id="13" idx="6"/>
              <a:endCxn id="31" idx="2"/>
            </p:cNvCxnSpPr>
            <p:nvPr/>
          </p:nvCxnSpPr>
          <p:spPr>
            <a:xfrm>
              <a:off x="8605939" y="1669559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3E42EF-41D8-4071-8135-8F59B43DEFE6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>
              <a:off x="8675721" y="1265704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EB85D0-08D0-46AC-A67E-AAE440EF1779}"/>
                </a:ext>
              </a:extLst>
            </p:cNvPr>
            <p:cNvCxnSpPr>
              <a:stCxn id="14" idx="3"/>
              <a:endCxn id="31" idx="2"/>
            </p:cNvCxnSpPr>
            <p:nvPr/>
          </p:nvCxnSpPr>
          <p:spPr>
            <a:xfrm>
              <a:off x="8675721" y="1265704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645EB6-95C5-4E5E-85A1-E1C7314AD20F}"/>
                </a:ext>
              </a:extLst>
            </p:cNvPr>
            <p:cNvSpPr/>
            <p:nvPr/>
          </p:nvSpPr>
          <p:spPr>
            <a:xfrm>
              <a:off x="10524934" y="322496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2D0156-004C-4825-816F-2EBFEDA0D220}"/>
                </a:ext>
              </a:extLst>
            </p:cNvPr>
            <p:cNvCxnSpPr>
              <a:stCxn id="30" idx="6"/>
              <a:endCxn id="54" idx="2"/>
            </p:cNvCxnSpPr>
            <p:nvPr/>
          </p:nvCxnSpPr>
          <p:spPr>
            <a:xfrm>
              <a:off x="9742718" y="1265703"/>
              <a:ext cx="782216" cy="2187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3BFCA5-5347-44FA-A7E5-2A12D5F70F51}"/>
                </a:ext>
              </a:extLst>
            </p:cNvPr>
            <p:cNvCxnSpPr>
              <a:cxnSpLocks/>
              <a:stCxn id="32" idx="3"/>
              <a:endCxn id="54" idx="2"/>
            </p:cNvCxnSpPr>
            <p:nvPr/>
          </p:nvCxnSpPr>
          <p:spPr>
            <a:xfrm>
              <a:off x="9812500" y="1949710"/>
              <a:ext cx="712434" cy="150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529C88-3748-498A-8FF6-9FF7744B090A}"/>
                </a:ext>
              </a:extLst>
            </p:cNvPr>
            <p:cNvCxnSpPr>
              <a:stCxn id="31" idx="6"/>
              <a:endCxn id="54" idx="2"/>
            </p:cNvCxnSpPr>
            <p:nvPr/>
          </p:nvCxnSpPr>
          <p:spPr>
            <a:xfrm>
              <a:off x="9742718" y="2725215"/>
              <a:ext cx="782216" cy="72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8A8D74B-3BAD-4077-84AA-BE85B0ACA8DF}"/>
                </a:ext>
              </a:extLst>
            </p:cNvPr>
            <p:cNvCxnSpPr>
              <a:stCxn id="54" idx="6"/>
            </p:cNvCxnSpPr>
            <p:nvPr/>
          </p:nvCxnSpPr>
          <p:spPr>
            <a:xfrm>
              <a:off x="10982134" y="3453567"/>
              <a:ext cx="287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41E5473-77F7-4048-B1B9-98F17F02E9D5}"/>
                    </a:ext>
                  </a:extLst>
                </p:cNvPr>
                <p:cNvSpPr/>
                <p:nvPr/>
              </p:nvSpPr>
              <p:spPr>
                <a:xfrm>
                  <a:off x="6949755" y="409667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41E5473-77F7-4048-B1B9-98F17F02E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55" y="4096674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A6331F7-FF69-41C6-A4B9-DD8721B6ACC8}"/>
                    </a:ext>
                  </a:extLst>
                </p:cNvPr>
                <p:cNvSpPr/>
                <p:nvPr/>
              </p:nvSpPr>
              <p:spPr>
                <a:xfrm>
                  <a:off x="6949755" y="554553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A6331F7-FF69-41C6-A4B9-DD8721B6A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55" y="5545534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DDAD2-4A36-404C-A845-BCC89369FC52}"/>
                </a:ext>
              </a:extLst>
            </p:cNvPr>
            <p:cNvSpPr/>
            <p:nvPr/>
          </p:nvSpPr>
          <p:spPr>
            <a:xfrm>
              <a:off x="8148739" y="368216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B72965-E5FF-4B97-AC24-E94BAC8B0FC4}"/>
                </a:ext>
              </a:extLst>
            </p:cNvPr>
            <p:cNvSpPr/>
            <p:nvPr/>
          </p:nvSpPr>
          <p:spPr>
            <a:xfrm>
              <a:off x="8148739" y="448987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EADE56-E7EF-499D-A7AF-A04C7D4DE935}"/>
                </a:ext>
              </a:extLst>
            </p:cNvPr>
            <p:cNvSpPr txBox="1"/>
            <p:nvPr/>
          </p:nvSpPr>
          <p:spPr>
            <a:xfrm>
              <a:off x="8214056" y="4189107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25CF41-4398-4B6D-B55C-1ECCD8A34DBB}"/>
                </a:ext>
              </a:extLst>
            </p:cNvPr>
            <p:cNvSpPr/>
            <p:nvPr/>
          </p:nvSpPr>
          <p:spPr>
            <a:xfrm>
              <a:off x="8148739" y="513628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75F25-4D7A-4DD1-A123-3348F1D30B67}"/>
                </a:ext>
              </a:extLst>
            </p:cNvPr>
            <p:cNvSpPr/>
            <p:nvPr/>
          </p:nvSpPr>
          <p:spPr>
            <a:xfrm>
              <a:off x="8148739" y="594399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869BA6-4480-4165-8E00-A0A82C6DA440}"/>
                </a:ext>
              </a:extLst>
            </p:cNvPr>
            <p:cNvSpPr txBox="1"/>
            <p:nvPr/>
          </p:nvSpPr>
          <p:spPr>
            <a:xfrm>
              <a:off x="8214056" y="564322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5569F7-074D-43BA-B3EC-3B3A18D4D851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 flipV="1">
              <a:off x="7406955" y="3910767"/>
              <a:ext cx="741784" cy="414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60D6B7-D6CB-47B9-A3B4-5B83FC900D27}"/>
                </a:ext>
              </a:extLst>
            </p:cNvPr>
            <p:cNvCxnSpPr>
              <a:stCxn id="66" idx="6"/>
              <a:endCxn id="69" idx="2"/>
            </p:cNvCxnSpPr>
            <p:nvPr/>
          </p:nvCxnSpPr>
          <p:spPr>
            <a:xfrm>
              <a:off x="7406955" y="4325274"/>
              <a:ext cx="741784" cy="39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B45C41-E279-4F07-8436-3F38B34C6E28}"/>
                </a:ext>
              </a:extLst>
            </p:cNvPr>
            <p:cNvCxnSpPr>
              <a:stCxn id="66" idx="6"/>
              <a:endCxn id="70" idx="1"/>
            </p:cNvCxnSpPr>
            <p:nvPr/>
          </p:nvCxnSpPr>
          <p:spPr>
            <a:xfrm flipV="1">
              <a:off x="7406955" y="4314623"/>
              <a:ext cx="807101" cy="10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9A1C309-DF79-41D9-9A56-E19C92245495}"/>
                </a:ext>
              </a:extLst>
            </p:cNvPr>
            <p:cNvCxnSpPr>
              <a:stCxn id="67" idx="6"/>
              <a:endCxn id="72" idx="2"/>
            </p:cNvCxnSpPr>
            <p:nvPr/>
          </p:nvCxnSpPr>
          <p:spPr>
            <a:xfrm>
              <a:off x="7406955" y="5774134"/>
              <a:ext cx="741784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99CFE2-4C1B-4831-9F20-F01934855782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 flipV="1">
              <a:off x="7406955" y="5364884"/>
              <a:ext cx="741784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7E4B4A-19EF-479C-B4ED-0147BDA64B07}"/>
                </a:ext>
              </a:extLst>
            </p:cNvPr>
            <p:cNvCxnSpPr>
              <a:stCxn id="67" idx="6"/>
              <a:endCxn id="73" idx="1"/>
            </p:cNvCxnSpPr>
            <p:nvPr/>
          </p:nvCxnSpPr>
          <p:spPr>
            <a:xfrm flipV="1">
              <a:off x="7406955" y="5768740"/>
              <a:ext cx="807101" cy="5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C7AAEE-D9BD-4C05-96FA-E24E31638397}"/>
                </a:ext>
              </a:extLst>
            </p:cNvPr>
            <p:cNvSpPr/>
            <p:nvPr/>
          </p:nvSpPr>
          <p:spPr>
            <a:xfrm>
              <a:off x="9285518" y="408602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E38D284-78FD-4123-8B14-460408730744}"/>
                </a:ext>
              </a:extLst>
            </p:cNvPr>
            <p:cNvSpPr/>
            <p:nvPr/>
          </p:nvSpPr>
          <p:spPr>
            <a:xfrm>
              <a:off x="9285518" y="554553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4C28DA-B2BE-4138-AA78-ECBD0885D729}"/>
                </a:ext>
              </a:extLst>
            </p:cNvPr>
            <p:cNvSpPr txBox="1"/>
            <p:nvPr/>
          </p:nvSpPr>
          <p:spPr>
            <a:xfrm>
              <a:off x="9350835" y="487311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0699188-1700-49D1-8DA7-F0079E68E34E}"/>
                </a:ext>
              </a:extLst>
            </p:cNvPr>
            <p:cNvCxnSpPr>
              <a:stCxn id="68" idx="6"/>
              <a:endCxn id="80" idx="2"/>
            </p:cNvCxnSpPr>
            <p:nvPr/>
          </p:nvCxnSpPr>
          <p:spPr>
            <a:xfrm>
              <a:off x="8605939" y="3910767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256095-1107-4D9B-A492-94D3900ED443}"/>
                </a:ext>
              </a:extLst>
            </p:cNvPr>
            <p:cNvCxnSpPr>
              <a:stCxn id="68" idx="6"/>
              <a:endCxn id="81" idx="2"/>
            </p:cNvCxnSpPr>
            <p:nvPr/>
          </p:nvCxnSpPr>
          <p:spPr>
            <a:xfrm>
              <a:off x="8605939" y="3910767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DD7BDF-6981-477B-9F6A-E865DF86A1A3}"/>
                </a:ext>
              </a:extLst>
            </p:cNvPr>
            <p:cNvCxnSpPr>
              <a:stCxn id="69" idx="6"/>
              <a:endCxn id="82" idx="1"/>
            </p:cNvCxnSpPr>
            <p:nvPr/>
          </p:nvCxnSpPr>
          <p:spPr>
            <a:xfrm>
              <a:off x="8605939" y="4718478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CF04EF-7ED7-4444-8437-4A072968DF13}"/>
                </a:ext>
              </a:extLst>
            </p:cNvPr>
            <p:cNvCxnSpPr>
              <a:stCxn id="68" idx="6"/>
              <a:endCxn id="82" idx="1"/>
            </p:cNvCxnSpPr>
            <p:nvPr/>
          </p:nvCxnSpPr>
          <p:spPr>
            <a:xfrm>
              <a:off x="8605939" y="3910767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3CC41E-A450-4B59-9953-3AB42F6D094A}"/>
                </a:ext>
              </a:extLst>
            </p:cNvPr>
            <p:cNvCxnSpPr>
              <a:stCxn id="70" idx="3"/>
              <a:endCxn id="80" idx="2"/>
            </p:cNvCxnSpPr>
            <p:nvPr/>
          </p:nvCxnSpPr>
          <p:spPr>
            <a:xfrm flipV="1">
              <a:off x="8675721" y="4314622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1BD1EB-4127-45A3-A209-F0FF39956C5B}"/>
                </a:ext>
              </a:extLst>
            </p:cNvPr>
            <p:cNvCxnSpPr>
              <a:stCxn id="72" idx="6"/>
              <a:endCxn id="81" idx="2"/>
            </p:cNvCxnSpPr>
            <p:nvPr/>
          </p:nvCxnSpPr>
          <p:spPr>
            <a:xfrm flipV="1">
              <a:off x="8605939" y="5774134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2286D1B-F94C-4DE0-A526-47CD445084DA}"/>
                </a:ext>
              </a:extLst>
            </p:cNvPr>
            <p:cNvCxnSpPr>
              <a:stCxn id="72" idx="6"/>
              <a:endCxn id="82" idx="1"/>
            </p:cNvCxnSpPr>
            <p:nvPr/>
          </p:nvCxnSpPr>
          <p:spPr>
            <a:xfrm flipV="1">
              <a:off x="8605939" y="4998629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7DF94D-E977-4639-B639-929BED0F1536}"/>
                </a:ext>
              </a:extLst>
            </p:cNvPr>
            <p:cNvCxnSpPr>
              <a:stCxn id="72" idx="6"/>
              <a:endCxn id="80" idx="2"/>
            </p:cNvCxnSpPr>
            <p:nvPr/>
          </p:nvCxnSpPr>
          <p:spPr>
            <a:xfrm flipV="1">
              <a:off x="8605939" y="4314622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EF5241-268E-4FF1-A2E5-EDBE0B451EEB}"/>
                </a:ext>
              </a:extLst>
            </p:cNvPr>
            <p:cNvCxnSpPr>
              <a:stCxn id="71" idx="6"/>
              <a:endCxn id="81" idx="2"/>
            </p:cNvCxnSpPr>
            <p:nvPr/>
          </p:nvCxnSpPr>
          <p:spPr>
            <a:xfrm>
              <a:off x="8605939" y="5364884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CF0F3B0-8E91-4CD9-B135-039009166EA2}"/>
                </a:ext>
              </a:extLst>
            </p:cNvPr>
            <p:cNvCxnSpPr>
              <a:stCxn id="71" idx="6"/>
              <a:endCxn id="82" idx="1"/>
            </p:cNvCxnSpPr>
            <p:nvPr/>
          </p:nvCxnSpPr>
          <p:spPr>
            <a:xfrm flipV="1">
              <a:off x="8605939" y="4998629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D05C76-991A-45B1-B0EE-C2FCA9D744C5}"/>
                </a:ext>
              </a:extLst>
            </p:cNvPr>
            <p:cNvCxnSpPr>
              <a:stCxn id="71" idx="6"/>
              <a:endCxn id="80" idx="2"/>
            </p:cNvCxnSpPr>
            <p:nvPr/>
          </p:nvCxnSpPr>
          <p:spPr>
            <a:xfrm flipV="1">
              <a:off x="8605939" y="4314622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FF47FF-22BF-42A5-8BE1-0912494489C6}"/>
                </a:ext>
              </a:extLst>
            </p:cNvPr>
            <p:cNvCxnSpPr>
              <a:stCxn id="69" idx="6"/>
              <a:endCxn id="80" idx="2"/>
            </p:cNvCxnSpPr>
            <p:nvPr/>
          </p:nvCxnSpPr>
          <p:spPr>
            <a:xfrm flipV="1">
              <a:off x="8605939" y="4314622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C8E759-C3E5-49F9-8B40-DD89F5812106}"/>
                </a:ext>
              </a:extLst>
            </p:cNvPr>
            <p:cNvCxnSpPr>
              <a:stCxn id="69" idx="6"/>
              <a:endCxn id="81" idx="2"/>
            </p:cNvCxnSpPr>
            <p:nvPr/>
          </p:nvCxnSpPr>
          <p:spPr>
            <a:xfrm>
              <a:off x="8605939" y="4718478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52B2BB7-2365-4981-B68A-047F398030F9}"/>
                </a:ext>
              </a:extLst>
            </p:cNvPr>
            <p:cNvCxnSpPr>
              <a:stCxn id="70" idx="3"/>
              <a:endCxn id="82" idx="1"/>
            </p:cNvCxnSpPr>
            <p:nvPr/>
          </p:nvCxnSpPr>
          <p:spPr>
            <a:xfrm>
              <a:off x="8675721" y="4314623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5A3A96-4A03-41F7-B86D-80AC02875634}"/>
                </a:ext>
              </a:extLst>
            </p:cNvPr>
            <p:cNvCxnSpPr>
              <a:stCxn id="70" idx="3"/>
              <a:endCxn id="81" idx="2"/>
            </p:cNvCxnSpPr>
            <p:nvPr/>
          </p:nvCxnSpPr>
          <p:spPr>
            <a:xfrm>
              <a:off x="8675721" y="4314623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BE5946E-78D7-4047-91CD-544EDF611DE4}"/>
                </a:ext>
              </a:extLst>
            </p:cNvPr>
            <p:cNvCxnSpPr>
              <a:cxnSpLocks/>
              <a:stCxn id="80" idx="6"/>
              <a:endCxn id="54" idx="2"/>
            </p:cNvCxnSpPr>
            <p:nvPr/>
          </p:nvCxnSpPr>
          <p:spPr>
            <a:xfrm flipV="1">
              <a:off x="9742718" y="3453567"/>
              <a:ext cx="782216" cy="86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07CC08-985B-48F2-BFF0-45BE28A7C880}"/>
                </a:ext>
              </a:extLst>
            </p:cNvPr>
            <p:cNvCxnSpPr>
              <a:cxnSpLocks/>
              <a:stCxn id="82" idx="3"/>
              <a:endCxn id="54" idx="2"/>
            </p:cNvCxnSpPr>
            <p:nvPr/>
          </p:nvCxnSpPr>
          <p:spPr>
            <a:xfrm flipV="1">
              <a:off x="9812500" y="3453567"/>
              <a:ext cx="712434" cy="1545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8F26E6D-6C67-4BAD-BE25-103A5B8F1866}"/>
                </a:ext>
              </a:extLst>
            </p:cNvPr>
            <p:cNvCxnSpPr>
              <a:cxnSpLocks/>
              <a:stCxn id="81" idx="6"/>
              <a:endCxn id="54" idx="2"/>
            </p:cNvCxnSpPr>
            <p:nvPr/>
          </p:nvCxnSpPr>
          <p:spPr>
            <a:xfrm flipV="1">
              <a:off x="9742718" y="3453567"/>
              <a:ext cx="782216" cy="2320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459A69-8B69-4E1C-AD57-BEBD6A126C06}"/>
              </a:ext>
            </a:extLst>
          </p:cNvPr>
          <p:cNvCxnSpPr>
            <a:stCxn id="12" idx="6"/>
            <a:endCxn id="80" idx="2"/>
          </p:cNvCxnSpPr>
          <p:nvPr/>
        </p:nvCxnSpPr>
        <p:spPr>
          <a:xfrm>
            <a:off x="9203098" y="773626"/>
            <a:ext cx="679579" cy="34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50CCA66-8D4A-4AF7-80D2-11B1BE997DA0}"/>
              </a:ext>
            </a:extLst>
          </p:cNvPr>
          <p:cNvCxnSpPr>
            <a:stCxn id="13" idx="6"/>
            <a:endCxn id="81" idx="2"/>
          </p:cNvCxnSpPr>
          <p:nvPr/>
        </p:nvCxnSpPr>
        <p:spPr>
          <a:xfrm>
            <a:off x="9203098" y="1581337"/>
            <a:ext cx="679579" cy="41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C18435C-1B94-41B0-BA36-83DEF6B573EC}"/>
              </a:ext>
            </a:extLst>
          </p:cNvPr>
          <p:cNvCxnSpPr>
            <a:stCxn id="72" idx="6"/>
            <a:endCxn id="30" idx="2"/>
          </p:cNvCxnSpPr>
          <p:nvPr/>
        </p:nvCxnSpPr>
        <p:spPr>
          <a:xfrm flipV="1">
            <a:off x="9203098" y="1177481"/>
            <a:ext cx="679579" cy="49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6A4DF4-BA07-4D5E-85CA-3442BB492552}"/>
              </a:ext>
            </a:extLst>
          </p:cNvPr>
          <p:cNvCxnSpPr>
            <a:stCxn id="72" idx="6"/>
            <a:endCxn id="31" idx="2"/>
          </p:cNvCxnSpPr>
          <p:nvPr/>
        </p:nvCxnSpPr>
        <p:spPr>
          <a:xfrm flipV="1">
            <a:off x="9203098" y="2636993"/>
            <a:ext cx="679579" cy="344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EEF54A-9BCC-495C-9B73-5CE74FCCF244}"/>
              </a:ext>
            </a:extLst>
          </p:cNvPr>
          <p:cNvCxnSpPr>
            <a:stCxn id="68" idx="6"/>
            <a:endCxn id="31" idx="2"/>
          </p:cNvCxnSpPr>
          <p:nvPr/>
        </p:nvCxnSpPr>
        <p:spPr>
          <a:xfrm flipV="1">
            <a:off x="9203098" y="2636993"/>
            <a:ext cx="679579" cy="118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814385-9A46-42FE-9E1C-F5586C75AA97}"/>
              </a:ext>
            </a:extLst>
          </p:cNvPr>
          <p:cNvCxnSpPr>
            <a:stCxn id="16" idx="6"/>
            <a:endCxn id="80" idx="2"/>
          </p:cNvCxnSpPr>
          <p:nvPr/>
        </p:nvCxnSpPr>
        <p:spPr>
          <a:xfrm>
            <a:off x="9203098" y="3035454"/>
            <a:ext cx="679579" cy="11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49B76AB-04F9-489A-82D0-6E42D0B36EFF}"/>
              </a:ext>
            </a:extLst>
          </p:cNvPr>
          <p:cNvCxnSpPr>
            <a:stCxn id="16" idx="6"/>
            <a:endCxn id="81" idx="2"/>
          </p:cNvCxnSpPr>
          <p:nvPr/>
        </p:nvCxnSpPr>
        <p:spPr>
          <a:xfrm>
            <a:off x="9203098" y="3035454"/>
            <a:ext cx="679579" cy="265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47EB357-F54A-479A-8F70-DF71B0EB97C2}"/>
              </a:ext>
            </a:extLst>
          </p:cNvPr>
          <p:cNvCxnSpPr>
            <a:stCxn id="71" idx="6"/>
            <a:endCxn id="30" idx="2"/>
          </p:cNvCxnSpPr>
          <p:nvPr/>
        </p:nvCxnSpPr>
        <p:spPr>
          <a:xfrm flipV="1">
            <a:off x="9203098" y="1177481"/>
            <a:ext cx="679579" cy="409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3E00B6-4025-422B-AB14-2AEA6C12EE39}"/>
              </a:ext>
            </a:extLst>
          </p:cNvPr>
          <p:cNvCxnSpPr>
            <a:stCxn id="15" idx="6"/>
            <a:endCxn id="81" idx="2"/>
          </p:cNvCxnSpPr>
          <p:nvPr/>
        </p:nvCxnSpPr>
        <p:spPr>
          <a:xfrm>
            <a:off x="9203098" y="2227743"/>
            <a:ext cx="679579" cy="345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9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11495314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successful 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1203649"/>
            <a:ext cx="11821886" cy="5589038"/>
          </a:xfrm>
        </p:spPr>
        <p:txBody>
          <a:bodyPr>
            <a:normAutofit/>
          </a:bodyPr>
          <a:lstStyle/>
          <a:p>
            <a:r>
              <a:rPr lang="en-US" dirty="0"/>
              <a:t>Previously, our push notification recommends contents based on popularity only. It had a push notification opening rate was 4.9%</a:t>
            </a:r>
          </a:p>
          <a:p>
            <a:r>
              <a:rPr lang="en-US" dirty="0"/>
              <a:t>After adopting a recommender using matrix factorization, the opening rate became 9.4%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FB0-BE97-47C0-AB5F-84EA6832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C190-D6D5-498A-BE01-20C5700C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102"/>
            <a:ext cx="10515600" cy="5383861"/>
          </a:xfrm>
        </p:spPr>
        <p:txBody>
          <a:bodyPr/>
          <a:lstStyle/>
          <a:p>
            <a:r>
              <a:rPr lang="en-US" dirty="0"/>
              <a:t>Collaborative Filtering (CF)</a:t>
            </a:r>
          </a:p>
          <a:p>
            <a:pPr lvl="1"/>
            <a:r>
              <a:rPr lang="en-US" dirty="0"/>
              <a:t>User-based and Item-based CF</a:t>
            </a:r>
          </a:p>
          <a:p>
            <a:pPr lvl="1"/>
            <a:r>
              <a:rPr lang="en-US" dirty="0"/>
              <a:t>Memory-based Recommender System</a:t>
            </a:r>
          </a:p>
          <a:p>
            <a:pPr lvl="1"/>
            <a:r>
              <a:rPr lang="en-SG" dirty="0"/>
              <a:t>Matrix Factorization, Implicit Rating, Alternative Least Square</a:t>
            </a:r>
          </a:p>
          <a:p>
            <a:pPr lvl="1"/>
            <a:r>
              <a:rPr lang="en-SG" dirty="0"/>
              <a:t>Deep Learning Extension</a:t>
            </a:r>
          </a:p>
          <a:p>
            <a:pPr lvl="1"/>
            <a:r>
              <a:rPr lang="en-SG" dirty="0"/>
              <a:t>Challenges of CF</a:t>
            </a:r>
          </a:p>
          <a:p>
            <a:pPr lvl="2"/>
            <a:r>
              <a:rPr lang="en-SG" dirty="0"/>
              <a:t>Cold-Start</a:t>
            </a:r>
          </a:p>
          <a:p>
            <a:pPr lvl="2"/>
            <a:r>
              <a:rPr lang="en-SG" dirty="0"/>
              <a:t>Echo Chamber</a:t>
            </a:r>
          </a:p>
          <a:p>
            <a:pPr lvl="2"/>
            <a:r>
              <a:rPr lang="en-SG" dirty="0"/>
              <a:t>Shilling Attacks</a:t>
            </a:r>
          </a:p>
          <a:p>
            <a:r>
              <a:rPr lang="en-SG" dirty="0"/>
              <a:t>Content-Based Filtering</a:t>
            </a:r>
          </a:p>
          <a:p>
            <a:r>
              <a:rPr lang="en-SG" dirty="0"/>
              <a:t>Deep Learning Hybrid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75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User-Item(Post) Matrix</a:t>
                </a:r>
              </a:p>
              <a:p>
                <a:pPr lvl="1"/>
                <a:r>
                  <a:rPr lang="en-US" dirty="0"/>
                  <a:t>Each element is 1 (the user has read the post) or 0</a:t>
                </a:r>
              </a:p>
              <a:p>
                <a:pPr lvl="1"/>
                <a:r>
                  <a:rPr lang="en-US" dirty="0"/>
                  <a:t>Collaborative Filtering targets to use the user-item matrix to get an idea of how a user would respond to an unseen piece of content.</a:t>
                </a:r>
              </a:p>
              <a:p>
                <a:r>
                  <a:rPr lang="en-US" dirty="0"/>
                  <a:t>User-Based Collaborative Filtering</a:t>
                </a:r>
              </a:p>
              <a:p>
                <a:pPr lvl="1"/>
                <a:r>
                  <a:rPr lang="en-US" dirty="0"/>
                  <a:t>Let 1 be “Ui liked Pk”, 0 be “Ui has not seen Pk”</a:t>
                </a:r>
              </a:p>
              <a:p>
                <a:pPr lvl="1"/>
                <a:r>
                  <a:rPr lang="en-US" dirty="0"/>
                  <a:t>The goal is to find similar user (like U1 and U2 on the right), and recommend to some user here (U2 in this case) a particular post, if similar users also liked that post.</a:t>
                </a:r>
              </a:p>
              <a:p>
                <a:pPr lvl="1"/>
                <a:r>
                  <a:rPr lang="en-US" dirty="0"/>
                  <a:t>In this case, </a:t>
                </a:r>
                <a:r>
                  <a:rPr lang="en-US" dirty="0">
                    <a:solidFill>
                      <a:srgbClr val="0070C0"/>
                    </a:solidFill>
                  </a:rPr>
                  <a:t>similarity or distance</a:t>
                </a:r>
                <a:r>
                  <a:rPr lang="en-US" dirty="0"/>
                  <a:t> can be measured with</a:t>
                </a:r>
              </a:p>
              <a:p>
                <a:pPr lvl="2"/>
                <a:r>
                  <a:rPr lang="en-US" dirty="0"/>
                  <a:t>Jaccard distance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𝑀𝑖𝑠𝑚𝑎𝑡𝑐h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Cosine similarity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=0.86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Hamming distance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>
                    <a:solidFill>
                      <a:srgbClr val="0070C0"/>
                    </a:solidFill>
                  </a:rPr>
                  <a:t>Prediction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US" dirty="0"/>
                  <a:t>We can use </a:t>
                </a:r>
                <a:r>
                  <a:rPr lang="en-US" dirty="0">
                    <a:solidFill>
                      <a:srgbClr val="0070C0"/>
                    </a:solidFill>
                  </a:rPr>
                  <a:t>K Nearest Neighbors (KNN) </a:t>
                </a:r>
                <a:r>
                  <a:rPr lang="en-US" dirty="0"/>
                  <a:t>to identify similar users.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  <a:blipFill>
                <a:blip r:embed="rId2"/>
                <a:stretch>
                  <a:fillRect l="-938" t="-1683" b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CBA7E0-C829-41FA-B56C-A576EB6181B0}"/>
              </a:ext>
            </a:extLst>
          </p:cNvPr>
          <p:cNvGraphicFramePr>
            <a:graphicFrameLocks noGrp="1"/>
          </p:cNvGraphicFramePr>
          <p:nvPr/>
        </p:nvGraphicFramePr>
        <p:xfrm>
          <a:off x="9453467" y="-9336"/>
          <a:ext cx="27043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65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</a:tblGrid>
              <a:tr h="26872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P[K]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6478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U[N]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797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/>
        </p:nvGraphicFramePr>
        <p:xfrm>
          <a:off x="9423920" y="2157248"/>
          <a:ext cx="2704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547934227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0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11700588" cy="6159439"/>
          </a:xfrm>
        </p:spPr>
        <p:txBody>
          <a:bodyPr>
            <a:normAutofit/>
          </a:bodyPr>
          <a:lstStyle/>
          <a:p>
            <a:r>
              <a:rPr lang="en-US" dirty="0"/>
              <a:t>User-Based Collaborative Filtering</a:t>
            </a:r>
          </a:p>
          <a:p>
            <a:pPr lvl="1"/>
            <a:r>
              <a:rPr lang="en-US" dirty="0"/>
              <a:t>Let’s use ratings: 5 is max, 1 is min, 0 is not seen</a:t>
            </a:r>
          </a:p>
          <a:p>
            <a:pPr lvl="1"/>
            <a:r>
              <a:rPr lang="en-SG" dirty="0"/>
              <a:t>Similarity or distance:</a:t>
            </a:r>
          </a:p>
          <a:p>
            <a:pPr lvl="2"/>
            <a:r>
              <a:rPr lang="en-SG" dirty="0"/>
              <a:t>Euclidean Distance</a:t>
            </a:r>
          </a:p>
          <a:p>
            <a:pPr lvl="2"/>
            <a:r>
              <a:rPr lang="en-SG" dirty="0"/>
              <a:t>Manhattan Distance</a:t>
            </a:r>
          </a:p>
          <a:p>
            <a:pPr lvl="2"/>
            <a:r>
              <a:rPr lang="en-SG" dirty="0">
                <a:solidFill>
                  <a:srgbClr val="0070C0"/>
                </a:solidFill>
              </a:rPr>
              <a:t>Person Correlation</a:t>
            </a:r>
            <a:r>
              <a:rPr lang="en-SG" dirty="0"/>
              <a:t>: account for the optimism in a user’s ratings across all different products (some users always rate 1 to3, while some users only rate 3 to 5)</a:t>
            </a:r>
          </a:p>
          <a:p>
            <a:pPr lvl="2"/>
            <a:r>
              <a:rPr lang="en-SG" dirty="0"/>
              <a:t>Cosine Similarity</a:t>
            </a:r>
          </a:p>
          <a:p>
            <a:pPr lvl="1"/>
            <a:r>
              <a:rPr lang="en-SG" dirty="0"/>
              <a:t>We can use </a:t>
            </a:r>
            <a:r>
              <a:rPr lang="en-SG" dirty="0">
                <a:solidFill>
                  <a:srgbClr val="0070C0"/>
                </a:solidFill>
              </a:rPr>
              <a:t>Mean Squared Error (MSE) </a:t>
            </a:r>
            <a:r>
              <a:rPr lang="en-SG" dirty="0"/>
              <a:t>to evaluate our predictions</a:t>
            </a:r>
          </a:p>
          <a:p>
            <a:pPr lvl="1"/>
            <a:r>
              <a:rPr lang="en-SG" dirty="0"/>
              <a:t>Summary: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Find KNN of Ui to form prediction for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Select a similarity measure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Use the KNN data, predict the response for Ui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Recommend to Ui the item(post) which outputs the highest predicted value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5911"/>
              </p:ext>
            </p:extLst>
          </p:nvPr>
        </p:nvGraphicFramePr>
        <p:xfrm>
          <a:off x="7408507" y="503850"/>
          <a:ext cx="2704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547934227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37708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Item-Based Collaborative Filtering</a:t>
                </a:r>
              </a:p>
              <a:p>
                <a:pPr lvl="1"/>
                <a:r>
                  <a:rPr lang="en-US" dirty="0"/>
                  <a:t>Take similarity between the items(posts)</a:t>
                </a:r>
                <a:br>
                  <a:rPr lang="en-US" dirty="0"/>
                </a:br>
                <a:r>
                  <a:rPr lang="en-US" dirty="0"/>
                  <a:t>to get the item-item similarity matrix.</a:t>
                </a:r>
              </a:p>
              <a:p>
                <a:pPr lvl="1"/>
                <a:r>
                  <a:rPr lang="en-SG" dirty="0"/>
                  <a:t>Let’s predict U2’s response to P1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Summary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Calculate item-item similarity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Predict response for Ui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Recommend the item with the highest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3770801"/>
              </a:xfrm>
              <a:blipFill>
                <a:blip r:embed="rId2"/>
                <a:stretch>
                  <a:fillRect l="-938" t="-2751" b="-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3605"/>
              </p:ext>
            </p:extLst>
          </p:nvPr>
        </p:nvGraphicFramePr>
        <p:xfrm>
          <a:off x="6802014" y="65312"/>
          <a:ext cx="135216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65440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72687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556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E3893-AD51-426F-9730-ABA2F0AE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567"/>
              </p:ext>
            </p:extLst>
          </p:nvPr>
        </p:nvGraphicFramePr>
        <p:xfrm>
          <a:off x="9665735" y="633246"/>
          <a:ext cx="15216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3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07223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07223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615DED-6C63-4B10-A0BD-0DD4F09ABD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034326"/>
                  </p:ext>
                </p:extLst>
              </p:nvPr>
            </p:nvGraphicFramePr>
            <p:xfrm>
              <a:off x="821094" y="4566725"/>
              <a:ext cx="10366310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155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5183155">
                      <a:extLst>
                        <a:ext uri="{9D8B030D-6E8A-4147-A177-3AD203B41FA5}">
                          <a16:colId xmlns:a16="http://schemas.microsoft.com/office/drawing/2014/main" val="92628964"/>
                        </a:ext>
                      </a:extLst>
                    </a:gridCol>
                  </a:tblGrid>
                  <a:tr h="215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User-based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Item-based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Time-complexity: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br>
                            <a:rPr lang="en-US" sz="1400" dirty="0"/>
                          </a:br>
                          <a:r>
                            <a:rPr lang="en-US" sz="1400" dirty="0"/>
                            <a:t>For</a:t>
                          </a:r>
                          <a:r>
                            <a:rPr lang="en-US" sz="1400" baseline="0" dirty="0"/>
                            <a:t> sparse data: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Time-complexity: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  <a:p>
                          <a:r>
                            <a:rPr lang="en-US" sz="1400" dirty="0"/>
                            <a:t>For</a:t>
                          </a:r>
                          <a:r>
                            <a:rPr lang="en-US" sz="1400" baseline="0" dirty="0"/>
                            <a:t> sparse data: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Greater diversity </a:t>
                          </a:r>
                          <a:endParaRPr lang="en-SG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large time-complexity </a:t>
                          </a:r>
                          <a:r>
                            <a:rPr lang="en-US" sz="1400" dirty="0"/>
                            <a:t>can be offset by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working offline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(calculate the item-item similarity matrix beforehand)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More expensive </a:t>
                          </a:r>
                          <a:r>
                            <a:rPr lang="en-US" sz="1400" dirty="0"/>
                            <a:t>because of KNN calculation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Less re-calculations </a:t>
                          </a:r>
                          <a:r>
                            <a:rPr lang="en-US" sz="1400" dirty="0"/>
                            <a:t>because items usually change less then users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854191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Lack of diversity</a:t>
                          </a:r>
                          <a:endParaRPr lang="en-SG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1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615DED-6C63-4B10-A0BD-0DD4F09ABD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034326"/>
                  </p:ext>
                </p:extLst>
              </p:nvPr>
            </p:nvGraphicFramePr>
            <p:xfrm>
              <a:off x="821094" y="4566725"/>
              <a:ext cx="10366310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155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5183155">
                      <a:extLst>
                        <a:ext uri="{9D8B030D-6E8A-4147-A177-3AD203B41FA5}">
                          <a16:colId xmlns:a16="http://schemas.microsoft.com/office/drawing/2014/main" val="926289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User-based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Item-based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" t="-61176" r="-100470" b="-2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8" t="-61176" r="-470" b="-23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Greater diversity </a:t>
                          </a:r>
                          <a:endParaRPr lang="en-SG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large time-complexity </a:t>
                          </a:r>
                          <a:r>
                            <a:rPr lang="en-US" sz="1400" dirty="0"/>
                            <a:t>can be offset by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working offline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(calculate the item-item similarity matrix beforehand)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More expensive </a:t>
                          </a:r>
                          <a:r>
                            <a:rPr lang="en-US" sz="1400" dirty="0"/>
                            <a:t>because of KNN calculation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Less re-calculations </a:t>
                          </a:r>
                          <a:r>
                            <a:rPr lang="en-US" sz="1400" dirty="0"/>
                            <a:t>because items usually change less then users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8541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Lack of diversity</a:t>
                          </a:r>
                          <a:endParaRPr lang="en-SG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18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3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Combination of User-based on Item-based collaborative filtering</a:t>
                </a:r>
              </a:p>
              <a:p>
                <a:r>
                  <a:rPr lang="en-US" dirty="0"/>
                  <a:t>In addition</a:t>
                </a:r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rgbClr val="0070C0"/>
                    </a:solidFill>
                  </a:rPr>
                  <a:t>time decay </a:t>
                </a:r>
                <a:r>
                  <a:rPr lang="en-US" dirty="0"/>
                  <a:t>to the prediction: as time goes on, less influence will be given to a particular rating (the users response will mean less in the overall prediction)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h𝑎𝑙𝑓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𝑙𝑖𝑓𝑒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 can be run for any time scale – a day , a month, a year – up to the application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rgbClr val="0070C0"/>
                    </a:solidFill>
                  </a:rPr>
                  <a:t>more weight to less frequented items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𝑖𝑛𝑡𝑒𝑟𝑎𝑐𝑡𝑒𝑑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inverse user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  <a:blipFill>
                <a:blip r:embed="rId2"/>
                <a:stretch>
                  <a:fillRect l="-938" t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7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Challenge: extremely large user-item matrix / item-item similarity matrix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Matrix Factorization</a:t>
                </a:r>
                <a:r>
                  <a:rPr lang="en-US" dirty="0"/>
                  <a:t>: factor large matrix into embeddings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User-item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Compared with 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need to be learned, </a:t>
                </a:r>
                <a:br>
                  <a:rPr lang="en-US" dirty="0"/>
                </a:br>
                <a:r>
                  <a:rPr lang="en-US" dirty="0"/>
                  <a:t>and there are separate bias for user and item (post)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Recall loss of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Loss of matrix factorization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Recall L2 regularization of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factorization with L2 regularization: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</m:oMath>
                </a14:m>
                <a:br>
                  <a:rPr lang="en-US" sz="16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683" b="-14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6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Implicit Rating: </a:t>
                </a:r>
              </a:p>
              <a:p>
                <a:pPr lvl="1"/>
                <a:r>
                  <a:rPr lang="en-US" dirty="0"/>
                  <a:t>Calculated from user behavior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𝑣𝑖𝑒𝑤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𝑙𝑖𝑘𝑒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𝑐𝑜𝑚𝑚𝑒𝑛𝑡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The multiple,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can be tuned with cross-validation</a:t>
                </a:r>
              </a:p>
              <a:p>
                <a:pPr lvl="1"/>
                <a:r>
                  <a:rPr lang="en-US" dirty="0"/>
                  <a:t>Implicit Rating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𝑖𝑚𝑝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Loss function of matrix factorization with implicit rating: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2C5D33-D338-41F9-9D60-065952EA1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3354"/>
                  </p:ext>
                </p:extLst>
              </p:nvPr>
            </p:nvGraphicFramePr>
            <p:xfrm>
              <a:off x="7550021" y="802427"/>
              <a:ext cx="4281196" cy="1556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35">
                      <a:extLst>
                        <a:ext uri="{9D8B030D-6E8A-4147-A177-3AD203B41FA5}">
                          <a16:colId xmlns:a16="http://schemas.microsoft.com/office/drawing/2014/main" val="788515986"/>
                        </a:ext>
                      </a:extLst>
                    </a:gridCol>
                    <a:gridCol w="1535663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619708">
                      <a:extLst>
                        <a:ext uri="{9D8B030D-6E8A-4147-A177-3AD203B41FA5}">
                          <a16:colId xmlns:a16="http://schemas.microsoft.com/office/drawing/2014/main" val="4284699779"/>
                        </a:ext>
                      </a:extLst>
                    </a:gridCol>
                    <a:gridCol w="1520890">
                      <a:extLst>
                        <a:ext uri="{9D8B030D-6E8A-4147-A177-3AD203B41FA5}">
                          <a16:colId xmlns:a16="http://schemas.microsoft.com/office/drawing/2014/main" val="2411380976"/>
                        </a:ext>
                      </a:extLst>
                    </a:gridCol>
                  </a:tblGrid>
                  <a:tr h="268722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P[K]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U2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6478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U[N]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079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2C5D33-D338-41F9-9D60-065952EA1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3354"/>
                  </p:ext>
                </p:extLst>
              </p:nvPr>
            </p:nvGraphicFramePr>
            <p:xfrm>
              <a:off x="7550021" y="802427"/>
              <a:ext cx="4281196" cy="1556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35">
                      <a:extLst>
                        <a:ext uri="{9D8B030D-6E8A-4147-A177-3AD203B41FA5}">
                          <a16:colId xmlns:a16="http://schemas.microsoft.com/office/drawing/2014/main" val="788515986"/>
                        </a:ext>
                      </a:extLst>
                    </a:gridCol>
                    <a:gridCol w="1535663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619708">
                      <a:extLst>
                        <a:ext uri="{9D8B030D-6E8A-4147-A177-3AD203B41FA5}">
                          <a16:colId xmlns:a16="http://schemas.microsoft.com/office/drawing/2014/main" val="4284699779"/>
                        </a:ext>
                      </a:extLst>
                    </a:gridCol>
                    <a:gridCol w="1520890">
                      <a:extLst>
                        <a:ext uri="{9D8B030D-6E8A-4147-A177-3AD203B41FA5}">
                          <a16:colId xmlns:a16="http://schemas.microsoft.com/office/drawing/2014/main" val="24113809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P[K]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526" t="-96226" r="-140316" b="-3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600" t="-96226" r="-1600" b="-3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U2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6478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U[N]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526" t="-386792" r="-140316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600" t="-386792" r="-1600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079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7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𝑈𝑃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𝑈𝑃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dirty="0"/>
                  <a:t>Recall of linear regression, OLS is a closed form solution to solve the equation.</a:t>
                </a:r>
              </a:p>
              <a:p>
                <a:r>
                  <a:rPr lang="en-US" dirty="0"/>
                  <a:t>In matrix factorization, we need to optimize for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. We have to use </a:t>
                </a:r>
                <a:r>
                  <a:rPr lang="en-US" dirty="0">
                    <a:solidFill>
                      <a:srgbClr val="0070C0"/>
                    </a:solidFill>
                  </a:rPr>
                  <a:t>alternating least squares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keeps one half of the values fixed. Say, it first keep constant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perform OLS on the loss. Say, it gets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keeps the other half fixed. Say, it now fixes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and perform OLS on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 it continue this pattern in an alternating fashion.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Summary</a:t>
                </a:r>
              </a:p>
              <a:p>
                <a:pPr lvl="1"/>
                <a:r>
                  <a:rPr lang="en-US" dirty="0"/>
                  <a:t>Matrix Factorization performs generally good in practice</a:t>
                </a:r>
              </a:p>
              <a:p>
                <a:pPr lvl="1"/>
                <a:r>
                  <a:rPr lang="en-US" dirty="0"/>
                  <a:t>We can tune the dimensions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- usually we keep them as the same size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4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1693</Words>
  <Application>Microsoft Office PowerPoint</Application>
  <PresentationFormat>Widescreen</PresentationFormat>
  <Paragraphs>283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Recommender Systems</vt:lpstr>
      <vt:lpstr>Table of Content</vt:lpstr>
      <vt:lpstr>Collaborative Filtering</vt:lpstr>
      <vt:lpstr>Collaborative Filtering</vt:lpstr>
      <vt:lpstr>Collaborative Filtering</vt:lpstr>
      <vt:lpstr>Memory-based Recommender System</vt:lpstr>
      <vt:lpstr>Memory-based Recommender System</vt:lpstr>
      <vt:lpstr>Memory-based Recommender System</vt:lpstr>
      <vt:lpstr>Memory-based Recommender System</vt:lpstr>
      <vt:lpstr>Memory-based Recommender System</vt:lpstr>
      <vt:lpstr>Deep Learning Extension</vt:lpstr>
      <vt:lpstr>Challenges of Collaborative Filtering</vt:lpstr>
      <vt:lpstr>Content-based Filtering</vt:lpstr>
      <vt:lpstr>Deep Learning Hybrid</vt:lpstr>
      <vt:lpstr>An example of a successful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14</cp:revision>
  <dcterms:created xsi:type="dcterms:W3CDTF">2021-09-13T10:16:39Z</dcterms:created>
  <dcterms:modified xsi:type="dcterms:W3CDTF">2021-09-28T05:39:10Z</dcterms:modified>
</cp:coreProperties>
</file>