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98DE94-3164-463A-8675-E3791D9439C7}">
          <p14:sldIdLst>
            <p14:sldId id="256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7" autoAdjust="0"/>
    <p:restoredTop sz="84703" autoAdjust="0"/>
  </p:normalViewPr>
  <p:slideViewPr>
    <p:cSldViewPr snapToGrid="0">
      <p:cViewPr varScale="1">
        <p:scale>
          <a:sx n="90" d="100"/>
          <a:sy n="90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-8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6C47-E3E3-429B-BDDC-4E0694DA3629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7FE9-0F50-4223-B9C2-DD57C3EF8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4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Trax</a:t>
            </a:r>
            <a:r>
              <a:rPr lang="en-US" dirty="0"/>
              <a:t> is a library to learn and productionize machine learning research, and to understand machine learning models, especially sequential models, such as transformers.</a:t>
            </a:r>
          </a:p>
          <a:p>
            <a:r>
              <a:rPr lang="en-US" dirty="0"/>
              <a:t>The roadmap of </a:t>
            </a:r>
            <a:r>
              <a:rPr lang="en-US" dirty="0" err="1"/>
              <a:t>Trax</a:t>
            </a:r>
            <a:r>
              <a:rPr lang="en-US" dirty="0"/>
              <a:t> makes it especially suitable for Natural Language Processing.</a:t>
            </a:r>
          </a:p>
          <a:p>
            <a:endParaRPr lang="en-US" dirty="0"/>
          </a:p>
          <a:p>
            <a:r>
              <a:rPr lang="en-US" dirty="0"/>
              <a:t>From TensorFlow to </a:t>
            </a:r>
            <a:r>
              <a:rPr lang="en-US" dirty="0" err="1"/>
              <a:t>Trax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TensorFlow (2015): the initial fast, distributed, large-scale system. The main focus was speed, followed by easy-to-program.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Translate (2016): It started with LSTM and RNN, now mostly transformers. The models took a long time to train, days on GPU clusters.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Tensor2Tensor (2017): Transformers make the training much faster. But it is complicated and hard to learn.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Trax</a:t>
            </a:r>
            <a:r>
              <a:rPr lang="en-US" dirty="0"/>
              <a:t> comes with several advantages: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Bottom-up clean re-design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Easy to debug, you can read the code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Full models with dataset bindings included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Main models regression-tested daily</a:t>
            </a:r>
          </a:p>
          <a:p>
            <a:r>
              <a:rPr lang="en-US" dirty="0"/>
              <a:t>While </a:t>
            </a:r>
            <a:r>
              <a:rPr lang="en-US" dirty="0" err="1"/>
              <a:t>Trax</a:t>
            </a:r>
            <a:r>
              <a:rPr lang="en-US" dirty="0"/>
              <a:t> is not backward compatible to earlier systems.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Neural Networks for Sentiment Analysis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Trax</a:t>
            </a:r>
            <a:r>
              <a:rPr lang="en-US" dirty="0"/>
              <a:t> NN for Sentiment Analysis of Tweets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: Activation functions of the </a:t>
                </a:r>
                <a:r>
                  <a:rPr lang="en-US" dirty="0" err="1"/>
                  <a:t>ith</a:t>
                </a:r>
                <a:r>
                  <a:rPr lang="en-US" dirty="0"/>
                  <a:t> layer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Initial Representation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Encode</a:t>
                </a:r>
                <a:r>
                  <a:rPr lang="en-US" dirty="0"/>
                  <a:t> each word with an </a:t>
                </a:r>
                <a:r>
                  <a:rPr lang="en-US" dirty="0">
                    <a:solidFill>
                      <a:schemeClr val="accent1"/>
                    </a:solidFill>
                  </a:rPr>
                  <a:t>integer index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Padding</a:t>
                </a:r>
                <a:r>
                  <a:rPr lang="en-US" dirty="0"/>
                  <a:t>: identify the maximum vector size, and fill 0s to the end of every vector to match that size</a:t>
                </a:r>
              </a:p>
              <a:p>
                <a:r>
                  <a:rPr lang="en-US" dirty="0" err="1">
                    <a:solidFill>
                      <a:schemeClr val="accent1"/>
                    </a:solidFill>
                  </a:rPr>
                  <a:t>Trax</a:t>
                </a:r>
                <a:r>
                  <a:rPr lang="en-US" dirty="0"/>
                  <a:t> is a library for deep learning that focuses on </a:t>
                </a:r>
                <a:r>
                  <a:rPr lang="en-US" dirty="0">
                    <a:solidFill>
                      <a:schemeClr val="accent1"/>
                    </a:solidFill>
                  </a:rPr>
                  <a:t>clear code and speed</a:t>
                </a:r>
              </a:p>
              <a:p>
                <a:pPr lvl="1"/>
                <a:r>
                  <a:rPr lang="en-US" dirty="0"/>
                  <a:t>It is built on top of </a:t>
                </a:r>
                <a:r>
                  <a:rPr lang="en-US" dirty="0">
                    <a:solidFill>
                      <a:schemeClr val="accent1"/>
                    </a:solidFill>
                  </a:rPr>
                  <a:t>Tensorflow</a:t>
                </a:r>
                <a:r>
                  <a:rPr lang="en-US" dirty="0"/>
                  <a:t>, and maintained by </a:t>
                </a:r>
                <a:r>
                  <a:rPr lang="en-US" dirty="0">
                    <a:solidFill>
                      <a:schemeClr val="accent1"/>
                    </a:solidFill>
                  </a:rPr>
                  <a:t>Google</a:t>
                </a:r>
                <a:r>
                  <a:rPr lang="en-US" dirty="0"/>
                  <a:t> Brain team</a:t>
                </a:r>
              </a:p>
              <a:p>
                <a:pPr lvl="1"/>
                <a:r>
                  <a:rPr lang="en-US" dirty="0"/>
                  <a:t>Compared to other frameworks, </a:t>
                </a:r>
                <a:r>
                  <a:rPr lang="en-US" dirty="0" err="1"/>
                  <a:t>Trax</a:t>
                </a:r>
                <a:r>
                  <a:rPr lang="en-US" dirty="0"/>
                  <a:t> has three main advantages</a:t>
                </a:r>
              </a:p>
              <a:p>
                <a:pPr lvl="2"/>
                <a:r>
                  <a:rPr lang="en-US" dirty="0"/>
                  <a:t>It runs fast on CPUs, GPUs and TPUs (switch to the most cost efficient one without code change)</a:t>
                </a:r>
              </a:p>
              <a:p>
                <a:pPr lvl="2"/>
                <a:r>
                  <a:rPr lang="en-US" dirty="0"/>
                  <a:t>It allows parallel computation</a:t>
                </a:r>
              </a:p>
              <a:p>
                <a:pPr lvl="2"/>
                <a:r>
                  <a:rPr lang="en-US" dirty="0"/>
                  <a:t>It records algebraic computations for gradients evaluation</a:t>
                </a:r>
              </a:p>
              <a:p>
                <a:pPr lvl="1"/>
                <a:r>
                  <a:rPr lang="en-US" dirty="0"/>
                  <a:t>More introduction in the notes section below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2229" b="-11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67C94BA-FEC1-40FB-8DB5-51E1A21E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344" y="647700"/>
            <a:ext cx="516791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Trax</a:t>
            </a:r>
            <a:r>
              <a:rPr lang="en-US" dirty="0"/>
              <a:t> Layers and Training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Dense Layer </a:t>
                </a:r>
                <a:r>
                  <a:rPr lang="en-US" dirty="0"/>
                  <a:t>(fully connected Layer):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Activation Layer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ReLU Layer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Serial Layer</a:t>
                </a:r>
                <a:r>
                  <a:rPr lang="en-US" dirty="0"/>
                  <a:t>: define a sequential arrangement of dense and activation layers</a:t>
                </a:r>
              </a:p>
              <a:p>
                <a:r>
                  <a:rPr lang="en-US" dirty="0"/>
                  <a:t>Other layers: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Embedding Layer</a:t>
                </a:r>
                <a:r>
                  <a:rPr lang="en-US" dirty="0"/>
                  <a:t>: take the index assigned (encoded) to each word, and map it to a embedding vector of determined dimension.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Mean Layer</a:t>
                </a:r>
                <a:r>
                  <a:rPr lang="en-US" dirty="0"/>
                  <a:t>: take the mean of each feature (over all words in the tweet)</a:t>
                </a:r>
              </a:p>
              <a:p>
                <a:r>
                  <a:rPr lang="en-US" dirty="0"/>
                  <a:t>Training in </a:t>
                </a:r>
                <a:r>
                  <a:rPr lang="en-US" dirty="0" err="1"/>
                  <a:t>Trax</a:t>
                </a:r>
                <a:endParaRPr lang="en-US" dirty="0"/>
              </a:p>
              <a:p>
                <a:pPr lvl="1"/>
                <a:r>
                  <a:rPr lang="en-US" i="1" dirty="0" err="1"/>
                  <a:t>trax.math.grad</a:t>
                </a:r>
                <a:r>
                  <a:rPr lang="en-US" i="1" dirty="0"/>
                  <a:t>(f): </a:t>
                </a:r>
                <a:r>
                  <a:rPr lang="en-US" dirty="0"/>
                  <a:t>returns the</a:t>
                </a:r>
                <a:br>
                  <a:rPr lang="en-US" dirty="0"/>
                </a:br>
                <a:r>
                  <a:rPr lang="en-US" dirty="0"/>
                  <a:t>gradient of function </a:t>
                </a:r>
                <a:r>
                  <a:rPr lang="en-US" i="1" dirty="0"/>
                  <a:t>f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2ADA57B-D45B-4117-8A9C-AB42E375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12" y="4432653"/>
            <a:ext cx="6407888" cy="22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423</Words>
  <Application>Microsoft Office PowerPoint</Application>
  <PresentationFormat>宽屏</PresentationFormat>
  <Paragraphs>45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Natural Language Processing Specialization  Neural Networks for Sentiment Analysis </vt:lpstr>
      <vt:lpstr>A Simple Trax NN for Sentiment Analysis of Tweets</vt:lpstr>
      <vt:lpstr>Trax Layers and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52</cp:revision>
  <dcterms:created xsi:type="dcterms:W3CDTF">2021-11-23T13:19:22Z</dcterms:created>
  <dcterms:modified xsi:type="dcterms:W3CDTF">2021-12-16T06:27:29Z</dcterms:modified>
</cp:coreProperties>
</file>