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3" r:id="rId3"/>
    <p:sldId id="278" r:id="rId4"/>
    <p:sldId id="279" r:id="rId5"/>
    <p:sldId id="280" r:id="rId6"/>
    <p:sldId id="281" r:id="rId7"/>
    <p:sldId id="282" r:id="rId8"/>
    <p:sldId id="284" r:id="rId9"/>
    <p:sldId id="285" r:id="rId10"/>
    <p:sldId id="286" r:id="rId11"/>
    <p:sldId id="287" r:id="rId12"/>
    <p:sldId id="288" r:id="rId13"/>
    <p:sldId id="290"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E98DE94-3164-463A-8675-E3791D9439C7}">
          <p14:sldIdLst>
            <p14:sldId id="256"/>
          </p14:sldIdLst>
        </p14:section>
        <p14:section name="Neural Machine Translation (NMT) with Attention" id="{890201EF-D3C8-448C-ADB5-39310F73731B}">
          <p14:sldIdLst>
            <p14:sldId id="283"/>
            <p14:sldId id="278"/>
            <p14:sldId id="279"/>
            <p14:sldId id="280"/>
            <p14:sldId id="281"/>
            <p14:sldId id="282"/>
          </p14:sldIdLst>
        </p14:section>
        <p14:section name="Evaluate NMT Models" id="{D2DE8060-A1DF-4E5A-8CB0-98BBE70B9050}">
          <p14:sldIdLst>
            <p14:sldId id="284"/>
            <p14:sldId id="285"/>
          </p14:sldIdLst>
        </p14:section>
        <p14:section name="Generate Candidate Translations" id="{74B4FEAB-6AE3-4762-B9DA-92F4E83E72FA}">
          <p14:sldIdLst>
            <p14:sldId id="286"/>
            <p14:sldId id="287"/>
            <p14:sldId id="288"/>
          </p14:sldIdLst>
        </p14:section>
        <p14:section name="Implementation" id="{48DF4512-2E3A-48CC-AF9B-C3B6EC7B7939}">
          <p14:sldIdLst>
            <p14:sldId id="29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5828" autoAdjust="0"/>
  </p:normalViewPr>
  <p:slideViewPr>
    <p:cSldViewPr snapToGrid="0">
      <p:cViewPr varScale="1">
        <p:scale>
          <a:sx n="101" d="100"/>
          <a:sy n="101"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26C47-E3E3-429B-BDDC-4E0694DA3629}" type="datetimeFigureOut">
              <a:rPr lang="en-SG" smtClean="0"/>
              <a:t>27/12/2021</a:t>
            </a:fld>
            <a:endParaRPr lang="en-SG"/>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47FE9-0F50-4223-B9C2-DD57C3EF89D3}" type="slidenum">
              <a:rPr lang="en-SG" smtClean="0"/>
              <a:t>‹#›</a:t>
            </a:fld>
            <a:endParaRPr lang="en-SG"/>
          </a:p>
        </p:txBody>
      </p:sp>
    </p:spTree>
    <p:extLst>
      <p:ext uri="{BB962C8B-B14F-4D97-AF65-F5344CB8AC3E}">
        <p14:creationId xmlns:p14="http://schemas.microsoft.com/office/powerpoint/2010/main" val="250348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2</a:t>
            </a:fld>
            <a:endParaRPr lang="en-SG"/>
          </a:p>
        </p:txBody>
      </p:sp>
    </p:spTree>
    <p:extLst>
      <p:ext uri="{BB962C8B-B14F-4D97-AF65-F5344CB8AC3E}">
        <p14:creationId xmlns:p14="http://schemas.microsoft.com/office/powerpoint/2010/main" val="126218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11</a:t>
            </a:fld>
            <a:endParaRPr lang="en-SG"/>
          </a:p>
        </p:txBody>
      </p:sp>
    </p:spTree>
    <p:extLst>
      <p:ext uri="{BB962C8B-B14F-4D97-AF65-F5344CB8AC3E}">
        <p14:creationId xmlns:p14="http://schemas.microsoft.com/office/powerpoint/2010/main" val="137923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12</a:t>
            </a:fld>
            <a:endParaRPr lang="en-SG"/>
          </a:p>
        </p:txBody>
      </p:sp>
    </p:spTree>
    <p:extLst>
      <p:ext uri="{BB962C8B-B14F-4D97-AF65-F5344CB8AC3E}">
        <p14:creationId xmlns:p14="http://schemas.microsoft.com/office/powerpoint/2010/main" val="3031288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13</a:t>
            </a:fld>
            <a:endParaRPr lang="en-SG"/>
          </a:p>
        </p:txBody>
      </p:sp>
    </p:spTree>
    <p:extLst>
      <p:ext uri="{BB962C8B-B14F-4D97-AF65-F5344CB8AC3E}">
        <p14:creationId xmlns:p14="http://schemas.microsoft.com/office/powerpoint/2010/main" val="225347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14</a:t>
            </a:fld>
            <a:endParaRPr lang="en-SG"/>
          </a:p>
        </p:txBody>
      </p:sp>
    </p:spTree>
    <p:extLst>
      <p:ext uri="{BB962C8B-B14F-4D97-AF65-F5344CB8AC3E}">
        <p14:creationId xmlns:p14="http://schemas.microsoft.com/office/powerpoint/2010/main" val="209280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3</a:t>
            </a:fld>
            <a:endParaRPr lang="en-SG"/>
          </a:p>
        </p:txBody>
      </p:sp>
    </p:spTree>
    <p:extLst>
      <p:ext uri="{BB962C8B-B14F-4D97-AF65-F5344CB8AC3E}">
        <p14:creationId xmlns:p14="http://schemas.microsoft.com/office/powerpoint/2010/main" val="30641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4</a:t>
            </a:fld>
            <a:endParaRPr lang="en-SG"/>
          </a:p>
        </p:txBody>
      </p:sp>
    </p:spTree>
    <p:extLst>
      <p:ext uri="{BB962C8B-B14F-4D97-AF65-F5344CB8AC3E}">
        <p14:creationId xmlns:p14="http://schemas.microsoft.com/office/powerpoint/2010/main" val="427249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5</a:t>
            </a:fld>
            <a:endParaRPr lang="en-SG"/>
          </a:p>
        </p:txBody>
      </p:sp>
    </p:spTree>
    <p:extLst>
      <p:ext uri="{BB962C8B-B14F-4D97-AF65-F5344CB8AC3E}">
        <p14:creationId xmlns:p14="http://schemas.microsoft.com/office/powerpoint/2010/main" val="58091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6</a:t>
            </a:fld>
            <a:endParaRPr lang="en-SG"/>
          </a:p>
        </p:txBody>
      </p:sp>
    </p:spTree>
    <p:extLst>
      <p:ext uri="{BB962C8B-B14F-4D97-AF65-F5344CB8AC3E}">
        <p14:creationId xmlns:p14="http://schemas.microsoft.com/office/powerpoint/2010/main" val="1887904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7</a:t>
            </a:fld>
            <a:endParaRPr lang="en-SG"/>
          </a:p>
        </p:txBody>
      </p:sp>
    </p:spTree>
    <p:extLst>
      <p:ext uri="{BB962C8B-B14F-4D97-AF65-F5344CB8AC3E}">
        <p14:creationId xmlns:p14="http://schemas.microsoft.com/office/powerpoint/2010/main" val="38913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8</a:t>
            </a:fld>
            <a:endParaRPr lang="en-SG"/>
          </a:p>
        </p:txBody>
      </p:sp>
    </p:spTree>
    <p:extLst>
      <p:ext uri="{BB962C8B-B14F-4D97-AF65-F5344CB8AC3E}">
        <p14:creationId xmlns:p14="http://schemas.microsoft.com/office/powerpoint/2010/main" val="66699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9</a:t>
            </a:fld>
            <a:endParaRPr lang="en-SG"/>
          </a:p>
        </p:txBody>
      </p:sp>
    </p:spTree>
    <p:extLst>
      <p:ext uri="{BB962C8B-B14F-4D97-AF65-F5344CB8AC3E}">
        <p14:creationId xmlns:p14="http://schemas.microsoft.com/office/powerpoint/2010/main" val="2058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SG" dirty="0"/>
          </a:p>
        </p:txBody>
      </p:sp>
      <p:sp>
        <p:nvSpPr>
          <p:cNvPr id="4" name="灯片编号占位符 3"/>
          <p:cNvSpPr>
            <a:spLocks noGrp="1"/>
          </p:cNvSpPr>
          <p:nvPr>
            <p:ph type="sldNum" sz="quarter" idx="5"/>
          </p:nvPr>
        </p:nvSpPr>
        <p:spPr/>
        <p:txBody>
          <a:bodyPr/>
          <a:lstStyle/>
          <a:p>
            <a:fld id="{CD747FE9-0F50-4223-B9C2-DD57C3EF89D3}" type="slidenum">
              <a:rPr lang="en-SG" smtClean="0"/>
              <a:t>10</a:t>
            </a:fld>
            <a:endParaRPr lang="en-SG"/>
          </a:p>
        </p:txBody>
      </p:sp>
    </p:spTree>
    <p:extLst>
      <p:ext uri="{BB962C8B-B14F-4D97-AF65-F5344CB8AC3E}">
        <p14:creationId xmlns:p14="http://schemas.microsoft.com/office/powerpoint/2010/main" val="74809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157B-261F-48ED-BDB6-6EACE8BAC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7715FF5-8FAE-4DD3-96E8-B17F28D49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3FF84D0-4ADC-4CE5-AE10-404B8C2A246E}"/>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3B806954-0CAB-4361-81EE-5465F399B8B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6D1276-0CE9-466A-9962-9270F929625C}"/>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198745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A29B-D314-4691-B734-653EDF59161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F3975F1-684D-49D1-82CD-2216E7A22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516B52F-777E-43EB-BD2A-E496BE7A0AE5}"/>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99321CAB-A62F-429F-AA37-04D0493B05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B6DB34-D30E-4E27-9070-D64E4C0CA64E}"/>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42866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9BA795-13DC-4D05-9875-17999201E7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9076FB6-3106-4FFB-9A5D-7A33FD5B6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39055C9-B1C9-4747-BD27-9228AAC5372B}"/>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D07E6A76-150D-4ED5-94A2-129BC71E8B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306BBB1-C164-463C-B027-A98C8254EC30}"/>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2663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D153-75C9-44E3-8059-2AD522BB159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2D1EA25-855E-4AB3-A7E9-9DDD61E50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D245C9-3AC1-472C-8C1B-0DDFF7753EE3}"/>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217A1B6C-A1E5-4044-9836-880072AE16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F8079A-D20E-4616-9C68-8F03C5E3A064}"/>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75119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BBEA-F4E0-42DB-B304-2B86A37ED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F684E61-C2A2-4811-A92C-862732A9E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563C1-DA81-483B-8CA8-E8F2F45FFD20}"/>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D981558C-5038-4483-9E67-2C5663CDA0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BB0720-4A73-4D12-9B6F-B6CEB96ABA4A}"/>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6205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16A2-E051-4A1C-B555-E8810BB0172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5AAA391-BBB4-4EDB-932A-A7896A9938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63AF990-B4CF-42AA-97E2-630A98A2B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C45979-7E66-4850-B5CC-B4F08BE78AF5}"/>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6" name="Footer Placeholder 5">
            <a:extLst>
              <a:ext uri="{FF2B5EF4-FFF2-40B4-BE49-F238E27FC236}">
                <a16:creationId xmlns:a16="http://schemas.microsoft.com/office/drawing/2014/main" id="{2A1461FC-6278-4CBB-BD22-CF7D27CAC5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E528787-9A11-4538-AFF7-56EFEA6AF546}"/>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3873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D2C5-7927-42EF-A36E-CCD0C9E05D0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46534B-54E8-4C93-8531-656070415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78D46E-3FBB-4861-B8A3-DCEB6F623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6D8A2F8-11E9-4200-BF2E-E08D171BA7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4114D-D76C-4870-9534-5F891AAC5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EE984E5-58D6-4E35-B227-A7FED24552AE}"/>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8" name="Footer Placeholder 7">
            <a:extLst>
              <a:ext uri="{FF2B5EF4-FFF2-40B4-BE49-F238E27FC236}">
                <a16:creationId xmlns:a16="http://schemas.microsoft.com/office/drawing/2014/main" id="{12111EAA-B948-4293-B259-F5B07FF8910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A46B86-2F61-4ECE-9A5C-6DF69AC5F1E7}"/>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4261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BC6-D792-49B7-9176-AFE1926C70F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9817E2-0FCC-41B4-92F7-C521578B95B0}"/>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4" name="Footer Placeholder 3">
            <a:extLst>
              <a:ext uri="{FF2B5EF4-FFF2-40B4-BE49-F238E27FC236}">
                <a16:creationId xmlns:a16="http://schemas.microsoft.com/office/drawing/2014/main" id="{43E99B7B-CFA2-4882-B5DF-2C2C9CF62DC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2B875B0-2EB6-4407-A305-9CC861E481D3}"/>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332341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91E18-D2DA-4385-9EDC-E5A6D4F026D3}"/>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3" name="Footer Placeholder 2">
            <a:extLst>
              <a:ext uri="{FF2B5EF4-FFF2-40B4-BE49-F238E27FC236}">
                <a16:creationId xmlns:a16="http://schemas.microsoft.com/office/drawing/2014/main" id="{E4D7C4E7-DC1C-4A3A-9F67-45E41805BA5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B9260D1-C161-42E2-8D14-DC46D32070FD}"/>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65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C66A-C5CD-47A0-BFCA-FBBF0AB32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204FE6F-7FE5-48E7-AEFB-E60093A80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EE15858-D98A-4C10-A510-D9115F1E7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E65E9-D6D6-48CE-86E5-F81EFE0E5502}"/>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6" name="Footer Placeholder 5">
            <a:extLst>
              <a:ext uri="{FF2B5EF4-FFF2-40B4-BE49-F238E27FC236}">
                <a16:creationId xmlns:a16="http://schemas.microsoft.com/office/drawing/2014/main" id="{E705164B-4404-4DF5-8833-3F610B0BD9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BD174E-8D55-48E3-855B-0D56022D20E5}"/>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70066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01FC-9D2D-4BF2-8F39-4055C1299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0E736EC-7765-45C0-A1E8-632DACDF1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65B76A2-D7CB-47E1-9B3B-BF9EEC42B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84040-6EE4-4423-94BD-7C7DCAD725F1}"/>
              </a:ext>
            </a:extLst>
          </p:cNvPr>
          <p:cNvSpPr>
            <a:spLocks noGrp="1"/>
          </p:cNvSpPr>
          <p:nvPr>
            <p:ph type="dt" sz="half" idx="10"/>
          </p:nvPr>
        </p:nvSpPr>
        <p:spPr/>
        <p:txBody>
          <a:bodyPr/>
          <a:lstStyle/>
          <a:p>
            <a:fld id="{D8661AC7-7CDA-44BA-BCE8-75195DB121A7}" type="datetimeFigureOut">
              <a:rPr lang="en-SG" smtClean="0"/>
              <a:t>27/12/2021</a:t>
            </a:fld>
            <a:endParaRPr lang="en-SG"/>
          </a:p>
        </p:txBody>
      </p:sp>
      <p:sp>
        <p:nvSpPr>
          <p:cNvPr id="6" name="Footer Placeholder 5">
            <a:extLst>
              <a:ext uri="{FF2B5EF4-FFF2-40B4-BE49-F238E27FC236}">
                <a16:creationId xmlns:a16="http://schemas.microsoft.com/office/drawing/2014/main" id="{13F573C9-9072-4572-802A-7A6DE3233B3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1A048FA-7D3E-45A7-8CE4-459909F2C36F}"/>
              </a:ext>
            </a:extLst>
          </p:cNvPr>
          <p:cNvSpPr>
            <a:spLocks noGrp="1"/>
          </p:cNvSpPr>
          <p:nvPr>
            <p:ph type="sldNum" sz="quarter" idx="12"/>
          </p:nvPr>
        </p:nvSpPr>
        <p:spPr/>
        <p:txBody>
          <a:bodyPr/>
          <a:lstStyle/>
          <a:p>
            <a:fld id="{221D3BD3-04A3-4F0F-958A-BC5BA1C44D0E}" type="slidenum">
              <a:rPr lang="en-SG" smtClean="0"/>
              <a:t>‹#›</a:t>
            </a:fld>
            <a:endParaRPr lang="en-SG"/>
          </a:p>
        </p:txBody>
      </p:sp>
    </p:spTree>
    <p:extLst>
      <p:ext uri="{BB962C8B-B14F-4D97-AF65-F5344CB8AC3E}">
        <p14:creationId xmlns:p14="http://schemas.microsoft.com/office/powerpoint/2010/main" val="2858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8E29E-6EA1-4F83-943E-145B0581D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3017815-B111-498A-82B6-3BB3080B8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910583-77B6-4830-A47C-F16691384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61AC7-7CDA-44BA-BCE8-75195DB121A7}" type="datetimeFigureOut">
              <a:rPr lang="en-SG" smtClean="0"/>
              <a:t>27/12/2021</a:t>
            </a:fld>
            <a:endParaRPr lang="en-SG"/>
          </a:p>
        </p:txBody>
      </p:sp>
      <p:sp>
        <p:nvSpPr>
          <p:cNvPr id="5" name="Footer Placeholder 4">
            <a:extLst>
              <a:ext uri="{FF2B5EF4-FFF2-40B4-BE49-F238E27FC236}">
                <a16:creationId xmlns:a16="http://schemas.microsoft.com/office/drawing/2014/main" id="{E67B4C6B-FC50-4834-BD1E-20026461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E790B4B-4B4C-41C2-930D-32C8C1871F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D3BD3-04A3-4F0F-958A-BC5BA1C44D0E}" type="slidenum">
              <a:rPr lang="en-SG" smtClean="0"/>
              <a:t>‹#›</a:t>
            </a:fld>
            <a:endParaRPr lang="en-SG"/>
          </a:p>
        </p:txBody>
      </p:sp>
    </p:spTree>
    <p:extLst>
      <p:ext uri="{BB962C8B-B14F-4D97-AF65-F5344CB8AC3E}">
        <p14:creationId xmlns:p14="http://schemas.microsoft.com/office/powerpoint/2010/main" val="140027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409.047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B023-CEA1-44DD-A1A1-11FBC95A0D68}"/>
              </a:ext>
            </a:extLst>
          </p:cNvPr>
          <p:cNvSpPr>
            <a:spLocks noGrp="1"/>
          </p:cNvSpPr>
          <p:nvPr>
            <p:ph type="ctrTitle"/>
          </p:nvPr>
        </p:nvSpPr>
        <p:spPr>
          <a:xfrm>
            <a:off x="500062" y="1112838"/>
            <a:ext cx="11191875" cy="2387600"/>
          </a:xfrm>
        </p:spPr>
        <p:txBody>
          <a:bodyPr>
            <a:noAutofit/>
          </a:bodyPr>
          <a:lstStyle/>
          <a:p>
            <a:r>
              <a:rPr lang="en-US" sz="4300" dirty="0"/>
              <a:t>Natural Language Processing Specialization</a:t>
            </a:r>
            <a:br>
              <a:rPr lang="en-US" sz="4300" dirty="0"/>
            </a:br>
            <a:br>
              <a:rPr lang="en-US" sz="4300" dirty="0"/>
            </a:br>
            <a:r>
              <a:rPr lang="en-US" sz="4300" dirty="0"/>
              <a:t>Neural Machine Translation with Attention</a:t>
            </a:r>
            <a:br>
              <a:rPr lang="en-US" sz="4300" dirty="0"/>
            </a:br>
            <a:endParaRPr lang="en-SG" sz="4300" dirty="0"/>
          </a:p>
        </p:txBody>
      </p:sp>
      <p:sp>
        <p:nvSpPr>
          <p:cNvPr id="3" name="Subtitle 2">
            <a:extLst>
              <a:ext uri="{FF2B5EF4-FFF2-40B4-BE49-F238E27FC236}">
                <a16:creationId xmlns:a16="http://schemas.microsoft.com/office/drawing/2014/main" id="{7946D9CD-3F3A-4350-9A57-4527A61D7517}"/>
              </a:ext>
            </a:extLst>
          </p:cNvPr>
          <p:cNvSpPr>
            <a:spLocks noGrp="1"/>
          </p:cNvSpPr>
          <p:nvPr>
            <p:ph type="subTitle" idx="1"/>
          </p:nvPr>
        </p:nvSpPr>
        <p:spPr/>
        <p:txBody>
          <a:bodyPr/>
          <a:lstStyle/>
          <a:p>
            <a:r>
              <a:rPr lang="en-US" dirty="0"/>
              <a:t>(2021 Deeplearning.ai)</a:t>
            </a:r>
          </a:p>
          <a:p>
            <a:endParaRPr lang="en-US" dirty="0"/>
          </a:p>
          <a:p>
            <a:r>
              <a:rPr lang="en-US" dirty="0" err="1"/>
              <a:t>YangXi’s</a:t>
            </a:r>
            <a:r>
              <a:rPr lang="en-US" dirty="0"/>
              <a:t> Reading Notes</a:t>
            </a:r>
            <a:endParaRPr lang="en-SG" dirty="0"/>
          </a:p>
        </p:txBody>
      </p:sp>
    </p:spTree>
    <p:extLst>
      <p:ext uri="{BB962C8B-B14F-4D97-AF65-F5344CB8AC3E}">
        <p14:creationId xmlns:p14="http://schemas.microsoft.com/office/powerpoint/2010/main" val="392356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Generate Candidate Translations</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lnSpcReduction="10000"/>
          </a:bodyPr>
          <a:lstStyle/>
          <a:p>
            <a:r>
              <a:rPr lang="en-US" dirty="0"/>
              <a:t>Recall that the </a:t>
            </a:r>
            <a:r>
              <a:rPr lang="en-US" dirty="0">
                <a:solidFill>
                  <a:schemeClr val="accent1"/>
                </a:solidFill>
              </a:rPr>
              <a:t>decoder output </a:t>
            </a:r>
            <a:r>
              <a:rPr lang="en-US" dirty="0"/>
              <a:t>at each step is a probability distribution over all words and symbols in the vocabulary</a:t>
            </a:r>
          </a:p>
          <a:p>
            <a:pPr lvl="1"/>
            <a:r>
              <a:rPr lang="en-US" dirty="0"/>
              <a:t>The final output of the model depends on choice of words at each step</a:t>
            </a:r>
            <a:br>
              <a:rPr lang="en-US" dirty="0"/>
            </a:br>
            <a:endParaRPr lang="en-US" dirty="0"/>
          </a:p>
          <a:p>
            <a:r>
              <a:rPr lang="en-US" dirty="0"/>
              <a:t>Basic methods</a:t>
            </a:r>
          </a:p>
          <a:p>
            <a:pPr lvl="1"/>
            <a:r>
              <a:rPr lang="en-US" dirty="0">
                <a:solidFill>
                  <a:schemeClr val="accent1"/>
                </a:solidFill>
              </a:rPr>
              <a:t>Greedy Decoding</a:t>
            </a:r>
          </a:p>
          <a:p>
            <a:pPr lvl="2"/>
            <a:r>
              <a:rPr lang="en-US" dirty="0"/>
              <a:t>Select the </a:t>
            </a:r>
            <a:r>
              <a:rPr lang="en-US" dirty="0">
                <a:solidFill>
                  <a:schemeClr val="accent1"/>
                </a:solidFill>
              </a:rPr>
              <a:t>most probable word </a:t>
            </a:r>
            <a:r>
              <a:rPr lang="en-US" dirty="0"/>
              <a:t>at each step</a:t>
            </a:r>
          </a:p>
          <a:p>
            <a:pPr lvl="2"/>
            <a:r>
              <a:rPr lang="en-US" dirty="0"/>
              <a:t>Limitation: the best word at each step may not be the best for longer sequences</a:t>
            </a:r>
          </a:p>
          <a:p>
            <a:pPr lvl="1"/>
            <a:r>
              <a:rPr lang="en-US" dirty="0">
                <a:solidFill>
                  <a:schemeClr val="accent1"/>
                </a:solidFill>
              </a:rPr>
              <a:t>Random Sampling</a:t>
            </a:r>
          </a:p>
          <a:p>
            <a:pPr lvl="2"/>
            <a:r>
              <a:rPr lang="en-US" dirty="0"/>
              <a:t>Sample based on the probability distribution at each step</a:t>
            </a:r>
          </a:p>
          <a:p>
            <a:pPr lvl="2"/>
            <a:r>
              <a:rPr lang="en-US" dirty="0"/>
              <a:t>Limitation: too random</a:t>
            </a:r>
          </a:p>
          <a:p>
            <a:pPr lvl="3"/>
            <a:r>
              <a:rPr lang="en-US" dirty="0"/>
              <a:t>Solution: assign more weight to more probable words, and less weight to less probable words</a:t>
            </a:r>
          </a:p>
          <a:p>
            <a:pPr lvl="3"/>
            <a:r>
              <a:rPr lang="en-US" b="1" dirty="0">
                <a:solidFill>
                  <a:schemeClr val="accent1"/>
                </a:solidFill>
              </a:rPr>
              <a:t>Temperature</a:t>
            </a:r>
            <a:r>
              <a:rPr lang="en-US" dirty="0"/>
              <a:t>: (0 to 1) control less to more randomness. 0 will give you Greedy Decoding.</a:t>
            </a:r>
            <a:br>
              <a:rPr lang="en-US" dirty="0"/>
            </a:br>
            <a:endParaRPr lang="en-US" dirty="0"/>
          </a:p>
          <a:p>
            <a:r>
              <a:rPr lang="en-US" dirty="0"/>
              <a:t>More advanced methods</a:t>
            </a:r>
          </a:p>
          <a:p>
            <a:pPr lvl="1"/>
            <a:r>
              <a:rPr lang="en-US" dirty="0"/>
              <a:t>Beam Search</a:t>
            </a:r>
          </a:p>
          <a:p>
            <a:pPr lvl="1"/>
            <a:r>
              <a:rPr lang="en-US" dirty="0"/>
              <a:t>Minimum Bayer Risk</a:t>
            </a:r>
          </a:p>
        </p:txBody>
      </p:sp>
    </p:spTree>
    <p:extLst>
      <p:ext uri="{BB962C8B-B14F-4D97-AF65-F5344CB8AC3E}">
        <p14:creationId xmlns:p14="http://schemas.microsoft.com/office/powerpoint/2010/main" val="3654926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Beam Search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lnSpcReduction="10000"/>
              </a:bodyPr>
              <a:lstStyle/>
              <a:p>
                <a:r>
                  <a:rPr lang="en-US" b="1" dirty="0">
                    <a:solidFill>
                      <a:schemeClr val="accent1"/>
                    </a:solidFill>
                  </a:rPr>
                  <a:t>Beam Search </a:t>
                </a:r>
                <a:r>
                  <a:rPr lang="en-US" dirty="0"/>
                  <a:t>finds the best sequence over a fixed window size (</a:t>
                </a:r>
                <a:r>
                  <a:rPr lang="en-US" dirty="0">
                    <a:solidFill>
                      <a:schemeClr val="accent1"/>
                    </a:solidFill>
                  </a:rPr>
                  <a:t>beam width</a:t>
                </a:r>
                <a:r>
                  <a:rPr lang="en-US" dirty="0"/>
                  <a:t>) </a:t>
                </a:r>
              </a:p>
              <a:p>
                <a:pPr lvl="1"/>
                <a:r>
                  <a:rPr lang="en-US" dirty="0"/>
                  <a:t>At each step, calculate the probability of potential sequences given the previous step</a:t>
                </a:r>
              </a:p>
              <a:p>
                <a:pPr lvl="2"/>
                <a:r>
                  <a:rPr lang="en-US" dirty="0"/>
                  <a:t>Keep the most probable sequences and drop all others</a:t>
                </a:r>
              </a:p>
              <a:p>
                <a:pPr lvl="2"/>
                <a:r>
                  <a:rPr lang="en-US" dirty="0">
                    <a:solidFill>
                      <a:schemeClr val="accent1"/>
                    </a:solidFill>
                  </a:rPr>
                  <a:t>Beam width </a:t>
                </a:r>
                <a:r>
                  <a:rPr lang="en-US" i="1" dirty="0">
                    <a:solidFill>
                      <a:schemeClr val="accent1"/>
                    </a:solidFill>
                  </a:rPr>
                  <a:t>B</a:t>
                </a:r>
                <a:r>
                  <a:rPr lang="en-US" dirty="0">
                    <a:solidFill>
                      <a:schemeClr val="accent1"/>
                    </a:solidFill>
                  </a:rPr>
                  <a:t> </a:t>
                </a:r>
                <a:r>
                  <a:rPr lang="en-US" dirty="0"/>
                  <a:t>determines number of sequences to keep</a:t>
                </a:r>
              </a:p>
              <a:p>
                <a:pPr lvl="2"/>
                <a:r>
                  <a:rPr lang="en-US" dirty="0"/>
                  <a:t>Generate a new word, until all the </a:t>
                </a:r>
                <a:r>
                  <a:rPr lang="en-US" i="1" dirty="0"/>
                  <a:t>B</a:t>
                </a:r>
                <a:r>
                  <a:rPr lang="en-US" dirty="0"/>
                  <a:t> most probable sentences (with EOS token)</a:t>
                </a:r>
              </a:p>
              <a:p>
                <a:pPr lvl="1"/>
                <a:r>
                  <a:rPr lang="en-US" dirty="0"/>
                  <a:t>With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=1</m:t>
                    </m:r>
                  </m:oMath>
                </a14:m>
                <a:r>
                  <a:rPr lang="en-US" dirty="0"/>
                  <a:t>, it is equivalent to greedy search (greedy decoding)</a:t>
                </a:r>
              </a:p>
              <a:p>
                <a:r>
                  <a:rPr lang="en-US" dirty="0"/>
                  <a:t>Example: vocab with 4 tokens,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=2</m:t>
                    </m:r>
                  </m:oMath>
                </a14:m>
                <a:endParaRPr lang="en-US" dirty="0"/>
              </a:p>
              <a:p>
                <a:pPr marL="457200" lvl="1" indent="0">
                  <a:buNone/>
                </a:pPr>
                <a:r>
                  <a:rPr lang="en-US" dirty="0"/>
                  <a:t>First step is the start of sentence</a:t>
                </a:r>
              </a:p>
              <a:p>
                <a:pPr lvl="2"/>
                <a:r>
                  <a:rPr lang="en-US" dirty="0"/>
                  <a:t>As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=2</m:t>
                    </m:r>
                  </m:oMath>
                </a14:m>
                <a:r>
                  <a:rPr lang="en-US" dirty="0"/>
                  <a:t>, keep “I” and “am”</a:t>
                </a:r>
              </a:p>
              <a:p>
                <a:pPr lvl="1"/>
                <a:r>
                  <a:rPr lang="en-US" dirty="0"/>
                  <a:t>Compute conditional probabilities given “I” or “am”.</a:t>
                </a:r>
              </a:p>
              <a:p>
                <a:pPr lvl="2"/>
                <a:r>
                  <a:rPr lang="en-US" dirty="0"/>
                  <a:t>As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=2</m:t>
                    </m:r>
                  </m:oMath>
                </a14:m>
                <a:r>
                  <a:rPr lang="en-US" dirty="0"/>
                  <a:t>, keep “I am” and “am I”</a:t>
                </a:r>
              </a:p>
              <a:p>
                <a:pPr lvl="1"/>
                <a:r>
                  <a:rPr lang="en-US" dirty="0"/>
                  <a:t>Compute conditional probabilities given “I am” or</a:t>
                </a:r>
                <a:br>
                  <a:rPr lang="en-US" dirty="0"/>
                </a:br>
                <a:r>
                  <a:rPr lang="en-US" dirty="0"/>
                  <a:t>“am I”…</a:t>
                </a:r>
              </a:p>
              <a:p>
                <a:pPr lvl="2"/>
                <a:r>
                  <a:rPr lang="en-US" dirty="0"/>
                  <a:t>Continue until &lt;EOS&gt; is predicted</a:t>
                </a:r>
              </a:p>
              <a:p>
                <a:r>
                  <a:rPr lang="en-US" dirty="0"/>
                  <a:t>Limitations</a:t>
                </a:r>
              </a:p>
              <a:p>
                <a:pPr lvl="1"/>
                <a:r>
                  <a:rPr lang="en-US" dirty="0">
                    <a:solidFill>
                      <a:schemeClr val="accent1"/>
                    </a:solidFill>
                  </a:rPr>
                  <a:t>Penalize long sequence </a:t>
                </a:r>
                <a:r>
                  <a:rPr lang="en-US" dirty="0"/>
                  <a:t>– should normalize by sentence length</a:t>
                </a:r>
              </a:p>
              <a:p>
                <a:pPr lvl="1"/>
                <a:r>
                  <a:rPr lang="en-US" dirty="0">
                    <a:solidFill>
                      <a:schemeClr val="accent1"/>
                    </a:solidFill>
                  </a:rPr>
                  <a:t>Computational costly: </a:t>
                </a:r>
                <a:r>
                  <a:rPr lang="en-US" dirty="0"/>
                  <a:t>at each step, you need to run the model B times</a:t>
                </a:r>
              </a:p>
              <a:p>
                <a:pPr lvl="1"/>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2229" r="-105" b="-2128"/>
                </a:stretch>
              </a:blipFill>
            </p:spPr>
            <p:txBody>
              <a:bodyPr/>
              <a:lstStyle/>
              <a:p>
                <a:r>
                  <a:rPr lang="en-SG">
                    <a:noFill/>
                  </a:rPr>
                  <a:t> </a:t>
                </a:r>
              </a:p>
            </p:txBody>
          </p:sp>
        </mc:Fallback>
      </mc:AlternateContent>
      <p:pic>
        <p:nvPicPr>
          <p:cNvPr id="5" name="图片 4">
            <a:extLst>
              <a:ext uri="{FF2B5EF4-FFF2-40B4-BE49-F238E27FC236}">
                <a16:creationId xmlns:a16="http://schemas.microsoft.com/office/drawing/2014/main" id="{B82EC5FC-5A27-499B-B695-26F6592DE37A}"/>
              </a:ext>
            </a:extLst>
          </p:cNvPr>
          <p:cNvPicPr>
            <a:picLocks noChangeAspect="1"/>
          </p:cNvPicPr>
          <p:nvPr/>
        </p:nvPicPr>
        <p:blipFill>
          <a:blip r:embed="rId4"/>
          <a:stretch>
            <a:fillRect/>
          </a:stretch>
        </p:blipFill>
        <p:spPr>
          <a:xfrm>
            <a:off x="10715461" y="1538401"/>
            <a:ext cx="1171739" cy="1629002"/>
          </a:xfrm>
          <a:prstGeom prst="rect">
            <a:avLst/>
          </a:prstGeom>
        </p:spPr>
      </p:pic>
      <p:pic>
        <p:nvPicPr>
          <p:cNvPr id="9" name="图片 8">
            <a:extLst>
              <a:ext uri="{FF2B5EF4-FFF2-40B4-BE49-F238E27FC236}">
                <a16:creationId xmlns:a16="http://schemas.microsoft.com/office/drawing/2014/main" id="{DA31B6CF-8F5B-4C3A-A165-B801D8F9B924}"/>
              </a:ext>
            </a:extLst>
          </p:cNvPr>
          <p:cNvPicPr>
            <a:picLocks noChangeAspect="1"/>
          </p:cNvPicPr>
          <p:nvPr/>
        </p:nvPicPr>
        <p:blipFill>
          <a:blip r:embed="rId5"/>
          <a:stretch>
            <a:fillRect/>
          </a:stretch>
        </p:blipFill>
        <p:spPr>
          <a:xfrm>
            <a:off x="7862355" y="2781527"/>
            <a:ext cx="2534004" cy="3143689"/>
          </a:xfrm>
          <a:prstGeom prst="rect">
            <a:avLst/>
          </a:prstGeom>
        </p:spPr>
      </p:pic>
      <p:pic>
        <p:nvPicPr>
          <p:cNvPr id="11" name="图片 10">
            <a:extLst>
              <a:ext uri="{FF2B5EF4-FFF2-40B4-BE49-F238E27FC236}">
                <a16:creationId xmlns:a16="http://schemas.microsoft.com/office/drawing/2014/main" id="{3676E2B4-B67D-4749-999A-32BDA8EA8BFF}"/>
              </a:ext>
            </a:extLst>
          </p:cNvPr>
          <p:cNvPicPr>
            <a:picLocks noChangeAspect="1"/>
          </p:cNvPicPr>
          <p:nvPr/>
        </p:nvPicPr>
        <p:blipFill>
          <a:blip r:embed="rId6"/>
          <a:stretch>
            <a:fillRect/>
          </a:stretch>
        </p:blipFill>
        <p:spPr>
          <a:xfrm>
            <a:off x="10734431" y="3390850"/>
            <a:ext cx="1143160" cy="3153215"/>
          </a:xfrm>
          <a:prstGeom prst="rect">
            <a:avLst/>
          </a:prstGeom>
        </p:spPr>
      </p:pic>
      <p:cxnSp>
        <p:nvCxnSpPr>
          <p:cNvPr id="13" name="直接箭头连接符 12">
            <a:extLst>
              <a:ext uri="{FF2B5EF4-FFF2-40B4-BE49-F238E27FC236}">
                <a16:creationId xmlns:a16="http://schemas.microsoft.com/office/drawing/2014/main" id="{E7C8E04A-0AD4-427D-9F80-7F8DB667024E}"/>
              </a:ext>
            </a:extLst>
          </p:cNvPr>
          <p:cNvCxnSpPr/>
          <p:nvPr/>
        </p:nvCxnSpPr>
        <p:spPr>
          <a:xfrm flipH="1">
            <a:off x="9839325" y="2188149"/>
            <a:ext cx="704850" cy="431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BA16749-F933-42BC-AAEA-F2021DCBA08B}"/>
              </a:ext>
            </a:extLst>
          </p:cNvPr>
          <p:cNvCxnSpPr>
            <a:stCxn id="9" idx="3"/>
          </p:cNvCxnSpPr>
          <p:nvPr/>
        </p:nvCxnSpPr>
        <p:spPr>
          <a:xfrm flipV="1">
            <a:off x="10396359" y="4353371"/>
            <a:ext cx="3191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15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Minimum Bayer Risk (MBR)</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MBR finds a consensus among multiple candidate translations</a:t>
                </a:r>
              </a:p>
              <a:p>
                <a:pPr lvl="1"/>
                <a:r>
                  <a:rPr lang="en-US" dirty="0"/>
                  <a:t>Generate </a:t>
                </a:r>
                <a:r>
                  <a:rPr lang="en-US" dirty="0">
                    <a:solidFill>
                      <a:schemeClr val="accent1"/>
                    </a:solidFill>
                  </a:rPr>
                  <a:t>multiple candidate translations </a:t>
                </a:r>
                <a:r>
                  <a:rPr lang="en-US" dirty="0"/>
                  <a:t>(samples)</a:t>
                </a:r>
              </a:p>
              <a:p>
                <a:pPr lvl="1"/>
                <a:r>
                  <a:rPr lang="en-US" dirty="0"/>
                  <a:t>Compare </a:t>
                </a:r>
                <a:r>
                  <a:rPr lang="en-US" dirty="0">
                    <a:solidFill>
                      <a:schemeClr val="accent1"/>
                    </a:solidFill>
                  </a:rPr>
                  <a:t>each sample against each other</a:t>
                </a:r>
                <a:r>
                  <a:rPr lang="en-US" dirty="0"/>
                  <a:t>, using a similarity score or loss function</a:t>
                </a:r>
              </a:p>
              <a:p>
                <a:pPr lvl="1"/>
                <a:r>
                  <a:rPr lang="en-US" dirty="0"/>
                  <a:t>Choose the sample with the highest average similarity or lowest loss</a:t>
                </a:r>
                <a:br>
                  <a:rPr lang="en-US" dirty="0"/>
                </a:br>
                <a:endParaRPr lang="en-US" dirty="0"/>
              </a:p>
              <a:p>
                <a:r>
                  <a:rPr lang="en-US" dirty="0">
                    <a:solidFill>
                      <a:schemeClr val="accent1"/>
                    </a:solidFill>
                  </a:rPr>
                  <a:t>Formulation</a:t>
                </a:r>
                <a:r>
                  <a:rPr lang="en-US" dirty="0"/>
                  <a:t> (with ROUGE as the similarity score)</a:t>
                </a:r>
              </a:p>
              <a:p>
                <a:pPr lvl="1"/>
                <a:r>
                  <a:rPr lang="en-US" dirty="0"/>
                  <a:t>Find the candidate translation </a:t>
                </a:r>
                <a14:m>
                  <m:oMath xmlns:m="http://schemas.openxmlformats.org/officeDocument/2006/math">
                    <m:r>
                      <a:rPr lang="en-US" b="0" i="1" smtClean="0">
                        <a:latin typeface="Cambria Math" panose="02040503050406030204" pitchFamily="18" charset="0"/>
                      </a:rPr>
                      <m:t>𝐸</m:t>
                    </m:r>
                  </m:oMath>
                </a14:m>
                <a:r>
                  <a:rPr lang="en-US" dirty="0"/>
                  <a:t>, which maximize the average ROUGE score with every other candidates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oMath>
                </a14:m>
                <a:br>
                  <a:rPr lang="en-US" dirty="0"/>
                </a:b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i="0" smtClean="0">
                                <a:latin typeface="Cambria Math" panose="02040503050406030204" pitchFamily="18" charset="0"/>
                              </a:rPr>
                              <m:t>max</m:t>
                            </m:r>
                          </m:e>
                          <m:lim>
                            <m:r>
                              <a:rPr lang="en-US" b="0" i="1" smtClean="0">
                                <a:latin typeface="Cambria Math" panose="02040503050406030204" pitchFamily="18" charset="0"/>
                              </a:rPr>
                              <m:t>𝐸</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𝐸</m:t>
                            </m:r>
                            <m:r>
                              <a:rPr lang="en-US" b="0" i="1" smtClean="0">
                                <a:latin typeface="Cambria Math" panose="02040503050406030204" pitchFamily="18" charset="0"/>
                              </a:rPr>
                              <m:t>′</m:t>
                            </m:r>
                          </m:sub>
                          <m:sup/>
                          <m:e>
                            <m:r>
                              <a:rPr lang="en-US" b="0" i="1" smtClean="0">
                                <a:latin typeface="Cambria Math" panose="02040503050406030204" pitchFamily="18" charset="0"/>
                              </a:rPr>
                              <m:t>𝑅𝑂𝑈𝐺𝐸</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e>
                        </m:nary>
                      </m:e>
                    </m:func>
                  </m:oMath>
                </a14:m>
                <a:endParaRPr lang="en-US" dirty="0"/>
              </a:p>
              <a:p>
                <a:r>
                  <a:rPr lang="en-US" dirty="0">
                    <a:solidFill>
                      <a:schemeClr val="accent1"/>
                    </a:solidFill>
                  </a:rPr>
                  <a:t>Advantages</a:t>
                </a:r>
              </a:p>
              <a:p>
                <a:pPr lvl="1"/>
                <a:r>
                  <a:rPr lang="en-US" dirty="0"/>
                  <a:t>Easy to implement</a:t>
                </a:r>
              </a:p>
              <a:p>
                <a:pPr lvl="1"/>
                <a:r>
                  <a:rPr lang="en-US" dirty="0"/>
                  <a:t>Better performance (more contextually accurate) than random sampling and greedy decoding</a:t>
                </a:r>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r="-471"/>
                </a:stretch>
              </a:blipFill>
            </p:spPr>
            <p:txBody>
              <a:bodyPr/>
              <a:lstStyle/>
              <a:p>
                <a:r>
                  <a:rPr lang="en-SG">
                    <a:noFill/>
                  </a:rPr>
                  <a:t> </a:t>
                </a:r>
              </a:p>
            </p:txBody>
          </p:sp>
        </mc:Fallback>
      </mc:AlternateContent>
    </p:spTree>
    <p:extLst>
      <p:ext uri="{BB962C8B-B14F-4D97-AF65-F5344CB8AC3E}">
        <p14:creationId xmlns:p14="http://schemas.microsoft.com/office/powerpoint/2010/main" val="385784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Data Preparation</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As in the assignment</a:t>
            </a:r>
          </a:p>
          <a:p>
            <a:pPr lvl="1"/>
            <a:r>
              <a:rPr lang="en-US" dirty="0"/>
              <a:t>For each sentence</a:t>
            </a:r>
          </a:p>
          <a:p>
            <a:pPr lvl="2"/>
            <a:r>
              <a:rPr lang="en-US" b="1" dirty="0">
                <a:solidFill>
                  <a:schemeClr val="accent1"/>
                </a:solidFill>
              </a:rPr>
              <a:t>Subword Tokenization</a:t>
            </a:r>
            <a:r>
              <a:rPr lang="en-US" dirty="0"/>
              <a:t>: represent sentences using subwords</a:t>
            </a:r>
          </a:p>
          <a:p>
            <a:pPr lvl="3"/>
            <a:r>
              <a:rPr lang="en-US" dirty="0"/>
              <a:t>For example, instead of “fearless”, “fearsome”, use “fear”, “less”, “some”</a:t>
            </a:r>
          </a:p>
          <a:p>
            <a:pPr lvl="3"/>
            <a:r>
              <a:rPr lang="en-US" dirty="0"/>
              <a:t>More flexible – reduce chance of out-of-vocabulary words</a:t>
            </a:r>
          </a:p>
          <a:p>
            <a:pPr lvl="2"/>
            <a:r>
              <a:rPr lang="en-US" dirty="0"/>
              <a:t>Append </a:t>
            </a:r>
            <a:r>
              <a:rPr lang="en-US" dirty="0">
                <a:solidFill>
                  <a:schemeClr val="accent1"/>
                </a:solidFill>
              </a:rPr>
              <a:t>end-of-sentence token </a:t>
            </a:r>
            <a:r>
              <a:rPr lang="en-US" dirty="0"/>
              <a:t>to each sentence</a:t>
            </a:r>
          </a:p>
          <a:p>
            <a:pPr lvl="1"/>
            <a:r>
              <a:rPr lang="en-US" dirty="0">
                <a:solidFill>
                  <a:schemeClr val="accent1"/>
                </a:solidFill>
              </a:rPr>
              <a:t>Filter out very long sentences </a:t>
            </a:r>
            <a:r>
              <a:rPr lang="en-US" dirty="0"/>
              <a:t>to avoid running out of memory</a:t>
            </a:r>
          </a:p>
          <a:p>
            <a:pPr lvl="1"/>
            <a:r>
              <a:rPr lang="en-US" dirty="0"/>
              <a:t>Tokenize, as well as preparing de-tokenize functions</a:t>
            </a:r>
          </a:p>
          <a:p>
            <a:pPr lvl="1"/>
            <a:r>
              <a:rPr lang="en-US" b="1" dirty="0">
                <a:solidFill>
                  <a:schemeClr val="accent1"/>
                </a:solidFill>
              </a:rPr>
              <a:t>Bucketing</a:t>
            </a:r>
          </a:p>
          <a:p>
            <a:pPr lvl="2"/>
            <a:r>
              <a:rPr lang="en-US" dirty="0"/>
              <a:t>Pad each sentence to the length of the longest sentence in the dataset will waste a lot computation</a:t>
            </a:r>
          </a:p>
          <a:p>
            <a:pPr lvl="2"/>
            <a:r>
              <a:rPr lang="en-US" dirty="0">
                <a:solidFill>
                  <a:schemeClr val="accent1"/>
                </a:solidFill>
              </a:rPr>
              <a:t>Group tokenized sentences by length into buckets </a:t>
            </a:r>
            <a:r>
              <a:rPr lang="en-US" dirty="0"/>
              <a:t>before padding</a:t>
            </a:r>
          </a:p>
          <a:p>
            <a:pPr lvl="3"/>
            <a:r>
              <a:rPr lang="en-US" dirty="0">
                <a:solidFill>
                  <a:schemeClr val="accent1"/>
                </a:solidFill>
              </a:rPr>
              <a:t>Boundary</a:t>
            </a:r>
            <a:r>
              <a:rPr lang="en-US" dirty="0"/>
              <a:t>: length of sequences in the bucket, usually power of 2, such as 8, 16, 32, 64 …</a:t>
            </a:r>
          </a:p>
          <a:p>
            <a:pPr lvl="3"/>
            <a:r>
              <a:rPr lang="en-US" dirty="0">
                <a:solidFill>
                  <a:schemeClr val="accent1"/>
                </a:solidFill>
              </a:rPr>
              <a:t>Batch Size</a:t>
            </a:r>
            <a:r>
              <a:rPr lang="en-US" dirty="0"/>
              <a:t>: number of sequences in the bucket, bigger for smaller boundary, such as 256, 128, 64, 32 …</a:t>
            </a:r>
          </a:p>
        </p:txBody>
      </p:sp>
    </p:spTree>
    <p:extLst>
      <p:ext uri="{BB962C8B-B14F-4D97-AF65-F5344CB8AC3E}">
        <p14:creationId xmlns:p14="http://schemas.microsoft.com/office/powerpoint/2010/main" val="100480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err="1"/>
              <a:t>Trax</a:t>
            </a:r>
            <a:r>
              <a:rPr lang="en-US" dirty="0"/>
              <a:t> – Select and Residual layers</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sz="1800" dirty="0"/>
              <a:t>The </a:t>
            </a:r>
            <a:r>
              <a:rPr lang="en-US" sz="1800" dirty="0" err="1"/>
              <a:t>tl.Serial</a:t>
            </a:r>
            <a:r>
              <a:rPr lang="en-US" sz="1800" dirty="0"/>
              <a:t> combinator is stack oriented</a:t>
            </a:r>
          </a:p>
          <a:p>
            <a:r>
              <a:rPr lang="en-US" sz="1800" dirty="0" err="1"/>
              <a:t>tl.Select</a:t>
            </a:r>
            <a:r>
              <a:rPr lang="en-US" sz="1800" dirty="0"/>
              <a:t> requires a list of 0-based indices to select elements relative to the top of the stack</a:t>
            </a:r>
          </a:p>
          <a:p>
            <a:r>
              <a:rPr lang="en-US" sz="1800" dirty="0" err="1"/>
              <a:t>tl.Residual</a:t>
            </a:r>
            <a:r>
              <a:rPr lang="en-US" sz="1800" dirty="0"/>
              <a:t> allows to create skip connection or shortcuts to jump over some layers</a:t>
            </a:r>
          </a:p>
          <a:p>
            <a:r>
              <a:rPr lang="en-US" sz="1800" dirty="0"/>
              <a:t>Example: </a:t>
            </a:r>
            <a:r>
              <a:rPr lang="en-US" sz="1600" dirty="0"/>
              <a:t>Input 3, 4 and output 3 + 3*4 and the inputs </a:t>
            </a:r>
          </a:p>
        </p:txBody>
      </p:sp>
      <p:pic>
        <p:nvPicPr>
          <p:cNvPr id="5" name="图片 4">
            <a:extLst>
              <a:ext uri="{FF2B5EF4-FFF2-40B4-BE49-F238E27FC236}">
                <a16:creationId xmlns:a16="http://schemas.microsoft.com/office/drawing/2014/main" id="{4CBB03B2-A4E3-4080-A2A7-D4B4564382C2}"/>
              </a:ext>
            </a:extLst>
          </p:cNvPr>
          <p:cNvPicPr>
            <a:picLocks noChangeAspect="1"/>
          </p:cNvPicPr>
          <p:nvPr/>
        </p:nvPicPr>
        <p:blipFill>
          <a:blip r:embed="rId3"/>
          <a:stretch>
            <a:fillRect/>
          </a:stretch>
        </p:blipFill>
        <p:spPr>
          <a:xfrm>
            <a:off x="8223981" y="1743075"/>
            <a:ext cx="3848685" cy="5024437"/>
          </a:xfrm>
          <a:prstGeom prst="rect">
            <a:avLst/>
          </a:prstGeom>
        </p:spPr>
      </p:pic>
      <p:pic>
        <p:nvPicPr>
          <p:cNvPr id="9" name="图片 8">
            <a:extLst>
              <a:ext uri="{FF2B5EF4-FFF2-40B4-BE49-F238E27FC236}">
                <a16:creationId xmlns:a16="http://schemas.microsoft.com/office/drawing/2014/main" id="{DB47421D-68E9-4FE4-957D-455072A9259A}"/>
              </a:ext>
            </a:extLst>
          </p:cNvPr>
          <p:cNvPicPr>
            <a:picLocks noChangeAspect="1"/>
          </p:cNvPicPr>
          <p:nvPr/>
        </p:nvPicPr>
        <p:blipFill>
          <a:blip r:embed="rId4"/>
          <a:stretch>
            <a:fillRect/>
          </a:stretch>
        </p:blipFill>
        <p:spPr>
          <a:xfrm>
            <a:off x="694304" y="2305050"/>
            <a:ext cx="3318013" cy="4462462"/>
          </a:xfrm>
          <a:prstGeom prst="rect">
            <a:avLst/>
          </a:prstGeom>
        </p:spPr>
      </p:pic>
      <p:pic>
        <p:nvPicPr>
          <p:cNvPr id="11" name="图片 10">
            <a:extLst>
              <a:ext uri="{FF2B5EF4-FFF2-40B4-BE49-F238E27FC236}">
                <a16:creationId xmlns:a16="http://schemas.microsoft.com/office/drawing/2014/main" id="{CA75D04B-EB6D-4172-BAD5-2B06D998AF51}"/>
              </a:ext>
            </a:extLst>
          </p:cNvPr>
          <p:cNvPicPr>
            <a:picLocks noChangeAspect="1"/>
          </p:cNvPicPr>
          <p:nvPr/>
        </p:nvPicPr>
        <p:blipFill>
          <a:blip r:embed="rId5"/>
          <a:stretch>
            <a:fillRect/>
          </a:stretch>
        </p:blipFill>
        <p:spPr>
          <a:xfrm>
            <a:off x="4555831" y="4162049"/>
            <a:ext cx="3124636" cy="2695951"/>
          </a:xfrm>
          <a:prstGeom prst="rect">
            <a:avLst/>
          </a:prstGeom>
        </p:spPr>
      </p:pic>
    </p:spTree>
    <p:extLst>
      <p:ext uri="{BB962C8B-B14F-4D97-AF65-F5344CB8AC3E}">
        <p14:creationId xmlns:p14="http://schemas.microsoft.com/office/powerpoint/2010/main" val="91761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Neural Machine Translation (NMT) – Seq2Seq</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3938997"/>
          </a:xfrm>
        </p:spPr>
        <p:txBody>
          <a:bodyPr>
            <a:normAutofit/>
          </a:bodyPr>
          <a:lstStyle/>
          <a:p>
            <a:r>
              <a:rPr lang="en-US" dirty="0"/>
              <a:t>Neural machine translation uses an </a:t>
            </a:r>
            <a:r>
              <a:rPr lang="en-US" dirty="0">
                <a:solidFill>
                  <a:schemeClr val="accent1"/>
                </a:solidFill>
              </a:rPr>
              <a:t>encoder</a:t>
            </a:r>
            <a:r>
              <a:rPr lang="en-US" dirty="0"/>
              <a:t> and a </a:t>
            </a:r>
            <a:r>
              <a:rPr lang="en-US" dirty="0">
                <a:solidFill>
                  <a:schemeClr val="accent1"/>
                </a:solidFill>
              </a:rPr>
              <a:t>decoder</a:t>
            </a:r>
            <a:r>
              <a:rPr lang="en-US" dirty="0"/>
              <a:t> to translate</a:t>
            </a:r>
          </a:p>
          <a:p>
            <a:pPr lvl="1"/>
            <a:r>
              <a:rPr lang="en-US" b="1" dirty="0">
                <a:solidFill>
                  <a:schemeClr val="accent1"/>
                </a:solidFill>
              </a:rPr>
              <a:t>Seq2Seq</a:t>
            </a:r>
            <a:r>
              <a:rPr lang="en-US" dirty="0"/>
              <a:t> (Google 2014): maps variable-length sequences to fixed-length memory</a:t>
            </a:r>
          </a:p>
          <a:p>
            <a:pPr lvl="2"/>
            <a:r>
              <a:rPr lang="en-US" dirty="0"/>
              <a:t>Advantage: Input and output sequences can have </a:t>
            </a:r>
            <a:r>
              <a:rPr lang="en-US" dirty="0">
                <a:solidFill>
                  <a:schemeClr val="accent1"/>
                </a:solidFill>
              </a:rPr>
              <a:t>different lengths</a:t>
            </a:r>
          </a:p>
          <a:p>
            <a:pPr lvl="2"/>
            <a:r>
              <a:rPr lang="en-US" b="1" dirty="0">
                <a:solidFill>
                  <a:schemeClr val="accent1"/>
                </a:solidFill>
              </a:rPr>
              <a:t>The information bottleneck</a:t>
            </a:r>
            <a:r>
              <a:rPr lang="en-US" dirty="0"/>
              <a:t>: </a:t>
            </a:r>
            <a:r>
              <a:rPr lang="en-US" dirty="0">
                <a:solidFill>
                  <a:schemeClr val="accent1"/>
                </a:solidFill>
              </a:rPr>
              <a:t>fixed-length hidden state </a:t>
            </a:r>
            <a:r>
              <a:rPr lang="en-US" dirty="0"/>
              <a:t>cannot effectively handle long sequences</a:t>
            </a:r>
          </a:p>
          <a:p>
            <a:pPr lvl="3"/>
            <a:r>
              <a:rPr lang="en-US" dirty="0"/>
              <a:t>Seq2Seq performs well for sequences of 10 - 20 words, but the performance drops for longer sequences</a:t>
            </a:r>
          </a:p>
          <a:p>
            <a:pPr lvl="3"/>
            <a:r>
              <a:rPr lang="en-US" dirty="0"/>
              <a:t>One “</a:t>
            </a:r>
            <a:r>
              <a:rPr lang="en-US" dirty="0">
                <a:solidFill>
                  <a:schemeClr val="accent1"/>
                </a:solidFill>
              </a:rPr>
              <a:t>walk-around</a:t>
            </a:r>
            <a:r>
              <a:rPr lang="en-US" dirty="0"/>
              <a:t>”: instead of output one final hidden state from the encoder, let’s use one hidden state for each word, and pass all the hidden states to the decoder. This will take too much memory.</a:t>
            </a:r>
            <a:br>
              <a:rPr lang="en-US" dirty="0"/>
            </a:br>
            <a:endParaRPr lang="en-US" dirty="0"/>
          </a:p>
          <a:p>
            <a:pPr lvl="1"/>
            <a:r>
              <a:rPr lang="en-US" b="1" dirty="0">
                <a:solidFill>
                  <a:schemeClr val="accent1"/>
                </a:solidFill>
              </a:rPr>
              <a:t>Attention</a:t>
            </a:r>
            <a:r>
              <a:rPr lang="en-US" dirty="0"/>
              <a:t> makes it possible for the model to select and focus on the most important words (hidden states) at each time step</a:t>
            </a:r>
          </a:p>
          <a:p>
            <a:pPr lvl="2"/>
            <a:r>
              <a:rPr lang="en-US" dirty="0"/>
              <a:t>The decoder can access all relevant parts of the input sequence regardless of its length</a:t>
            </a:r>
          </a:p>
        </p:txBody>
      </p:sp>
      <p:pic>
        <p:nvPicPr>
          <p:cNvPr id="8" name="图片 7">
            <a:extLst>
              <a:ext uri="{FF2B5EF4-FFF2-40B4-BE49-F238E27FC236}">
                <a16:creationId xmlns:a16="http://schemas.microsoft.com/office/drawing/2014/main" id="{05271DE9-5643-4FE5-87AC-321FA53E3AFC}"/>
              </a:ext>
            </a:extLst>
          </p:cNvPr>
          <p:cNvPicPr>
            <a:picLocks noChangeAspect="1"/>
          </p:cNvPicPr>
          <p:nvPr/>
        </p:nvPicPr>
        <p:blipFill>
          <a:blip r:embed="rId3"/>
          <a:stretch>
            <a:fillRect/>
          </a:stretch>
        </p:blipFill>
        <p:spPr>
          <a:xfrm>
            <a:off x="0" y="4876138"/>
            <a:ext cx="5875433" cy="1981862"/>
          </a:xfrm>
          <a:prstGeom prst="rect">
            <a:avLst/>
          </a:prstGeom>
        </p:spPr>
      </p:pic>
      <p:pic>
        <p:nvPicPr>
          <p:cNvPr id="10" name="图片 9">
            <a:extLst>
              <a:ext uri="{FF2B5EF4-FFF2-40B4-BE49-F238E27FC236}">
                <a16:creationId xmlns:a16="http://schemas.microsoft.com/office/drawing/2014/main" id="{7480087B-655F-4635-98D0-8E78C0556EBA}"/>
              </a:ext>
            </a:extLst>
          </p:cNvPr>
          <p:cNvPicPr>
            <a:picLocks noChangeAspect="1"/>
          </p:cNvPicPr>
          <p:nvPr/>
        </p:nvPicPr>
        <p:blipFill>
          <a:blip r:embed="rId4"/>
          <a:stretch>
            <a:fillRect/>
          </a:stretch>
        </p:blipFill>
        <p:spPr>
          <a:xfrm>
            <a:off x="5930293" y="5039834"/>
            <a:ext cx="6261708" cy="1790272"/>
          </a:xfrm>
          <a:prstGeom prst="rect">
            <a:avLst/>
          </a:prstGeom>
        </p:spPr>
      </p:pic>
      <p:sp>
        <p:nvSpPr>
          <p:cNvPr id="11" name="文本框 10">
            <a:extLst>
              <a:ext uri="{FF2B5EF4-FFF2-40B4-BE49-F238E27FC236}">
                <a16:creationId xmlns:a16="http://schemas.microsoft.com/office/drawing/2014/main" id="{0514AB37-D11C-4AB0-A9CA-B38B4104ECB4}"/>
              </a:ext>
            </a:extLst>
          </p:cNvPr>
          <p:cNvSpPr txBox="1"/>
          <p:nvPr/>
        </p:nvSpPr>
        <p:spPr>
          <a:xfrm>
            <a:off x="2286000" y="4691472"/>
            <a:ext cx="1809791" cy="369332"/>
          </a:xfrm>
          <a:prstGeom prst="rect">
            <a:avLst/>
          </a:prstGeom>
          <a:noFill/>
        </p:spPr>
        <p:txBody>
          <a:bodyPr wrap="none" rtlCol="0">
            <a:spAutoFit/>
          </a:bodyPr>
          <a:lstStyle/>
          <a:p>
            <a:r>
              <a:rPr lang="en-US" b="1" dirty="0">
                <a:solidFill>
                  <a:schemeClr val="accent1"/>
                </a:solidFill>
              </a:rPr>
              <a:t>Seq2Seq Encoder</a:t>
            </a:r>
            <a:endParaRPr lang="en-SG" b="1" dirty="0">
              <a:solidFill>
                <a:schemeClr val="accent1"/>
              </a:solidFill>
            </a:endParaRPr>
          </a:p>
        </p:txBody>
      </p:sp>
      <p:sp>
        <p:nvSpPr>
          <p:cNvPr id="12" name="文本框 11">
            <a:extLst>
              <a:ext uri="{FF2B5EF4-FFF2-40B4-BE49-F238E27FC236}">
                <a16:creationId xmlns:a16="http://schemas.microsoft.com/office/drawing/2014/main" id="{040249A1-19B8-4761-949B-A012384CAA66}"/>
              </a:ext>
            </a:extLst>
          </p:cNvPr>
          <p:cNvSpPr txBox="1"/>
          <p:nvPr/>
        </p:nvSpPr>
        <p:spPr>
          <a:xfrm>
            <a:off x="9392093" y="4691472"/>
            <a:ext cx="1850635" cy="369332"/>
          </a:xfrm>
          <a:prstGeom prst="rect">
            <a:avLst/>
          </a:prstGeom>
          <a:noFill/>
        </p:spPr>
        <p:txBody>
          <a:bodyPr wrap="square" rtlCol="0">
            <a:spAutoFit/>
          </a:bodyPr>
          <a:lstStyle/>
          <a:p>
            <a:r>
              <a:rPr lang="en-US" b="1" dirty="0">
                <a:solidFill>
                  <a:schemeClr val="accent1"/>
                </a:solidFill>
              </a:rPr>
              <a:t>Seq2Seq Decoder</a:t>
            </a:r>
            <a:endParaRPr lang="en-SG" b="1" dirty="0">
              <a:solidFill>
                <a:schemeClr val="accent1"/>
              </a:solidFill>
            </a:endParaRPr>
          </a:p>
        </p:txBody>
      </p:sp>
    </p:spTree>
    <p:extLst>
      <p:ext uri="{BB962C8B-B14F-4D97-AF65-F5344CB8AC3E}">
        <p14:creationId xmlns:p14="http://schemas.microsoft.com/office/powerpoint/2010/main" val="142155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Attention – the Motivation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hlinkClick r:id="rId3"/>
                  </a:rPr>
                  <a:t>Introduced in 2014</a:t>
                </a:r>
                <a:r>
                  <a:rPr lang="en-US" dirty="0"/>
                  <a:t>, attention model focus on specific inputs instead of memorizing the entire sequence. Compared to Seq2Seq, it had little fall of in performance as sentence length increases.</a:t>
                </a:r>
              </a:p>
              <a:p>
                <a:r>
                  <a:rPr lang="en-US" dirty="0"/>
                  <a:t>Instead of using only the final hidden state from the encoder,</a:t>
                </a:r>
                <a:br>
                  <a:rPr lang="en-US" dirty="0"/>
                </a:br>
                <a:r>
                  <a:rPr lang="en-US" dirty="0"/>
                  <a:t>attention model passes </a:t>
                </a:r>
                <a:r>
                  <a:rPr lang="en-US" dirty="0">
                    <a:solidFill>
                      <a:schemeClr val="accent1"/>
                    </a:solidFill>
                  </a:rPr>
                  <a:t>all the hidden states </a:t>
                </a:r>
                <a:r>
                  <a:rPr lang="en-US" dirty="0"/>
                  <a:t>to the decoder</a:t>
                </a:r>
              </a:p>
              <a:p>
                <a:pPr lvl="1"/>
                <a:r>
                  <a:rPr lang="en-US" dirty="0"/>
                  <a:t>It is inefficient to retain the hidden states of all input steps in memory</a:t>
                </a:r>
              </a:p>
              <a:p>
                <a:pPr lvl="2"/>
                <a:r>
                  <a:rPr lang="en-US" dirty="0"/>
                  <a:t>The solution is to combine the hidden states into a </a:t>
                </a:r>
                <a:r>
                  <a:rPr lang="en-US" b="1" dirty="0">
                    <a:solidFill>
                      <a:schemeClr val="accent1"/>
                    </a:solidFill>
                  </a:rPr>
                  <a:t>context vector</a:t>
                </a:r>
              </a:p>
              <a:p>
                <a:pPr lvl="2"/>
                <a:r>
                  <a:rPr lang="en-US" dirty="0"/>
                  <a:t>We can use a point-wise addition, while this doesn’t make much difference from LSTM / GRU yet</a:t>
                </a:r>
              </a:p>
              <a:p>
                <a:pPr lvl="1"/>
                <a:r>
                  <a:rPr lang="en-US" dirty="0"/>
                  <a:t>The key is to weight certain hidden states (encoder vectors), say, a </a:t>
                </a:r>
                <a:r>
                  <a:rPr lang="en-US" dirty="0">
                    <a:solidFill>
                      <a:schemeClr val="accent1"/>
                    </a:solidFill>
                  </a:rPr>
                  <a:t>weighted sum</a:t>
                </a:r>
              </a:p>
              <a:p>
                <a:pPr lvl="2"/>
                <a:r>
                  <a:rPr lang="en-US" dirty="0"/>
                  <a:t>Words more important to the next decoder output would have larger weights</a:t>
                </a:r>
              </a:p>
              <a:p>
                <a:pPr lvl="1"/>
                <a:r>
                  <a:rPr lang="en-US" dirty="0"/>
                  <a:t>The </a:t>
                </a:r>
                <a:r>
                  <a:rPr lang="en-US" b="1" dirty="0">
                    <a:solidFill>
                      <a:schemeClr val="accent1"/>
                    </a:solidFill>
                  </a:rPr>
                  <a:t>weights</a:t>
                </a:r>
                <a:r>
                  <a:rPr lang="en-US" dirty="0"/>
                  <a:t> depend on the </a:t>
                </a:r>
                <a:r>
                  <a:rPr lang="en-US" b="1" dirty="0">
                    <a:solidFill>
                      <a:schemeClr val="accent1"/>
                    </a:solidFill>
                  </a:rPr>
                  <a:t>previous hidden </a:t>
                </a:r>
                <a:br>
                  <a:rPr lang="en-US" b="1" dirty="0">
                    <a:solidFill>
                      <a:schemeClr val="accent1"/>
                    </a:solidFill>
                  </a:rPr>
                </a:br>
                <a:r>
                  <a:rPr lang="en-US" b="1" dirty="0">
                    <a:solidFill>
                      <a:schemeClr val="accent1"/>
                    </a:solidFill>
                  </a:rPr>
                  <a:t>state </a:t>
                </a:r>
                <a14:m>
                  <m:oMath xmlns:m="http://schemas.openxmlformats.org/officeDocument/2006/math">
                    <m:sSub>
                      <m:sSubPr>
                        <m:ctrlPr>
                          <a:rPr lang="en-US" b="1" i="1" smtClean="0">
                            <a:solidFill>
                              <a:schemeClr val="accent1"/>
                            </a:solidFill>
                            <a:latin typeface="Cambria Math" panose="02040503050406030204" pitchFamily="18" charset="0"/>
                          </a:rPr>
                        </m:ctrlPr>
                      </m:sSubPr>
                      <m:e>
                        <m:r>
                          <a:rPr lang="en-US" b="1" i="1" smtClean="0">
                            <a:solidFill>
                              <a:schemeClr val="accent1"/>
                            </a:solidFill>
                            <a:latin typeface="Cambria Math" panose="02040503050406030204" pitchFamily="18" charset="0"/>
                          </a:rPr>
                          <m:t>𝒔</m:t>
                        </m:r>
                      </m:e>
                      <m:sub>
                        <m:r>
                          <a:rPr lang="en-US" b="1" i="1" smtClean="0">
                            <a:solidFill>
                              <a:schemeClr val="accent1"/>
                            </a:solidFill>
                            <a:latin typeface="Cambria Math" panose="02040503050406030204" pitchFamily="18" charset="0"/>
                          </a:rPr>
                          <m:t>𝒊</m:t>
                        </m:r>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rPr>
                          <m:t>𝟏</m:t>
                        </m:r>
                      </m:sub>
                    </m:sSub>
                  </m:oMath>
                </a14:m>
                <a:r>
                  <a:rPr lang="en-US" b="1" dirty="0">
                    <a:solidFill>
                      <a:schemeClr val="accent1"/>
                    </a:solidFill>
                  </a:rPr>
                  <a:t> in the decoder</a:t>
                </a:r>
                <a:endParaRPr lang="en-US" b="1" dirty="0"/>
              </a:p>
              <a:p>
                <a:pPr lvl="2"/>
                <a:r>
                  <a:rPr lang="en-US" dirty="0"/>
                  <a:t>In practice, this can be implemented as two decoders</a:t>
                </a:r>
              </a:p>
              <a:p>
                <a:pPr lvl="3"/>
                <a:r>
                  <a:rPr lang="en-US" dirty="0">
                    <a:solidFill>
                      <a:schemeClr val="accent1"/>
                    </a:solidFill>
                  </a:rPr>
                  <a:t>Pre-attention decoder </a:t>
                </a:r>
                <a:r>
                  <a:rPr lang="en-US" dirty="0"/>
                  <a:t>to provide hidden states</a:t>
                </a:r>
              </a:p>
              <a:p>
                <a:pPr lvl="3"/>
                <a:r>
                  <a:rPr lang="en-US" dirty="0">
                    <a:solidFill>
                      <a:schemeClr val="accent1"/>
                    </a:solidFill>
                  </a:rPr>
                  <a:t>Post-attention decoder </a:t>
                </a:r>
                <a:r>
                  <a:rPr lang="en-US" dirty="0"/>
                  <a:t>to provide predictions</a:t>
                </a:r>
              </a:p>
              <a:p>
                <a:pPr lvl="2"/>
                <a:endParaRPr lang="en-US" dirty="0"/>
              </a:p>
              <a:p>
                <a:pPr lvl="2"/>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4"/>
                <a:stretch>
                  <a:fillRect l="-942" t="-1621"/>
                </a:stretch>
              </a:blipFill>
            </p:spPr>
            <p:txBody>
              <a:bodyPr/>
              <a:lstStyle/>
              <a:p>
                <a:r>
                  <a:rPr lang="en-SG">
                    <a:noFill/>
                  </a:rPr>
                  <a:t> </a:t>
                </a:r>
              </a:p>
            </p:txBody>
          </p:sp>
        </mc:Fallback>
      </mc:AlternateContent>
      <p:pic>
        <p:nvPicPr>
          <p:cNvPr id="8" name="图片 7">
            <a:extLst>
              <a:ext uri="{FF2B5EF4-FFF2-40B4-BE49-F238E27FC236}">
                <a16:creationId xmlns:a16="http://schemas.microsoft.com/office/drawing/2014/main" id="{F0D6E3DD-34C7-454E-A58A-4B7B9445B21B}"/>
              </a:ext>
            </a:extLst>
          </p:cNvPr>
          <p:cNvPicPr>
            <a:picLocks noChangeAspect="1"/>
          </p:cNvPicPr>
          <p:nvPr/>
        </p:nvPicPr>
        <p:blipFill>
          <a:blip r:embed="rId5"/>
          <a:stretch>
            <a:fillRect/>
          </a:stretch>
        </p:blipFill>
        <p:spPr>
          <a:xfrm>
            <a:off x="7719237" y="4674962"/>
            <a:ext cx="4472763" cy="2183037"/>
          </a:xfrm>
          <a:prstGeom prst="rect">
            <a:avLst/>
          </a:prstGeom>
        </p:spPr>
      </p:pic>
    </p:spTree>
    <p:extLst>
      <p:ext uri="{BB962C8B-B14F-4D97-AF65-F5344CB8AC3E}">
        <p14:creationId xmlns:p14="http://schemas.microsoft.com/office/powerpoint/2010/main" val="228835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The Attention Layer</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a:bodyPr>
              <a:lstStyle/>
              <a:p>
                <a:r>
                  <a:rPr lang="en-US" dirty="0"/>
                  <a:t>The attention layer is to return a </a:t>
                </a:r>
                <a:r>
                  <a:rPr lang="en-US" dirty="0">
                    <a:solidFill>
                      <a:schemeClr val="accent1"/>
                    </a:solidFill>
                  </a:rPr>
                  <a:t>context vector</a:t>
                </a:r>
                <a:r>
                  <a:rPr lang="en-US" dirty="0"/>
                  <a:t>, which contains the relevant information from the encoder states</a:t>
                </a:r>
              </a:p>
              <a:p>
                <a:pPr lvl="1"/>
                <a:r>
                  <a:rPr lang="en-US" dirty="0"/>
                  <a:t>Firstly, calculate the </a:t>
                </a:r>
                <a:r>
                  <a:rPr lang="en-US" dirty="0">
                    <a:solidFill>
                      <a:schemeClr val="accent1"/>
                    </a:solidFill>
                  </a:rPr>
                  <a:t>alignment score </a:t>
                </a:r>
                <a14:m>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𝑒</m:t>
                        </m:r>
                      </m:e>
                      <m:sub>
                        <m:r>
                          <a:rPr lang="en-US" b="0" i="1" smtClean="0">
                            <a:solidFill>
                              <a:schemeClr val="accent1"/>
                            </a:solidFill>
                            <a:latin typeface="Cambria Math" panose="02040503050406030204" pitchFamily="18" charset="0"/>
                          </a:rPr>
                          <m:t>𝑖𝑗</m:t>
                        </m:r>
                      </m:sub>
                    </m:sSub>
                  </m:oMath>
                </a14:m>
                <a:endParaRPr lang="en-US" b="0" dirty="0"/>
              </a:p>
              <a:p>
                <a:pPr lvl="2"/>
                <a:r>
                  <a:rPr lang="en-US" dirty="0"/>
                  <a:t>A score of how well the inputs around </a:t>
                </a:r>
                <a14:m>
                  <m:oMath xmlns:m="http://schemas.openxmlformats.org/officeDocument/2006/math">
                    <m:r>
                      <a:rPr lang="en-US" b="0" i="1" smtClean="0">
                        <a:latin typeface="Cambria Math" panose="02040503050406030204" pitchFamily="18" charset="0"/>
                      </a:rPr>
                      <m:t>𝑗</m:t>
                    </m:r>
                  </m:oMath>
                </a14:m>
                <a:r>
                  <a:rPr lang="en-US" dirty="0"/>
                  <a:t> match the expected output </a:t>
                </a:r>
                <a14:m>
                  <m:oMath xmlns:m="http://schemas.openxmlformats.org/officeDocument/2006/math">
                    <m:r>
                      <a:rPr lang="en-US" b="0" i="1" smtClean="0">
                        <a:latin typeface="Cambria Math" panose="02040503050406030204" pitchFamily="18" charset="0"/>
                      </a:rPr>
                      <m:t>𝑖</m:t>
                    </m:r>
                  </m:oMath>
                </a14:m>
                <a:r>
                  <a:rPr lang="en-US" dirty="0"/>
                  <a:t>.</a:t>
                </a:r>
              </a:p>
              <a:p>
                <a:pPr lvl="2"/>
                <a:r>
                  <a:rPr lang="en-US" dirty="0"/>
                  <a:t>This is done with a feedforward network</a:t>
                </a:r>
              </a:p>
              <a:p>
                <a:pPr lvl="1"/>
                <a:r>
                  <a:rPr lang="en-US" dirty="0"/>
                  <a:t>The score is then turned into weights (from 0 to 1) using a softmax function</a:t>
                </a:r>
              </a:p>
              <a:p>
                <a:pPr lvl="1"/>
                <a:r>
                  <a:rPr lang="en-US" dirty="0"/>
                  <a:t>Finally, calculate the context vector by weighted sum of each encoder hidden state by its respective weight (in other words, the expected value across word alignments)</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e>
                    </m:nary>
                  </m:oMath>
                </a14:m>
                <a:endParaRPr lang="en-US" dirty="0"/>
              </a:p>
              <a:p>
                <a:pPr lvl="2"/>
                <a:endParaRPr lang="en-US" dirty="0"/>
              </a:p>
              <a:p>
                <a:endParaRPr lang="en-US" dirty="0"/>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942" t="-1621"/>
                </a:stretch>
              </a:blipFill>
            </p:spPr>
            <p:txBody>
              <a:bodyPr/>
              <a:lstStyle/>
              <a:p>
                <a:r>
                  <a:rPr lang="en-SG">
                    <a:noFill/>
                  </a:rPr>
                  <a:t> </a:t>
                </a:r>
              </a:p>
            </p:txBody>
          </p:sp>
        </mc:Fallback>
      </mc:AlternateContent>
      <p:pic>
        <p:nvPicPr>
          <p:cNvPr id="5" name="图片 4">
            <a:extLst>
              <a:ext uri="{FF2B5EF4-FFF2-40B4-BE49-F238E27FC236}">
                <a16:creationId xmlns:a16="http://schemas.microsoft.com/office/drawing/2014/main" id="{8225A2E2-1992-42F2-88DC-3B067B678B11}"/>
              </a:ext>
            </a:extLst>
          </p:cNvPr>
          <p:cNvPicPr>
            <a:picLocks noChangeAspect="1"/>
          </p:cNvPicPr>
          <p:nvPr/>
        </p:nvPicPr>
        <p:blipFill>
          <a:blip r:embed="rId4"/>
          <a:stretch>
            <a:fillRect/>
          </a:stretch>
        </p:blipFill>
        <p:spPr>
          <a:xfrm>
            <a:off x="1986073" y="4827180"/>
            <a:ext cx="8153178" cy="1998921"/>
          </a:xfrm>
          <a:prstGeom prst="rect">
            <a:avLst/>
          </a:prstGeom>
        </p:spPr>
      </p:pic>
    </p:spTree>
    <p:extLst>
      <p:ext uri="{BB962C8B-B14F-4D97-AF65-F5344CB8AC3E}">
        <p14:creationId xmlns:p14="http://schemas.microsoft.com/office/powerpoint/2010/main" val="296651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Transformer – Queries, Keys, Values, Alignment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10000"/>
              </a:bodyPr>
              <a:lstStyle/>
              <a:p>
                <a:r>
                  <a:rPr lang="en-US" dirty="0"/>
                  <a:t>There are multiple variations on attention, and </a:t>
                </a:r>
                <a:r>
                  <a:rPr lang="en-US" dirty="0">
                    <a:solidFill>
                      <a:schemeClr val="accent1"/>
                    </a:solidFill>
                  </a:rPr>
                  <a:t>some don’t rely on RNN</a:t>
                </a:r>
                <a:r>
                  <a:rPr lang="en-US" dirty="0"/>
                  <a:t>.</a:t>
                </a:r>
                <a:br>
                  <a:rPr lang="en-US" dirty="0"/>
                </a:br>
                <a:r>
                  <a:rPr lang="en-US" dirty="0"/>
                  <a:t>The </a:t>
                </a:r>
                <a:r>
                  <a:rPr lang="en-US" b="1" dirty="0">
                    <a:solidFill>
                      <a:schemeClr val="accent1"/>
                    </a:solidFill>
                  </a:rPr>
                  <a:t>Transformer model</a:t>
                </a:r>
                <a:r>
                  <a:rPr lang="en-US" dirty="0"/>
                  <a:t>, introduced in 2017, is based on information retrieval</a:t>
                </a:r>
              </a:p>
              <a:p>
                <a:pPr lvl="1"/>
                <a:r>
                  <a:rPr lang="en-US" b="1" dirty="0">
                    <a:solidFill>
                      <a:schemeClr val="accent1"/>
                    </a:solidFill>
                  </a:rPr>
                  <a:t>Queries </a:t>
                </a:r>
                <a14:m>
                  <m:oMath xmlns:m="http://schemas.openxmlformats.org/officeDocument/2006/math">
                    <m:r>
                      <a:rPr lang="en-US" b="1" i="1" smtClean="0">
                        <a:solidFill>
                          <a:schemeClr val="accent1"/>
                        </a:solidFill>
                        <a:latin typeface="Cambria Math" panose="02040503050406030204" pitchFamily="18" charset="0"/>
                      </a:rPr>
                      <m:t>𝑸</m:t>
                    </m:r>
                  </m:oMath>
                </a14:m>
                <a:r>
                  <a:rPr lang="en-US" b="1" dirty="0">
                    <a:solidFill>
                      <a:schemeClr val="accent1"/>
                    </a:solidFill>
                  </a:rPr>
                  <a:t>, Keys </a:t>
                </a:r>
                <a14:m>
                  <m:oMath xmlns:m="http://schemas.openxmlformats.org/officeDocument/2006/math">
                    <m:r>
                      <a:rPr lang="en-US" b="1" i="1" smtClean="0">
                        <a:solidFill>
                          <a:schemeClr val="accent1"/>
                        </a:solidFill>
                        <a:latin typeface="Cambria Math" panose="02040503050406030204" pitchFamily="18" charset="0"/>
                      </a:rPr>
                      <m:t>𝑲</m:t>
                    </m:r>
                  </m:oMath>
                </a14:m>
                <a:r>
                  <a:rPr lang="en-US" b="1" dirty="0">
                    <a:solidFill>
                      <a:schemeClr val="accent1"/>
                    </a:solidFill>
                  </a:rPr>
                  <a:t>, Values </a:t>
                </a:r>
                <a14:m>
                  <m:oMath xmlns:m="http://schemas.openxmlformats.org/officeDocument/2006/math">
                    <m:r>
                      <a:rPr lang="en-US" b="1" i="1" smtClean="0">
                        <a:solidFill>
                          <a:schemeClr val="accent1"/>
                        </a:solidFill>
                        <a:latin typeface="Cambria Math" panose="02040503050406030204" pitchFamily="18" charset="0"/>
                      </a:rPr>
                      <m:t>𝑽</m:t>
                    </m:r>
                  </m:oMath>
                </a14:m>
                <a:endParaRPr lang="en-US" b="1" dirty="0">
                  <a:solidFill>
                    <a:schemeClr val="accent1"/>
                  </a:solidFill>
                </a:endParaRPr>
              </a:p>
              <a:p>
                <a:pPr lvl="2"/>
                <a14:m>
                  <m:oMath xmlns:m="http://schemas.openxmlformats.org/officeDocument/2006/math">
                    <m:r>
                      <a:rPr lang="en-US" b="0" i="1" dirty="0" smtClean="0">
                        <a:latin typeface="Cambria Math" panose="02040503050406030204" pitchFamily="18" charset="0"/>
                      </a:rPr>
                      <m:t>𝑄</m:t>
                    </m:r>
                    <m:r>
                      <a:rPr lang="en-US" b="0" i="1" dirty="0" smtClean="0">
                        <a:latin typeface="Cambria Math" panose="02040503050406030204" pitchFamily="18" charset="0"/>
                      </a:rPr>
                      <m:t>, </m:t>
                    </m:r>
                    <m:r>
                      <a:rPr lang="en-US" b="0" i="1" dirty="0" smtClean="0">
                        <a:latin typeface="Cambria Math" panose="02040503050406030204" pitchFamily="18" charset="0"/>
                      </a:rPr>
                      <m:t>𝐾</m:t>
                    </m:r>
                    <m:r>
                      <a:rPr lang="en-US" b="0" i="1" dirty="0" smtClean="0">
                        <a:latin typeface="Cambria Math" panose="02040503050406030204" pitchFamily="18" charset="0"/>
                      </a:rPr>
                      <m:t>, </m:t>
                    </m:r>
                    <m:r>
                      <a:rPr lang="en-US" b="0" i="1" dirty="0" smtClean="0">
                        <a:latin typeface="Cambria Math" panose="02040503050406030204" pitchFamily="18" charset="0"/>
                      </a:rPr>
                      <m:t>𝑉</m:t>
                    </m:r>
                  </m:oMath>
                </a14:m>
                <a:r>
                  <a:rPr lang="en-US" dirty="0"/>
                  <a:t> are </a:t>
                </a:r>
                <a:r>
                  <a:rPr lang="en-US" dirty="0">
                    <a:solidFill>
                      <a:schemeClr val="accent1"/>
                    </a:solidFill>
                  </a:rPr>
                  <a:t>vectors of the same dimensions</a:t>
                </a:r>
              </a:p>
              <a:p>
                <a:pPr lvl="3"/>
                <a:r>
                  <a:rPr lang="en-US" dirty="0">
                    <a:solidFill>
                      <a:schemeClr val="accent1"/>
                    </a:solidFill>
                  </a:rPr>
                  <a:t>Decoder</a:t>
                </a:r>
                <a:r>
                  <a:rPr lang="en-US" dirty="0"/>
                  <a:t> hidden states: </a:t>
                </a:r>
                <a:r>
                  <a:rPr lang="en-US" dirty="0">
                    <a:solidFill>
                      <a:schemeClr val="accent1"/>
                    </a:solidFill>
                  </a:rPr>
                  <a:t>Queries</a:t>
                </a:r>
                <a:endParaRPr lang="en-US" dirty="0"/>
              </a:p>
              <a:p>
                <a:pPr lvl="3"/>
                <a:r>
                  <a:rPr lang="en-US" dirty="0">
                    <a:solidFill>
                      <a:schemeClr val="accent1"/>
                    </a:solidFill>
                  </a:rPr>
                  <a:t>Encoder</a:t>
                </a:r>
                <a:r>
                  <a:rPr lang="en-US" dirty="0"/>
                  <a:t> hidden states: </a:t>
                </a:r>
                <a:r>
                  <a:rPr lang="en-US" dirty="0">
                    <a:solidFill>
                      <a:schemeClr val="accent1"/>
                    </a:solidFill>
                  </a:rPr>
                  <a:t>Keys</a:t>
                </a:r>
                <a:r>
                  <a:rPr lang="en-US" dirty="0"/>
                  <a:t> and </a:t>
                </a:r>
                <a:r>
                  <a:rPr lang="en-US" dirty="0">
                    <a:solidFill>
                      <a:schemeClr val="accent1"/>
                    </a:solidFill>
                  </a:rPr>
                  <a:t>Values</a:t>
                </a:r>
                <a:endParaRPr lang="en-US" dirty="0"/>
              </a:p>
              <a:p>
                <a:pPr lvl="1"/>
                <a:r>
                  <a:rPr lang="en-US" b="1" dirty="0">
                    <a:solidFill>
                      <a:schemeClr val="accent1"/>
                    </a:solidFill>
                  </a:rPr>
                  <a:t>Alignment</a:t>
                </a:r>
                <a:r>
                  <a:rPr lang="en-US" dirty="0"/>
                  <a:t>: similarity between words</a:t>
                </a:r>
              </a:p>
              <a:p>
                <a:pPr lvl="2"/>
                <a:r>
                  <a:rPr lang="en-US" dirty="0"/>
                  <a:t>The query and key vectors are used to calculate </a:t>
                </a:r>
                <a:r>
                  <a:rPr lang="en-US" dirty="0">
                    <a:solidFill>
                      <a:schemeClr val="accent1"/>
                    </a:solidFill>
                  </a:rPr>
                  <a:t>alignment scores</a:t>
                </a:r>
                <a:r>
                  <a:rPr lang="en-US" dirty="0"/>
                  <a:t>, which are turned </a:t>
                </a:r>
                <a:br>
                  <a:rPr lang="en-US" dirty="0"/>
                </a:br>
                <a:r>
                  <a:rPr lang="en-US" dirty="0"/>
                  <a:t>into </a:t>
                </a:r>
                <a:r>
                  <a:rPr lang="en-US" dirty="0">
                    <a:solidFill>
                      <a:schemeClr val="accent1"/>
                    </a:solidFill>
                  </a:rPr>
                  <a:t>weights</a:t>
                </a:r>
                <a:r>
                  <a:rPr lang="en-US" dirty="0"/>
                  <a:t> used for weighted-sum of the value vectors to get the </a:t>
                </a:r>
                <a:r>
                  <a:rPr lang="en-US" dirty="0">
                    <a:solidFill>
                      <a:schemeClr val="accent1"/>
                    </a:solidFill>
                  </a:rPr>
                  <a:t>attention vector</a:t>
                </a:r>
              </a:p>
              <a:p>
                <a:pPr lvl="2"/>
                <a:r>
                  <a:rPr lang="en-US" b="1" dirty="0">
                    <a:solidFill>
                      <a:schemeClr val="accent1"/>
                    </a:solidFill>
                  </a:rPr>
                  <a:t>Scaled dot-product attention </a:t>
                </a:r>
                <a:r>
                  <a:rPr lang="en-US" dirty="0">
                    <a:solidFill>
                      <a:schemeClr val="accent1"/>
                    </a:solidFill>
                  </a:rPr>
                  <a:t>(QKV attention)</a:t>
                </a:r>
                <a:r>
                  <a:rPr lang="en-US" dirty="0"/>
                  <a:t>: </a:t>
                </a:r>
                <a14:m>
                  <m:oMath xmlns:m="http://schemas.openxmlformats.org/officeDocument/2006/math">
                    <m:r>
                      <m:rPr>
                        <m:sty m:val="p"/>
                      </m:rPr>
                      <a:rPr lang="en-US" b="0" i="0" smtClean="0">
                        <a:latin typeface="Cambria Math" panose="02040503050406030204" pitchFamily="18" charset="0"/>
                      </a:rPr>
                      <m:t>softmax</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𝑄</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𝑇</m:t>
                                </m:r>
                              </m:sup>
                            </m:sSup>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den>
                        </m:f>
                      </m:e>
                    </m:d>
                    <m:r>
                      <a:rPr lang="en-US" b="0" i="1" smtClean="0">
                        <a:latin typeface="Cambria Math" panose="02040503050406030204" pitchFamily="18" charset="0"/>
                      </a:rPr>
                      <m:t>𝑉</m:t>
                    </m:r>
                  </m:oMath>
                </a14:m>
                <a:endParaRPr lang="en-US" dirty="0"/>
              </a:p>
              <a:p>
                <a:pPr lvl="3"/>
                <a:r>
                  <a:rPr lang="en-US" b="0" dirty="0">
                    <a:solidFill>
                      <a:schemeClr val="accent1"/>
                    </a:solidFill>
                  </a:rPr>
                  <a:t>Fast</a:t>
                </a:r>
                <a:r>
                  <a:rPr lang="en-US" b="0" dirty="0"/>
                  <a:t> – no NN; only matrix multiplication – compute attention of all steps simultaneously</a:t>
                </a:r>
                <a:endParaRPr lang="en-US" b="0" i="1" dirty="0">
                  <a:latin typeface="Cambria Math" panose="02040503050406030204" pitchFamily="18" charset="0"/>
                </a:endParaRPr>
              </a:p>
              <a:p>
                <a:pPr lvl="4"/>
                <a14:m>
                  <m:oMath xmlns:m="http://schemas.openxmlformats.org/officeDocument/2006/math">
                    <m:r>
                      <a:rPr lang="en-US" b="0" i="1" smtClean="0">
                        <a:latin typeface="Cambria Math" panose="02040503050406030204" pitchFamily="18" charset="0"/>
                      </a:rPr>
                      <m:t>𝑄</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𝑇</m:t>
                        </m:r>
                      </m:sup>
                    </m:sSup>
                  </m:oMath>
                </a14:m>
                <a:r>
                  <a:rPr lang="en-US" dirty="0"/>
                  <a:t> calculates the </a:t>
                </a:r>
                <a:r>
                  <a:rPr lang="en-US" b="1" dirty="0">
                    <a:solidFill>
                      <a:schemeClr val="accent1"/>
                    </a:solidFill>
                  </a:rPr>
                  <a:t>alignment scores</a:t>
                </a:r>
                <a:endParaRPr lang="en-US" b="1" dirty="0"/>
              </a:p>
              <a:p>
                <a:pPr lvl="4"/>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oMath>
                </a14:m>
                <a:r>
                  <a:rPr lang="en-US" dirty="0"/>
                  <a:t>: size of the key vector. Scaling by </a:t>
                </a:r>
                <a14:m>
                  <m:oMath xmlns:m="http://schemas.openxmlformats.org/officeDocument/2006/math">
                    <m:rad>
                      <m:radPr>
                        <m:degHide m:val="on"/>
                        <m:ctrlPr>
                          <a:rPr lang="en-US"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𝑘</m:t>
                            </m:r>
                          </m:sub>
                        </m:sSub>
                      </m:e>
                    </m:rad>
                  </m:oMath>
                </a14:m>
                <a:r>
                  <a:rPr lang="en-US" dirty="0"/>
                  <a:t> provides </a:t>
                </a:r>
                <a:r>
                  <a:rPr lang="en-US" dirty="0">
                    <a:solidFill>
                      <a:schemeClr val="accent1"/>
                    </a:solidFill>
                  </a:rPr>
                  <a:t>regularization</a:t>
                </a:r>
              </a:p>
              <a:p>
                <a:pPr lvl="4"/>
                <a:r>
                  <a:rPr lang="en-US" dirty="0">
                    <a:solidFill>
                      <a:schemeClr val="accent1"/>
                    </a:solidFill>
                  </a:rPr>
                  <a:t>Softmax</a:t>
                </a:r>
                <a:r>
                  <a:rPr lang="en-US" dirty="0"/>
                  <a:t> converts the scaled scores to </a:t>
                </a:r>
                <a:r>
                  <a:rPr lang="en-US" dirty="0">
                    <a:solidFill>
                      <a:schemeClr val="accent1"/>
                    </a:solidFill>
                  </a:rPr>
                  <a:t>weights</a:t>
                </a:r>
              </a:p>
              <a:p>
                <a:pPr lvl="4"/>
                <a:r>
                  <a:rPr lang="en-US" dirty="0"/>
                  <a:t>Multiply the weights and value vectors to get the </a:t>
                </a:r>
                <a:r>
                  <a:rPr lang="en-US" dirty="0">
                    <a:solidFill>
                      <a:schemeClr val="accent1"/>
                    </a:solidFill>
                  </a:rPr>
                  <a:t>attention vector </a:t>
                </a:r>
                <a:r>
                  <a:rPr lang="en-US" dirty="0"/>
                  <a:t>of each query</a:t>
                </a:r>
              </a:p>
              <a:p>
                <a:pPr lvl="3"/>
                <a:r>
                  <a:rPr lang="en-US" dirty="0"/>
                  <a:t>Without NN, the </a:t>
                </a:r>
                <a:r>
                  <a:rPr lang="en-US" dirty="0">
                    <a:solidFill>
                      <a:schemeClr val="accent1"/>
                    </a:solidFill>
                  </a:rPr>
                  <a:t>alignment</a:t>
                </a:r>
                <a:r>
                  <a:rPr lang="en-US" dirty="0"/>
                  <a:t> between the source and target languages is typically learned in </a:t>
                </a:r>
                <a:br>
                  <a:rPr lang="en-US" dirty="0"/>
                </a:br>
                <a:r>
                  <a:rPr lang="en-US" dirty="0"/>
                  <a:t>the input embeddings or other linear layers before the attention layer</a:t>
                </a:r>
              </a:p>
              <a:p>
                <a:pPr lvl="4"/>
                <a:r>
                  <a:rPr lang="en-US" dirty="0">
                    <a:solidFill>
                      <a:schemeClr val="accent1"/>
                    </a:solidFill>
                  </a:rPr>
                  <a:t>Alignment weight matrix</a:t>
                </a:r>
                <a:r>
                  <a:rPr lang="en-US" dirty="0"/>
                  <a:t> has queries (targeted words) on rows, keys (source words) on columns</a:t>
                </a:r>
              </a:p>
              <a:p>
                <a:pPr lvl="4"/>
                <a:r>
                  <a:rPr lang="en-US" dirty="0"/>
                  <a:t>Learning alignment like this can translate between languages with </a:t>
                </a:r>
                <a:r>
                  <a:rPr lang="en-US" dirty="0">
                    <a:solidFill>
                      <a:schemeClr val="accent1"/>
                    </a:solidFill>
                  </a:rPr>
                  <a:t>different grammatical structures</a:t>
                </a:r>
              </a:p>
              <a:p>
                <a:pPr lvl="4"/>
                <a:r>
                  <a:rPr lang="en-US" dirty="0"/>
                  <a:t>Attention looks at the entire input and target sentences to assign weights </a:t>
                </a:r>
                <a:r>
                  <a:rPr lang="en-US" dirty="0">
                    <a:solidFill>
                      <a:schemeClr val="accent1"/>
                    </a:solidFill>
                  </a:rPr>
                  <a:t>regardless of word order</a:t>
                </a:r>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785" t="-2026"/>
                </a:stretch>
              </a:blipFill>
            </p:spPr>
            <p:txBody>
              <a:bodyPr/>
              <a:lstStyle/>
              <a:p>
                <a:r>
                  <a:rPr lang="en-SG">
                    <a:noFill/>
                  </a:rPr>
                  <a:t> </a:t>
                </a:r>
              </a:p>
            </p:txBody>
          </p:sp>
        </mc:Fallback>
      </mc:AlternateContent>
      <p:pic>
        <p:nvPicPr>
          <p:cNvPr id="5" name="图片 4">
            <a:extLst>
              <a:ext uri="{FF2B5EF4-FFF2-40B4-BE49-F238E27FC236}">
                <a16:creationId xmlns:a16="http://schemas.microsoft.com/office/drawing/2014/main" id="{060A28B4-3626-4C8C-8ABC-2841008EE715}"/>
              </a:ext>
            </a:extLst>
          </p:cNvPr>
          <p:cNvPicPr>
            <a:picLocks noChangeAspect="1"/>
          </p:cNvPicPr>
          <p:nvPr/>
        </p:nvPicPr>
        <p:blipFill>
          <a:blip r:embed="rId4"/>
          <a:stretch>
            <a:fillRect/>
          </a:stretch>
        </p:blipFill>
        <p:spPr>
          <a:xfrm>
            <a:off x="7283302" y="1414462"/>
            <a:ext cx="4841311" cy="1767745"/>
          </a:xfrm>
          <a:prstGeom prst="rect">
            <a:avLst/>
          </a:prstGeom>
        </p:spPr>
      </p:pic>
      <p:pic>
        <p:nvPicPr>
          <p:cNvPr id="9" name="图片 8">
            <a:extLst>
              <a:ext uri="{FF2B5EF4-FFF2-40B4-BE49-F238E27FC236}">
                <a16:creationId xmlns:a16="http://schemas.microsoft.com/office/drawing/2014/main" id="{D3F9DE19-2D6A-4B6F-93A4-00CE8DD5C1F2}"/>
              </a:ext>
            </a:extLst>
          </p:cNvPr>
          <p:cNvPicPr>
            <a:picLocks noChangeAspect="1"/>
          </p:cNvPicPr>
          <p:nvPr/>
        </p:nvPicPr>
        <p:blipFill>
          <a:blip r:embed="rId5"/>
          <a:stretch>
            <a:fillRect/>
          </a:stretch>
        </p:blipFill>
        <p:spPr>
          <a:xfrm>
            <a:off x="10862781" y="3276205"/>
            <a:ext cx="1261832" cy="2342275"/>
          </a:xfrm>
          <a:prstGeom prst="rect">
            <a:avLst/>
          </a:prstGeom>
        </p:spPr>
      </p:pic>
    </p:spTree>
    <p:extLst>
      <p:ext uri="{BB962C8B-B14F-4D97-AF65-F5344CB8AC3E}">
        <p14:creationId xmlns:p14="http://schemas.microsoft.com/office/powerpoint/2010/main" val="254751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Train a Neural Machine Translation (NMT) Model</a:t>
            </a:r>
            <a:endParaRPr lang="en-SG" dirty="0"/>
          </a:p>
        </p:txBody>
      </p:sp>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a:bodyPr>
          <a:lstStyle/>
          <a:p>
            <a:r>
              <a:rPr lang="en-US" dirty="0">
                <a:solidFill>
                  <a:schemeClr val="accent1"/>
                </a:solidFill>
              </a:rPr>
              <a:t>Training Setup</a:t>
            </a:r>
          </a:p>
          <a:p>
            <a:pPr lvl="1"/>
            <a:r>
              <a:rPr lang="en-US" dirty="0"/>
              <a:t>The state-of-the-art models used </a:t>
            </a:r>
            <a:r>
              <a:rPr lang="en-US" dirty="0">
                <a:solidFill>
                  <a:schemeClr val="accent1"/>
                </a:solidFill>
              </a:rPr>
              <a:t>pre-trained vector embeddings</a:t>
            </a:r>
          </a:p>
          <a:p>
            <a:pPr lvl="2"/>
            <a:r>
              <a:rPr lang="en-US" dirty="0"/>
              <a:t>Otherwise, initially represent words with one-hot vectors</a:t>
            </a:r>
          </a:p>
          <a:p>
            <a:pPr lvl="1"/>
            <a:r>
              <a:rPr lang="en-US" dirty="0"/>
              <a:t>Keep track of </a:t>
            </a:r>
            <a:r>
              <a:rPr lang="en-US" dirty="0">
                <a:solidFill>
                  <a:schemeClr val="accent1"/>
                </a:solidFill>
              </a:rPr>
              <a:t>index mappings </a:t>
            </a:r>
            <a:r>
              <a:rPr lang="en-US" dirty="0"/>
              <a:t>with word2ind and ind2word dictionaries</a:t>
            </a:r>
          </a:p>
          <a:p>
            <a:pPr lvl="1"/>
            <a:r>
              <a:rPr lang="en-US" dirty="0"/>
              <a:t>Add end of sequence tokens </a:t>
            </a:r>
            <a:r>
              <a:rPr lang="en-US" dirty="0">
                <a:solidFill>
                  <a:schemeClr val="accent1"/>
                </a:solidFill>
              </a:rPr>
              <a:t>&lt;EOS&gt;</a:t>
            </a:r>
          </a:p>
          <a:p>
            <a:pPr lvl="1"/>
            <a:r>
              <a:rPr lang="en-US" dirty="0">
                <a:solidFill>
                  <a:schemeClr val="accent1"/>
                </a:solidFill>
              </a:rPr>
              <a:t>Pad</a:t>
            </a:r>
            <a:r>
              <a:rPr lang="en-US" dirty="0"/>
              <a:t> the token vectors with zeros to match the length of the longest sequence</a:t>
            </a:r>
          </a:p>
          <a:p>
            <a:r>
              <a:rPr lang="en-US" dirty="0"/>
              <a:t>In training, decoder outputs are compared to the target sequence to </a:t>
            </a:r>
            <a:r>
              <a:rPr lang="en-US" dirty="0">
                <a:solidFill>
                  <a:schemeClr val="accent1"/>
                </a:solidFill>
              </a:rPr>
              <a:t>calculate loss</a:t>
            </a:r>
          </a:p>
          <a:p>
            <a:pPr lvl="1"/>
            <a:r>
              <a:rPr lang="en-US" dirty="0"/>
              <a:t>You calculate the </a:t>
            </a:r>
            <a:r>
              <a:rPr lang="en-US" dirty="0">
                <a:solidFill>
                  <a:schemeClr val="accent1"/>
                </a:solidFill>
              </a:rPr>
              <a:t>cross-entropy loss for each step</a:t>
            </a:r>
            <a:r>
              <a:rPr lang="en-US" dirty="0"/>
              <a:t>, then sum up to get the total loss</a:t>
            </a:r>
          </a:p>
          <a:p>
            <a:pPr lvl="1"/>
            <a:r>
              <a:rPr lang="en-US" dirty="0"/>
              <a:t>In practice, this </a:t>
            </a:r>
            <a:r>
              <a:rPr lang="en-US" dirty="0">
                <a:solidFill>
                  <a:schemeClr val="accent1"/>
                </a:solidFill>
              </a:rPr>
              <a:t>doesn’t work well</a:t>
            </a:r>
          </a:p>
          <a:p>
            <a:pPr lvl="2"/>
            <a:r>
              <a:rPr lang="en-US" dirty="0"/>
              <a:t>At the early stage, the model is naïve, and it makes </a:t>
            </a:r>
            <a:r>
              <a:rPr lang="en-US" dirty="0">
                <a:solidFill>
                  <a:schemeClr val="accent1"/>
                </a:solidFill>
              </a:rPr>
              <a:t>wrong predictions early in the sequence</a:t>
            </a:r>
          </a:p>
          <a:p>
            <a:pPr lvl="2"/>
            <a:r>
              <a:rPr lang="en-US" dirty="0"/>
              <a:t>Recalled that in Seq2Seq, decoder output of a step is used as the </a:t>
            </a:r>
            <a:r>
              <a:rPr lang="en-US" dirty="0">
                <a:solidFill>
                  <a:schemeClr val="accent1"/>
                </a:solidFill>
              </a:rPr>
              <a:t>input to the next step</a:t>
            </a:r>
          </a:p>
          <a:p>
            <a:pPr lvl="2"/>
            <a:r>
              <a:rPr lang="en-US" dirty="0">
                <a:solidFill>
                  <a:schemeClr val="accent1"/>
                </a:solidFill>
              </a:rPr>
              <a:t>Errors in the early steps will compound</a:t>
            </a:r>
            <a:r>
              <a:rPr lang="en-US" dirty="0"/>
              <a:t>, and the later steps will get even further from the target</a:t>
            </a:r>
          </a:p>
          <a:p>
            <a:pPr lvl="1"/>
            <a:r>
              <a:rPr lang="en-US" b="1" dirty="0">
                <a:solidFill>
                  <a:schemeClr val="accent1"/>
                </a:solidFill>
              </a:rPr>
              <a:t>Teacher Forcing</a:t>
            </a:r>
            <a:r>
              <a:rPr lang="en-US" dirty="0"/>
              <a:t>: use the </a:t>
            </a:r>
            <a:r>
              <a:rPr lang="en-US" dirty="0">
                <a:solidFill>
                  <a:schemeClr val="accent1"/>
                </a:solidFill>
              </a:rPr>
              <a:t>target words as the decoder inputs</a:t>
            </a:r>
            <a:r>
              <a:rPr lang="en-US" dirty="0"/>
              <a:t>, instead of the decoder outputs</a:t>
            </a:r>
          </a:p>
          <a:p>
            <a:pPr lvl="2"/>
            <a:r>
              <a:rPr lang="en-US" dirty="0"/>
              <a:t>Teacher forcing makes training much faster</a:t>
            </a:r>
          </a:p>
          <a:p>
            <a:pPr lvl="2"/>
            <a:r>
              <a:rPr lang="en-US" dirty="0"/>
              <a:t>There are some variations, for example, </a:t>
            </a:r>
            <a:r>
              <a:rPr lang="en-US" b="1" dirty="0">
                <a:solidFill>
                  <a:schemeClr val="accent1"/>
                </a:solidFill>
              </a:rPr>
              <a:t>curriculum learning</a:t>
            </a:r>
            <a:r>
              <a:rPr lang="en-US" dirty="0"/>
              <a:t>: you can slowly start using decoder outputs over time, so that late in the training, you no longer feed in the target words.</a:t>
            </a:r>
          </a:p>
          <a:p>
            <a:pPr lvl="2"/>
            <a:endParaRPr lang="en-US" dirty="0"/>
          </a:p>
          <a:p>
            <a:pPr lvl="3"/>
            <a:endParaRPr lang="en-US" dirty="0"/>
          </a:p>
          <a:p>
            <a:pPr lvl="3"/>
            <a:endParaRPr lang="en-US" dirty="0"/>
          </a:p>
          <a:p>
            <a:pPr lvl="2"/>
            <a:endParaRPr lang="en-US" dirty="0"/>
          </a:p>
          <a:p>
            <a:pPr lvl="1"/>
            <a:endParaRPr lang="en-US" dirty="0"/>
          </a:p>
        </p:txBody>
      </p:sp>
    </p:spTree>
    <p:extLst>
      <p:ext uri="{BB962C8B-B14F-4D97-AF65-F5344CB8AC3E}">
        <p14:creationId xmlns:p14="http://schemas.microsoft.com/office/powerpoint/2010/main" val="12823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Put Everything Together – NMT Model with Attention</a:t>
            </a:r>
            <a:endParaRPr lang="en-SG" dirty="0"/>
          </a:p>
        </p:txBody>
      </p:sp>
      <p:pic>
        <p:nvPicPr>
          <p:cNvPr id="9" name="图片 8">
            <a:extLst>
              <a:ext uri="{FF2B5EF4-FFF2-40B4-BE49-F238E27FC236}">
                <a16:creationId xmlns:a16="http://schemas.microsoft.com/office/drawing/2014/main" id="{72BE1C87-7247-4BC7-900F-0BE31C8E2DA9}"/>
              </a:ext>
            </a:extLst>
          </p:cNvPr>
          <p:cNvPicPr>
            <a:picLocks noChangeAspect="1"/>
          </p:cNvPicPr>
          <p:nvPr/>
        </p:nvPicPr>
        <p:blipFill>
          <a:blip r:embed="rId3"/>
          <a:stretch>
            <a:fillRect/>
          </a:stretch>
        </p:blipFill>
        <p:spPr>
          <a:xfrm>
            <a:off x="2181303" y="1514087"/>
            <a:ext cx="7829393" cy="3829825"/>
          </a:xfrm>
          <a:prstGeom prst="rect">
            <a:avLst/>
          </a:prstGeom>
        </p:spPr>
      </p:pic>
      <p:sp>
        <p:nvSpPr>
          <p:cNvPr id="10" name="文本框 9">
            <a:extLst>
              <a:ext uri="{FF2B5EF4-FFF2-40B4-BE49-F238E27FC236}">
                <a16:creationId xmlns:a16="http://schemas.microsoft.com/office/drawing/2014/main" id="{3D1D929B-D133-41A5-8692-BC34E5D86D8E}"/>
              </a:ext>
            </a:extLst>
          </p:cNvPr>
          <p:cNvSpPr txBox="1"/>
          <p:nvPr/>
        </p:nvSpPr>
        <p:spPr>
          <a:xfrm>
            <a:off x="6634716" y="5720316"/>
            <a:ext cx="2888163" cy="584775"/>
          </a:xfrm>
          <a:prstGeom prst="rect">
            <a:avLst/>
          </a:prstGeom>
          <a:noFill/>
          <a:ln>
            <a:solidFill>
              <a:srgbClr val="FF0000"/>
            </a:solidFill>
          </a:ln>
        </p:spPr>
        <p:txBody>
          <a:bodyPr wrap="none" rtlCol="0">
            <a:spAutoFit/>
          </a:bodyPr>
          <a:lstStyle/>
          <a:p>
            <a:r>
              <a:rPr lang="en-US" sz="1600" dirty="0"/>
              <a:t>Shift target sequence rightwards</a:t>
            </a:r>
            <a:br>
              <a:rPr lang="en-US" sz="1600" dirty="0"/>
            </a:br>
            <a:r>
              <a:rPr lang="en-US" sz="1600" dirty="0"/>
              <a:t>for </a:t>
            </a:r>
            <a:r>
              <a:rPr lang="en-US" sz="1600" b="1" dirty="0">
                <a:solidFill>
                  <a:schemeClr val="accent1"/>
                </a:solidFill>
              </a:rPr>
              <a:t>Teacher Forcing</a:t>
            </a:r>
            <a:endParaRPr lang="en-SG" sz="1600" b="1" dirty="0">
              <a:solidFill>
                <a:schemeClr val="accent1"/>
              </a:solidFill>
            </a:endParaRPr>
          </a:p>
        </p:txBody>
      </p:sp>
      <p:cxnSp>
        <p:nvCxnSpPr>
          <p:cNvPr id="12" name="直接箭头连接符 11">
            <a:extLst>
              <a:ext uri="{FF2B5EF4-FFF2-40B4-BE49-F238E27FC236}">
                <a16:creationId xmlns:a16="http://schemas.microsoft.com/office/drawing/2014/main" id="{81D8B102-22D1-498A-8C41-CCB2BE1E0072}"/>
              </a:ext>
            </a:extLst>
          </p:cNvPr>
          <p:cNvCxnSpPr>
            <a:stCxn id="10" idx="0"/>
          </p:cNvCxnSpPr>
          <p:nvPr/>
        </p:nvCxnSpPr>
        <p:spPr>
          <a:xfrm flipH="1" flipV="1">
            <a:off x="6095999" y="4284922"/>
            <a:ext cx="1982799" cy="143539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D978018-FCDE-4BCC-BAB7-A6F95D45CB8D}"/>
              </a:ext>
            </a:extLst>
          </p:cNvPr>
          <p:cNvSpPr txBox="1"/>
          <p:nvPr/>
        </p:nvSpPr>
        <p:spPr>
          <a:xfrm>
            <a:off x="2170981" y="3030280"/>
            <a:ext cx="1542345" cy="523220"/>
          </a:xfrm>
          <a:prstGeom prst="rect">
            <a:avLst/>
          </a:prstGeom>
          <a:noFill/>
        </p:spPr>
        <p:txBody>
          <a:bodyPr wrap="none" rtlCol="0">
            <a:spAutoFit/>
          </a:bodyPr>
          <a:lstStyle/>
          <a:p>
            <a:pPr algn="ctr"/>
            <a:r>
              <a:rPr lang="en-US" sz="1400" dirty="0"/>
              <a:t>Hidden states</a:t>
            </a:r>
            <a:br>
              <a:rPr lang="en-US" sz="1400" dirty="0"/>
            </a:br>
            <a:r>
              <a:rPr lang="en-US" sz="1400" dirty="0"/>
              <a:t>as Keys and Values</a:t>
            </a:r>
            <a:endParaRPr lang="en-SG" sz="1400" dirty="0"/>
          </a:p>
        </p:txBody>
      </p:sp>
      <p:sp>
        <p:nvSpPr>
          <p:cNvPr id="14" name="文本框 13">
            <a:extLst>
              <a:ext uri="{FF2B5EF4-FFF2-40B4-BE49-F238E27FC236}">
                <a16:creationId xmlns:a16="http://schemas.microsoft.com/office/drawing/2014/main" id="{91F22D2D-66C3-41D6-8EE9-DD80C1FDBC06}"/>
              </a:ext>
            </a:extLst>
          </p:cNvPr>
          <p:cNvSpPr txBox="1"/>
          <p:nvPr/>
        </p:nvSpPr>
        <p:spPr>
          <a:xfrm>
            <a:off x="5331744" y="2887024"/>
            <a:ext cx="2072668" cy="307777"/>
          </a:xfrm>
          <a:prstGeom prst="rect">
            <a:avLst/>
          </a:prstGeom>
          <a:noFill/>
        </p:spPr>
        <p:txBody>
          <a:bodyPr wrap="square" rtlCol="0">
            <a:spAutoFit/>
          </a:bodyPr>
          <a:lstStyle/>
          <a:p>
            <a:pPr algn="ctr"/>
            <a:r>
              <a:rPr lang="en-US" sz="1400" dirty="0"/>
              <a:t>Hidden states as Queries</a:t>
            </a:r>
            <a:endParaRPr lang="en-SG" sz="1400" dirty="0"/>
          </a:p>
        </p:txBody>
      </p:sp>
      <p:sp>
        <p:nvSpPr>
          <p:cNvPr id="15" name="文本框 14">
            <a:extLst>
              <a:ext uri="{FF2B5EF4-FFF2-40B4-BE49-F238E27FC236}">
                <a16:creationId xmlns:a16="http://schemas.microsoft.com/office/drawing/2014/main" id="{D87106F8-5371-444C-838F-794F61A8B54A}"/>
              </a:ext>
            </a:extLst>
          </p:cNvPr>
          <p:cNvSpPr txBox="1"/>
          <p:nvPr/>
        </p:nvSpPr>
        <p:spPr>
          <a:xfrm>
            <a:off x="89269" y="5538917"/>
            <a:ext cx="5033879" cy="584775"/>
          </a:xfrm>
          <a:prstGeom prst="rect">
            <a:avLst/>
          </a:prstGeom>
          <a:noFill/>
          <a:ln>
            <a:solidFill>
              <a:srgbClr val="FF0000"/>
            </a:solidFill>
          </a:ln>
        </p:spPr>
        <p:txBody>
          <a:bodyPr wrap="none" rtlCol="0">
            <a:spAutoFit/>
          </a:bodyPr>
          <a:lstStyle/>
          <a:p>
            <a:r>
              <a:rPr lang="en-US" sz="1600" dirty="0"/>
              <a:t>Make copies of the input and target sequences,</a:t>
            </a:r>
            <a:br>
              <a:rPr lang="en-US" sz="1600" dirty="0"/>
            </a:br>
            <a:r>
              <a:rPr lang="en-US" sz="1600" dirty="0"/>
              <a:t>because you will use them in different places of the model</a:t>
            </a:r>
            <a:endParaRPr lang="en-SG" sz="1600" dirty="0"/>
          </a:p>
        </p:txBody>
      </p:sp>
      <p:cxnSp>
        <p:nvCxnSpPr>
          <p:cNvPr id="16" name="直接箭头连接符 15">
            <a:extLst>
              <a:ext uri="{FF2B5EF4-FFF2-40B4-BE49-F238E27FC236}">
                <a16:creationId xmlns:a16="http://schemas.microsoft.com/office/drawing/2014/main" id="{56190D9B-92F9-4279-A1E2-3CA1EF65177E}"/>
              </a:ext>
            </a:extLst>
          </p:cNvPr>
          <p:cNvCxnSpPr>
            <a:cxnSpLocks/>
            <a:stCxn id="15" idx="0"/>
          </p:cNvCxnSpPr>
          <p:nvPr/>
        </p:nvCxnSpPr>
        <p:spPr>
          <a:xfrm flipV="1">
            <a:off x="2606209" y="5002618"/>
            <a:ext cx="460790" cy="53629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0704D6C-F0F5-49AE-AF63-3CB219FF25E3}"/>
              </a:ext>
            </a:extLst>
          </p:cNvPr>
          <p:cNvSpPr txBox="1"/>
          <p:nvPr/>
        </p:nvSpPr>
        <p:spPr>
          <a:xfrm>
            <a:off x="89269" y="752475"/>
            <a:ext cx="3993633" cy="830997"/>
          </a:xfrm>
          <a:prstGeom prst="rect">
            <a:avLst/>
          </a:prstGeom>
          <a:noFill/>
          <a:ln>
            <a:solidFill>
              <a:srgbClr val="FF0000"/>
            </a:solidFill>
          </a:ln>
        </p:spPr>
        <p:txBody>
          <a:bodyPr wrap="square" rtlCol="0">
            <a:spAutoFit/>
          </a:bodyPr>
          <a:lstStyle/>
          <a:p>
            <a:r>
              <a:rPr lang="en-US" sz="1600" b="1" dirty="0">
                <a:solidFill>
                  <a:schemeClr val="accent1"/>
                </a:solidFill>
              </a:rPr>
              <a:t>Padding mask </a:t>
            </a:r>
            <a:r>
              <a:rPr lang="en-US" sz="1600" dirty="0"/>
              <a:t>to help the attention layer determine the padding tokens.</a:t>
            </a:r>
            <a:br>
              <a:rPr lang="en-US" sz="1600" dirty="0"/>
            </a:br>
            <a:r>
              <a:rPr lang="en-US" sz="1600" dirty="0"/>
              <a:t>You need the copy of the </a:t>
            </a:r>
            <a:r>
              <a:rPr lang="en-US" sz="1600" dirty="0">
                <a:solidFill>
                  <a:schemeClr val="accent1"/>
                </a:solidFill>
              </a:rPr>
              <a:t>input</a:t>
            </a:r>
            <a:r>
              <a:rPr lang="en-US" sz="1600" dirty="0"/>
              <a:t> tokens for this.</a:t>
            </a:r>
            <a:endParaRPr lang="en-SG" sz="1600" dirty="0"/>
          </a:p>
        </p:txBody>
      </p:sp>
      <p:cxnSp>
        <p:nvCxnSpPr>
          <p:cNvPr id="20" name="直接箭头连接符 19">
            <a:extLst>
              <a:ext uri="{FF2B5EF4-FFF2-40B4-BE49-F238E27FC236}">
                <a16:creationId xmlns:a16="http://schemas.microsoft.com/office/drawing/2014/main" id="{9C2D57FD-E2EE-4BE9-A8AB-B9537E233376}"/>
              </a:ext>
            </a:extLst>
          </p:cNvPr>
          <p:cNvCxnSpPr>
            <a:cxnSpLocks/>
            <a:stCxn id="19" idx="3"/>
          </p:cNvCxnSpPr>
          <p:nvPr/>
        </p:nvCxnSpPr>
        <p:spPr>
          <a:xfrm>
            <a:off x="4082902" y="1167974"/>
            <a:ext cx="1618418" cy="122435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1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Evaluating Machine Translation Models - BLEU Score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85000" lnSpcReduction="20000"/>
              </a:bodyPr>
              <a:lstStyle/>
              <a:p>
                <a:r>
                  <a:rPr lang="en-US" dirty="0"/>
                  <a:t>(2002) </a:t>
                </a:r>
                <a:r>
                  <a:rPr lang="en-US" b="1" dirty="0">
                    <a:solidFill>
                      <a:schemeClr val="accent1"/>
                    </a:solidFill>
                  </a:rPr>
                  <a:t>Bi-Lingual Evaluation Understudy (BLEU)</a:t>
                </a:r>
              </a:p>
              <a:p>
                <a:pPr lvl="1"/>
                <a:r>
                  <a:rPr lang="en-US" dirty="0"/>
                  <a:t>Compare candidate (machine) translation to 1 or more reference (human) translations</a:t>
                </a:r>
              </a:p>
              <a:p>
                <a:pPr lvl="1"/>
                <a:r>
                  <a:rPr lang="en-US" dirty="0"/>
                  <a:t>Range from </a:t>
                </a:r>
                <a:r>
                  <a:rPr lang="en-US" dirty="0">
                    <a:solidFill>
                      <a:schemeClr val="accent1"/>
                    </a:solidFill>
                  </a:rPr>
                  <a:t>0 (bad) to 1 (good)</a:t>
                </a:r>
              </a:p>
              <a:p>
                <a:pPr lvl="1"/>
                <a:r>
                  <a:rPr lang="en-US" dirty="0"/>
                  <a:t>Basic Idea: how many words </a:t>
                </a:r>
                <a:r>
                  <a:rPr lang="en-US" dirty="0">
                    <a:solidFill>
                      <a:schemeClr val="accent1"/>
                    </a:solidFill>
                  </a:rPr>
                  <a:t>from the candidate appear in the references</a:t>
                </a:r>
                <a:r>
                  <a:rPr lang="en-US" dirty="0"/>
                  <a:t>?</a:t>
                </a:r>
                <a:endParaRPr lang="en-US" dirty="0">
                  <a:solidFill>
                    <a:schemeClr val="accent1"/>
                  </a:solidFill>
                </a:endParaRPr>
              </a:p>
              <a:p>
                <a:pPr lvl="2"/>
                <a:r>
                  <a:rPr lang="en-US" dirty="0"/>
                  <a:t>Count how many n-grams from the candidate sentence appear in </a:t>
                </a:r>
                <a:r>
                  <a:rPr lang="en-US" dirty="0">
                    <a:solidFill>
                      <a:schemeClr val="accent1"/>
                    </a:solidFill>
                  </a:rPr>
                  <a:t>any</a:t>
                </a:r>
                <a:r>
                  <a:rPr lang="en-US" dirty="0"/>
                  <a:t> of the references</a:t>
                </a:r>
              </a:p>
              <a:p>
                <a:pPr lvl="3"/>
                <a:r>
                  <a:rPr lang="en-US" dirty="0"/>
                  <a:t>Once an n-gram is counted, you </a:t>
                </a:r>
                <a:r>
                  <a:rPr lang="en-US" dirty="0">
                    <a:solidFill>
                      <a:schemeClr val="accent1"/>
                    </a:solidFill>
                  </a:rPr>
                  <a:t>remove that n-gram from the references</a:t>
                </a:r>
              </a:p>
              <a:p>
                <a:pPr lvl="2"/>
                <a:r>
                  <a:rPr lang="en-US" dirty="0"/>
                  <a:t>Divide that count by total number of n-grams in the </a:t>
                </a:r>
                <a:r>
                  <a:rPr lang="en-US" dirty="0">
                    <a:solidFill>
                      <a:schemeClr val="accent1"/>
                    </a:solidFill>
                  </a:rPr>
                  <a:t>candidate</a:t>
                </a:r>
                <a:r>
                  <a:rPr lang="en-US" dirty="0"/>
                  <a:t> translation.</a:t>
                </a:r>
              </a:p>
              <a:p>
                <a:pPr lvl="2"/>
                <a:r>
                  <a:rPr lang="en-US" dirty="0">
                    <a:solidFill>
                      <a:schemeClr val="accent1"/>
                    </a:solidFill>
                  </a:rPr>
                  <a:t>A </a:t>
                </a:r>
                <a:r>
                  <a:rPr lang="en-US" dirty="0" err="1">
                    <a:solidFill>
                      <a:schemeClr val="accent1"/>
                    </a:solidFill>
                  </a:rPr>
                  <a:t>uni</a:t>
                </a:r>
                <a:r>
                  <a:rPr lang="en-US" dirty="0">
                    <a:solidFill>
                      <a:schemeClr val="accent1"/>
                    </a:solidFill>
                  </a:rPr>
                  <a:t>-gram example</a:t>
                </a:r>
              </a:p>
              <a:p>
                <a:pPr lvl="3"/>
                <a:r>
                  <a:rPr lang="en-US" dirty="0"/>
                  <a:t>Count = 1 (I) + 1 (am) = 2</a:t>
                </a:r>
              </a:p>
              <a:p>
                <a:pPr lvl="3"/>
                <a:r>
                  <a:rPr lang="en-US" dirty="0"/>
                  <a:t>BLEU = 2 / 4 = 0.5</a:t>
                </a:r>
              </a:p>
              <a:p>
                <a:pPr lvl="1"/>
                <a:r>
                  <a:rPr lang="en-US" b="1" dirty="0">
                    <a:solidFill>
                      <a:schemeClr val="accent1"/>
                    </a:solidFill>
                  </a:rPr>
                  <a:t>Formulation</a:t>
                </a:r>
                <a:r>
                  <a:rPr lang="en-US" dirty="0"/>
                  <a:t> (for 4-grams)</a:t>
                </a:r>
              </a:p>
              <a:p>
                <a:pPr lvl="2"/>
                <a14:m>
                  <m:oMath xmlns:m="http://schemas.openxmlformats.org/officeDocument/2006/math">
                    <m:r>
                      <a:rPr lang="en-US" b="0" i="1" smtClean="0">
                        <a:latin typeface="Cambria Math" panose="02040503050406030204" pitchFamily="18" charset="0"/>
                      </a:rPr>
                      <m:t>𝐵𝐿𝐸𝑈</m:t>
                    </m:r>
                    <m:r>
                      <a:rPr lang="en-US" b="0" i="1" smtClean="0">
                        <a:latin typeface="Cambria Math" panose="02040503050406030204" pitchFamily="18" charset="0"/>
                      </a:rPr>
                      <m:t>=</m:t>
                    </m:r>
                    <m:r>
                      <a:rPr lang="en-US" b="0" i="1" smtClean="0">
                        <a:latin typeface="Cambria Math" panose="02040503050406030204" pitchFamily="18" charset="0"/>
                      </a:rPr>
                      <m:t>𝐵𝑃</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4</m:t>
                                </m:r>
                              </m:sup>
                              <m:e>
                                <m:r>
                                  <a:rPr lang="en-US" b="0" i="1" smtClean="0">
                                    <a:latin typeface="Cambria Math" panose="02040503050406030204" pitchFamily="18" charset="0"/>
                                    <a:ea typeface="Cambria Math" panose="02040503050406030204" pitchFamily="18" charset="0"/>
                                  </a:rPr>
                                  <m:t>𝑝𝑟𝑒𝑐𝑖𝑠𝑖𝑜</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m:t>
                                    </m:r>
                                  </m:sub>
                                </m:sSub>
                              </m:e>
                            </m:nary>
                          </m:e>
                        </m:d>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sup>
                    </m:sSup>
                  </m:oMath>
                </a14:m>
                <a:endParaRPr lang="en-US" dirty="0"/>
              </a:p>
              <a:p>
                <a:pPr lvl="3"/>
                <a14:m>
                  <m:oMath xmlns:m="http://schemas.openxmlformats.org/officeDocument/2006/math">
                    <m:r>
                      <a:rPr lang="en-US" b="0" i="1" smtClean="0">
                        <a:latin typeface="Cambria Math" panose="02040503050406030204" pitchFamily="18" charset="0"/>
                      </a:rPr>
                      <m:t>𝐵𝑃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𝑟𝑒𝑓</m:t>
                                    </m:r>
                                  </m:num>
                                  <m:den>
                                    <m:r>
                                      <a:rPr lang="en-US" b="0" i="1" smtClean="0">
                                        <a:latin typeface="Cambria Math" panose="02040503050406030204" pitchFamily="18" charset="0"/>
                                      </a:rPr>
                                      <m:t>𝑐𝑎𝑛𝑑</m:t>
                                    </m:r>
                                  </m:den>
                                </m:f>
                              </m:sup>
                            </m:sSup>
                          </m:e>
                        </m:d>
                      </m:e>
                    </m:func>
                  </m:oMath>
                </a14:m>
                <a:endParaRPr lang="en-US" dirty="0"/>
              </a:p>
              <a:p>
                <a:pPr lvl="4"/>
                <a:r>
                  <a:rPr lang="en-US" dirty="0">
                    <a:solidFill>
                      <a:schemeClr val="accent1"/>
                    </a:solidFill>
                  </a:rPr>
                  <a:t>Brevity Penalty</a:t>
                </a:r>
                <a:r>
                  <a:rPr lang="en-US" dirty="0"/>
                  <a:t>: an exponential decay which helps to handle very short translations (compensate that BLEU has no recall term)</a:t>
                </a:r>
                <a:endParaRPr lang="en-US" b="0" i="1" dirty="0">
                  <a:latin typeface="Cambria Math" panose="02040503050406030204" pitchFamily="18" charset="0"/>
                </a:endParaRPr>
              </a:p>
              <a:p>
                <a:pPr lvl="4"/>
                <a14:m>
                  <m:oMath xmlns:m="http://schemas.openxmlformats.org/officeDocument/2006/math">
                    <m:r>
                      <a:rPr lang="en-US" b="0" i="1" smtClean="0">
                        <a:latin typeface="Cambria Math" panose="02040503050406030204" pitchFamily="18" charset="0"/>
                      </a:rPr>
                      <m:t>𝑟𝑒𝑓</m:t>
                    </m:r>
                    <m:r>
                      <a:rPr lang="en-US" b="0" i="1" smtClean="0">
                        <a:latin typeface="Cambria Math" panose="02040503050406030204" pitchFamily="18" charset="0"/>
                      </a:rPr>
                      <m:t>,</m:t>
                    </m:r>
                    <m:r>
                      <a:rPr lang="en-US" b="0" i="1" smtClean="0">
                        <a:latin typeface="Cambria Math" panose="02040503050406030204" pitchFamily="18" charset="0"/>
                      </a:rPr>
                      <m:t>𝑐𝑎𝑛𝑑</m:t>
                    </m:r>
                  </m:oMath>
                </a14:m>
                <a:r>
                  <a:rPr lang="en-US" dirty="0"/>
                  <a:t>: length (count of words) in reference and candidate translations</a:t>
                </a:r>
              </a:p>
              <a:p>
                <a:pPr lvl="4"/>
                <a:r>
                  <a:rPr lang="en-US" dirty="0"/>
                  <a:t>In practice, calculate the </a:t>
                </a:r>
                <a:r>
                  <a:rPr lang="en-US" dirty="0">
                    <a:solidFill>
                      <a:schemeClr val="accent1"/>
                    </a:solidFill>
                  </a:rPr>
                  <a:t>sum of log precision </a:t>
                </a:r>
                <a:r>
                  <a:rPr lang="en-US" dirty="0"/>
                  <a:t>first, then take exponential, before multiplying with BP.</a:t>
                </a:r>
              </a:p>
              <a:p>
                <a:pPr lvl="3"/>
                <a14:m>
                  <m:oMath xmlns:m="http://schemas.openxmlformats.org/officeDocument/2006/math">
                    <m:r>
                      <a:rPr lang="en-US" b="0" i="1" smtClean="0">
                        <a:latin typeface="Cambria Math" panose="02040503050406030204" pitchFamily="18" charset="0"/>
                      </a:rPr>
                      <m:t>𝑝𝑟𝑒𝑐𝑖𝑠𝑖𝑜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𝑛𝑡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𝑐𝑎𝑛𝑑</m:t>
                            </m:r>
                          </m:sub>
                          <m:sup/>
                          <m:e>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𝑠𝑛𝑡</m:t>
                                </m:r>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𝑐𝑎𝑛𝑑</m:t>
                                            </m:r>
                                          </m:sub>
                                          <m:sup>
                                            <m:r>
                                              <a:rPr lang="en-US" b="0" i="1" smtClean="0">
                                                <a:latin typeface="Cambria Math" panose="02040503050406030204" pitchFamily="18" charset="0"/>
                                              </a:rPr>
                                              <m:t>𝑖</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𝑟𝑒𝑓</m:t>
                                            </m:r>
                                          </m:sub>
                                          <m:sup>
                                            <m:r>
                                              <a:rPr lang="en-US" b="0" i="1" smtClean="0">
                                                <a:latin typeface="Cambria Math" panose="02040503050406030204" pitchFamily="18" charset="0"/>
                                              </a:rPr>
                                              <m:t>𝑖</m:t>
                                            </m:r>
                                          </m:sup>
                                        </m:sSubSup>
                                      </m:e>
                                    </m:d>
                                  </m:e>
                                </m:func>
                              </m:e>
                            </m:nary>
                          </m:e>
                        </m:nary>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sup>
                        </m:sSubSup>
                      </m:den>
                    </m:f>
                  </m:oMath>
                </a14:m>
                <a:endParaRPr lang="en-US" dirty="0"/>
              </a:p>
              <a:p>
                <a:pPr lvl="4"/>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𝑐𝑎𝑛𝑑</m:t>
                        </m:r>
                      </m:sub>
                      <m:sup>
                        <m:r>
                          <a:rPr lang="en-US" b="0" i="1" smtClean="0">
                            <a:latin typeface="Cambria Math" panose="02040503050406030204" pitchFamily="18" charset="0"/>
                          </a:rPr>
                          <m:t>𝑖</m:t>
                        </m:r>
                      </m:sup>
                    </m:sSubSup>
                  </m:oMath>
                </a14:m>
                <a:r>
                  <a:rPr lang="en-US" dirty="0"/>
                  <a:t>: count of i-gram in the candidate matching the reference translation</a:t>
                </a:r>
              </a:p>
              <a:p>
                <a:pPr lvl="4"/>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𝑟𝑒𝑓</m:t>
                        </m:r>
                      </m:sub>
                      <m:sup>
                        <m:r>
                          <a:rPr lang="en-US" b="0" i="1" smtClean="0">
                            <a:latin typeface="Cambria Math" panose="02040503050406030204" pitchFamily="18" charset="0"/>
                          </a:rPr>
                          <m:t>𝑖</m:t>
                        </m:r>
                      </m:sup>
                    </m:sSubSup>
                  </m:oMath>
                </a14:m>
                <a:r>
                  <a:rPr lang="en-US" dirty="0"/>
                  <a:t>: count of i-gram in the reference translation</a:t>
                </a:r>
              </a:p>
              <a:p>
                <a:pPr lvl="4"/>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𝑡</m:t>
                        </m:r>
                      </m:sub>
                      <m:sup>
                        <m:r>
                          <a:rPr lang="en-US" b="0" i="1" smtClean="0">
                            <a:latin typeface="Cambria Math" panose="02040503050406030204" pitchFamily="18" charset="0"/>
                          </a:rPr>
                          <m:t>𝑖</m:t>
                        </m:r>
                      </m:sup>
                    </m:sSubSup>
                  </m:oMath>
                </a14:m>
                <a:r>
                  <a:rPr lang="en-US" dirty="0"/>
                  <a:t>: total number of i-grams in candidate translation</a:t>
                </a:r>
              </a:p>
              <a:p>
                <a:pPr lvl="4"/>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𝑐𝑎𝑛𝑑</m:t>
                                </m:r>
                              </m:sub>
                              <m:sup>
                                <m:r>
                                  <a:rPr lang="en-US" b="0" i="1" smtClean="0">
                                    <a:latin typeface="Cambria Math" panose="02040503050406030204" pitchFamily="18" charset="0"/>
                                  </a:rPr>
                                  <m:t>𝑖</m:t>
                                </m:r>
                              </m:sup>
                            </m:sSubSup>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𝑚</m:t>
                                </m:r>
                              </m:e>
                              <m:sub>
                                <m:r>
                                  <a:rPr lang="en-US" b="0" i="1" smtClean="0">
                                    <a:latin typeface="Cambria Math" panose="02040503050406030204" pitchFamily="18" charset="0"/>
                                  </a:rPr>
                                  <m:t>𝑟𝑒𝑓</m:t>
                                </m:r>
                              </m:sub>
                              <m:sup>
                                <m:r>
                                  <a:rPr lang="en-US" b="0" i="1" smtClean="0">
                                    <a:latin typeface="Cambria Math" panose="02040503050406030204" pitchFamily="18" charset="0"/>
                                  </a:rPr>
                                  <m:t>𝑖</m:t>
                                </m:r>
                              </m:sup>
                            </m:sSubSup>
                          </m:e>
                        </m:d>
                      </m:e>
                    </m:func>
                  </m:oMath>
                </a14:m>
                <a:r>
                  <a:rPr lang="en-US" dirty="0"/>
                  <a:t>: clipped to maximal </a:t>
                </a:r>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680" t="-2330" b="-405"/>
                </a:stretch>
              </a:blipFill>
            </p:spPr>
            <p:txBody>
              <a:bodyPr/>
              <a:lstStyle/>
              <a:p>
                <a:r>
                  <a:rPr lang="en-SG">
                    <a:noFill/>
                  </a:rPr>
                  <a:t> </a:t>
                </a:r>
              </a:p>
            </p:txBody>
          </p:sp>
        </mc:Fallback>
      </mc:AlternateContent>
      <p:pic>
        <p:nvPicPr>
          <p:cNvPr id="7" name="图片 6">
            <a:extLst>
              <a:ext uri="{FF2B5EF4-FFF2-40B4-BE49-F238E27FC236}">
                <a16:creationId xmlns:a16="http://schemas.microsoft.com/office/drawing/2014/main" id="{3AFE51C7-40DC-4554-B64C-D2190BC11902}"/>
              </a:ext>
            </a:extLst>
          </p:cNvPr>
          <p:cNvPicPr>
            <a:picLocks noChangeAspect="1"/>
          </p:cNvPicPr>
          <p:nvPr/>
        </p:nvPicPr>
        <p:blipFill>
          <a:blip r:embed="rId4"/>
          <a:stretch>
            <a:fillRect/>
          </a:stretch>
        </p:blipFill>
        <p:spPr>
          <a:xfrm>
            <a:off x="6457507" y="2833322"/>
            <a:ext cx="3925522" cy="733902"/>
          </a:xfrm>
          <a:prstGeom prst="rect">
            <a:avLst/>
          </a:prstGeom>
        </p:spPr>
      </p:pic>
    </p:spTree>
    <p:extLst>
      <p:ext uri="{BB962C8B-B14F-4D97-AF65-F5344CB8AC3E}">
        <p14:creationId xmlns:p14="http://schemas.microsoft.com/office/powerpoint/2010/main" val="374001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C195-9A3F-4765-BC1B-F165F3F9C707}"/>
              </a:ext>
            </a:extLst>
          </p:cNvPr>
          <p:cNvSpPr>
            <a:spLocks noGrp="1"/>
          </p:cNvSpPr>
          <p:nvPr>
            <p:ph type="title"/>
          </p:nvPr>
        </p:nvSpPr>
        <p:spPr>
          <a:xfrm>
            <a:off x="238125" y="90488"/>
            <a:ext cx="11649075" cy="661987"/>
          </a:xfrm>
        </p:spPr>
        <p:txBody>
          <a:bodyPr>
            <a:normAutofit fontScale="90000"/>
          </a:bodyPr>
          <a:lstStyle/>
          <a:p>
            <a:r>
              <a:rPr lang="en-US" dirty="0"/>
              <a:t>ROUGE-N Score and F1 Score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99E7D-9AAE-4162-A428-E985778DA6AC}"/>
                  </a:ext>
                </a:extLst>
              </p:cNvPr>
              <p:cNvSpPr>
                <a:spLocks noGrp="1"/>
              </p:cNvSpPr>
              <p:nvPr>
                <p:ph idx="1"/>
              </p:nvPr>
            </p:nvSpPr>
            <p:spPr>
              <a:xfrm>
                <a:off x="238125" y="752475"/>
                <a:ext cx="11649075" cy="6015037"/>
              </a:xfrm>
            </p:spPr>
            <p:txBody>
              <a:bodyPr>
                <a:normAutofit fontScale="92500" lnSpcReduction="20000"/>
              </a:bodyPr>
              <a:lstStyle/>
              <a:p>
                <a:r>
                  <a:rPr lang="en-US" b="1" dirty="0">
                    <a:solidFill>
                      <a:schemeClr val="accent1"/>
                    </a:solidFill>
                  </a:rPr>
                  <a:t>Recall-Oriented Understudy of Gisting Evaluation (ROUGE)</a:t>
                </a:r>
              </a:p>
              <a:p>
                <a:pPr lvl="1"/>
                <a:r>
                  <a:rPr lang="en-US" dirty="0">
                    <a:solidFill>
                      <a:schemeClr val="accent1"/>
                    </a:solidFill>
                  </a:rPr>
                  <a:t>Recall-oriented</a:t>
                </a:r>
                <a:r>
                  <a:rPr lang="en-US" dirty="0"/>
                  <a:t>: how much the human references appear in candidate translation</a:t>
                </a:r>
              </a:p>
              <a:p>
                <a:pPr lvl="2"/>
                <a:r>
                  <a:rPr lang="en-US" dirty="0"/>
                  <a:t>BLEU is precision oriented</a:t>
                </a:r>
              </a:p>
              <a:p>
                <a:pPr lvl="1"/>
                <a:r>
                  <a:rPr lang="en-US" b="1" dirty="0">
                    <a:solidFill>
                      <a:schemeClr val="accent1"/>
                    </a:solidFill>
                  </a:rPr>
                  <a:t>ROUGE-N</a:t>
                </a:r>
                <a:r>
                  <a:rPr lang="en-US" dirty="0"/>
                  <a:t> is one version of ROUGE, which counts the n-gram overlaps</a:t>
                </a:r>
              </a:p>
              <a:p>
                <a:pPr lvl="2"/>
                <a:r>
                  <a:rPr lang="en-US" dirty="0"/>
                  <a:t>Basic Idea: how many words </a:t>
                </a:r>
                <a:r>
                  <a:rPr lang="en-US" dirty="0">
                    <a:solidFill>
                      <a:schemeClr val="accent1"/>
                    </a:solidFill>
                  </a:rPr>
                  <a:t>from the reference appear in the candidate</a:t>
                </a:r>
                <a:r>
                  <a:rPr lang="en-US" dirty="0"/>
                  <a:t>?</a:t>
                </a:r>
                <a:endParaRPr lang="en-US" dirty="0">
                  <a:solidFill>
                    <a:schemeClr val="accent1"/>
                  </a:solidFill>
                </a:endParaRPr>
              </a:p>
              <a:p>
                <a:pPr lvl="3"/>
                <a:r>
                  <a:rPr lang="en-US" dirty="0"/>
                  <a:t>Count how many n-grams from the reference sentence appear in the candidate</a:t>
                </a:r>
              </a:p>
              <a:p>
                <a:pPr lvl="4"/>
                <a:r>
                  <a:rPr lang="en-US" dirty="0"/>
                  <a:t>Once an n-gram is counted, you </a:t>
                </a:r>
                <a:r>
                  <a:rPr lang="en-US" dirty="0">
                    <a:solidFill>
                      <a:schemeClr val="accent1"/>
                    </a:solidFill>
                  </a:rPr>
                  <a:t>remove that n-gram from the candidate</a:t>
                </a:r>
              </a:p>
              <a:p>
                <a:pPr lvl="3"/>
                <a:r>
                  <a:rPr lang="en-US" dirty="0"/>
                  <a:t>Divide that count by total number of n-grams in the </a:t>
                </a:r>
                <a:r>
                  <a:rPr lang="en-US" dirty="0">
                    <a:solidFill>
                      <a:schemeClr val="accent1"/>
                    </a:solidFill>
                  </a:rPr>
                  <a:t>reference</a:t>
                </a:r>
                <a:r>
                  <a:rPr lang="en-US" dirty="0"/>
                  <a:t> translation.</a:t>
                </a:r>
              </a:p>
              <a:p>
                <a:pPr lvl="3"/>
                <a:r>
                  <a:rPr lang="en-US" dirty="0"/>
                  <a:t>For </a:t>
                </a:r>
                <a:r>
                  <a:rPr lang="en-US" dirty="0">
                    <a:solidFill>
                      <a:schemeClr val="accent1"/>
                    </a:solidFill>
                  </a:rPr>
                  <a:t>multiple references</a:t>
                </a:r>
                <a:r>
                  <a:rPr lang="en-US" dirty="0"/>
                  <a:t>, use the maximum ROUGE-N score</a:t>
                </a:r>
              </a:p>
              <a:p>
                <a:pPr lvl="2"/>
                <a:r>
                  <a:rPr lang="en-US" dirty="0">
                    <a:solidFill>
                      <a:schemeClr val="accent1"/>
                    </a:solidFill>
                  </a:rPr>
                  <a:t>A </a:t>
                </a:r>
                <a:r>
                  <a:rPr lang="en-US" dirty="0" err="1">
                    <a:solidFill>
                      <a:schemeClr val="accent1"/>
                    </a:solidFill>
                  </a:rPr>
                  <a:t>uni</a:t>
                </a:r>
                <a:r>
                  <a:rPr lang="en-US" dirty="0">
                    <a:solidFill>
                      <a:schemeClr val="accent1"/>
                    </a:solidFill>
                  </a:rPr>
                  <a:t>-gram example</a:t>
                </a:r>
              </a:p>
              <a:p>
                <a:pPr lvl="3"/>
                <a:r>
                  <a:rPr lang="en-US" dirty="0"/>
                  <a:t>Reference 1: Count = 1 (I) + 1 (am) = 2; ROUGE-N = 2 / 5 = 0.4</a:t>
                </a:r>
              </a:p>
              <a:p>
                <a:pPr lvl="3"/>
                <a:r>
                  <a:rPr lang="en-US" dirty="0"/>
                  <a:t>Reference 2: Count = 1 (I) + 1 (am) = 2; ROUGE-N = 2 / 5 = 0.4</a:t>
                </a:r>
              </a:p>
              <a:p>
                <a:pPr lvl="3"/>
                <a:r>
                  <a:rPr lang="en-US" dirty="0"/>
                  <a:t>ROUGE-N = max(0.4, 0.4) = 0.4</a:t>
                </a:r>
                <a:br>
                  <a:rPr lang="en-US" dirty="0"/>
                </a:br>
                <a:endParaRPr lang="en-US" dirty="0"/>
              </a:p>
              <a:p>
                <a:r>
                  <a:rPr lang="en-US" dirty="0"/>
                  <a:t>F1 Score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𝐵𝐿𝐸𝑈</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𝑅𝑂𝑈𝐺𝐸</m:t>
                        </m:r>
                      </m:num>
                      <m:den>
                        <m:r>
                          <a:rPr lang="en-US" b="0" i="1" smtClean="0">
                            <a:latin typeface="Cambria Math" panose="02040503050406030204" pitchFamily="18" charset="0"/>
                            <a:ea typeface="Cambria Math" panose="02040503050406030204" pitchFamily="18" charset="0"/>
                          </a:rPr>
                          <m:t>𝐵𝐿𝐸𝑈</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𝑅𝑂𝑈𝐺𝐸</m:t>
                        </m:r>
                      </m:den>
                    </m:f>
                  </m:oMath>
                </a14:m>
                <a:r>
                  <a:rPr lang="en-US" b="0" dirty="0">
                    <a:ea typeface="Cambria Math" panose="02040503050406030204" pitchFamily="18" charset="0"/>
                  </a:rPr>
                  <a:t> </a:t>
                </a:r>
                <a:br>
                  <a:rPr lang="en-US" b="0" dirty="0">
                    <a:ea typeface="Cambria Math" panose="02040503050406030204" pitchFamily="18" charset="0"/>
                  </a:rPr>
                </a:br>
                <a:endParaRPr lang="en-US" dirty="0"/>
              </a:p>
              <a:p>
                <a:r>
                  <a:rPr lang="en-US" b="1" dirty="0">
                    <a:solidFill>
                      <a:schemeClr val="accent1"/>
                    </a:solidFill>
                  </a:rPr>
                  <a:t>Drawbacks of BLEU, ROUGE-N and F1</a:t>
                </a:r>
              </a:p>
              <a:p>
                <a:pPr lvl="1"/>
                <a:r>
                  <a:rPr lang="en-US" dirty="0"/>
                  <a:t>Do not consider </a:t>
                </a:r>
                <a:r>
                  <a:rPr lang="en-US" dirty="0">
                    <a:solidFill>
                      <a:schemeClr val="accent1"/>
                    </a:solidFill>
                  </a:rPr>
                  <a:t>semantic meaning</a:t>
                </a:r>
              </a:p>
              <a:p>
                <a:pPr lvl="1"/>
                <a:r>
                  <a:rPr lang="en-US" dirty="0"/>
                  <a:t>Do not consider </a:t>
                </a:r>
                <a:r>
                  <a:rPr lang="en-US" dirty="0">
                    <a:solidFill>
                      <a:schemeClr val="accent1"/>
                    </a:solidFill>
                  </a:rPr>
                  <a:t>sentence structure</a:t>
                </a:r>
                <a:r>
                  <a:rPr lang="en-US" dirty="0"/>
                  <a:t>, such as “Ate I was hungry because!”</a:t>
                </a:r>
              </a:p>
            </p:txBody>
          </p:sp>
        </mc:Choice>
        <mc:Fallback xmlns="">
          <p:sp>
            <p:nvSpPr>
              <p:cNvPr id="3" name="Content Placeholder 2">
                <a:extLst>
                  <a:ext uri="{FF2B5EF4-FFF2-40B4-BE49-F238E27FC236}">
                    <a16:creationId xmlns:a16="http://schemas.microsoft.com/office/drawing/2014/main" id="{D9D99E7D-9AAE-4162-A428-E985778DA6AC}"/>
                  </a:ext>
                </a:extLst>
              </p:cNvPr>
              <p:cNvSpPr>
                <a:spLocks noGrp="1" noRot="1" noChangeAspect="1" noMove="1" noResize="1" noEditPoints="1" noAdjustHandles="1" noChangeArrowheads="1" noChangeShapeType="1" noTextEdit="1"/>
              </p:cNvSpPr>
              <p:nvPr>
                <p:ph idx="1"/>
              </p:nvPr>
            </p:nvSpPr>
            <p:spPr>
              <a:xfrm>
                <a:off x="238125" y="752475"/>
                <a:ext cx="11649075" cy="6015037"/>
              </a:xfrm>
              <a:blipFill>
                <a:blip r:embed="rId3"/>
                <a:stretch>
                  <a:fillRect l="-785" t="-2533"/>
                </a:stretch>
              </a:blipFill>
            </p:spPr>
            <p:txBody>
              <a:bodyPr/>
              <a:lstStyle/>
              <a:p>
                <a:r>
                  <a:rPr lang="en-SG">
                    <a:noFill/>
                  </a:rPr>
                  <a:t> </a:t>
                </a:r>
              </a:p>
            </p:txBody>
          </p:sp>
        </mc:Fallback>
      </mc:AlternateContent>
      <p:pic>
        <p:nvPicPr>
          <p:cNvPr id="4" name="图片 3">
            <a:extLst>
              <a:ext uri="{FF2B5EF4-FFF2-40B4-BE49-F238E27FC236}">
                <a16:creationId xmlns:a16="http://schemas.microsoft.com/office/drawing/2014/main" id="{4C8839C6-69D9-4952-9A02-9E13760F74B7}"/>
              </a:ext>
            </a:extLst>
          </p:cNvPr>
          <p:cNvPicPr>
            <a:picLocks noChangeAspect="1"/>
          </p:cNvPicPr>
          <p:nvPr/>
        </p:nvPicPr>
        <p:blipFill>
          <a:blip r:embed="rId4"/>
          <a:stretch>
            <a:fillRect/>
          </a:stretch>
        </p:blipFill>
        <p:spPr>
          <a:xfrm>
            <a:off x="8028353" y="3279889"/>
            <a:ext cx="3925522" cy="733902"/>
          </a:xfrm>
          <a:prstGeom prst="rect">
            <a:avLst/>
          </a:prstGeom>
        </p:spPr>
      </p:pic>
    </p:spTree>
    <p:extLst>
      <p:ext uri="{BB962C8B-B14F-4D97-AF65-F5344CB8AC3E}">
        <p14:creationId xmlns:p14="http://schemas.microsoft.com/office/powerpoint/2010/main" val="3587462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8116</TotalTime>
  <Words>2022</Words>
  <Application>Microsoft Office PowerPoint</Application>
  <PresentationFormat>宽屏</PresentationFormat>
  <Paragraphs>193</Paragraphs>
  <Slides>14</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Arial</vt:lpstr>
      <vt:lpstr>Calibri</vt:lpstr>
      <vt:lpstr>Calibri Light</vt:lpstr>
      <vt:lpstr>Cambria Math</vt:lpstr>
      <vt:lpstr>Office Theme</vt:lpstr>
      <vt:lpstr>Natural Language Processing Specialization  Neural Machine Translation with Attention </vt:lpstr>
      <vt:lpstr>Neural Machine Translation (NMT) – Seq2Seq</vt:lpstr>
      <vt:lpstr>Attention – the Motivation</vt:lpstr>
      <vt:lpstr>The Attention Layer</vt:lpstr>
      <vt:lpstr>Transformer – Queries, Keys, Values, Alignment</vt:lpstr>
      <vt:lpstr>Train a Neural Machine Translation (NMT) Model</vt:lpstr>
      <vt:lpstr>Put Everything Together – NMT Model with Attention</vt:lpstr>
      <vt:lpstr>Evaluating Machine Translation Models - BLEU Score</vt:lpstr>
      <vt:lpstr>ROUGE-N Score and F1 Score</vt:lpstr>
      <vt:lpstr>Generate Candidate Translations</vt:lpstr>
      <vt:lpstr>Beam Search</vt:lpstr>
      <vt:lpstr>Minimum Bayer Risk (MBR)</vt:lpstr>
      <vt:lpstr>Data Preparation</vt:lpstr>
      <vt:lpstr>Trax – Select and Residual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Specialization  Sentiment Analysis with Logistic Regression</dc:title>
  <dc:creator>Yang Xi</dc:creator>
  <cp:lastModifiedBy>Yang Xi</cp:lastModifiedBy>
  <cp:revision>88</cp:revision>
  <dcterms:created xsi:type="dcterms:W3CDTF">2021-11-23T13:19:22Z</dcterms:created>
  <dcterms:modified xsi:type="dcterms:W3CDTF">2021-12-27T12:00:11Z</dcterms:modified>
</cp:coreProperties>
</file>