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9" r:id="rId4"/>
    <p:sldId id="28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ED4A36-2C6D-4763-A4C4-0584B9686597}">
          <p14:sldIdLst>
            <p14:sldId id="256"/>
          </p14:sldIdLst>
        </p14:section>
        <p14:section name="Transformers Overview" id="{41EE09C3-20C6-4A16-B6F2-123C6EAA2DD1}">
          <p14:sldIdLst>
            <p14:sldId id="278"/>
            <p14:sldId id="279"/>
            <p14:sldId id="289"/>
            <p14:sldId id="280"/>
          </p14:sldIdLst>
        </p14:section>
        <p14:section name="Attention Mechanisms" id="{81AB844F-9771-422C-AFF3-8C46CA90910D}">
          <p14:sldIdLst>
            <p14:sldId id="281"/>
            <p14:sldId id="282"/>
            <p14:sldId id="283"/>
          </p14:sldIdLst>
        </p14:section>
        <p14:section name="Transformer Decoder" id="{776E79D5-1E96-410C-A727-94247C782008}">
          <p14:sldIdLst>
            <p14:sldId id="284"/>
          </p14:sldIdLst>
        </p14:section>
        <p14:section name="Transformer Summarizer" id="{46DF685F-859A-462A-9FBA-EE544166ADCF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828" autoAdjust="0"/>
  </p:normalViewPr>
  <p:slideViewPr>
    <p:cSldViewPr snapToGrid="0">
      <p:cViewPr varScale="1">
        <p:scale>
          <a:sx n="101" d="100"/>
          <a:sy n="101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6C47-E3E3-429B-BDDC-4E0694DA3629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7FE9-0F50-4223-B9C2-DD57C3EF8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48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1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46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43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95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86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37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14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92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95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29/12/2021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Text Summarization </a:t>
            </a:r>
            <a:r>
              <a:rPr lang="en-US" sz="4300"/>
              <a:t>with Transformers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Summarizer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Summarization</a:t>
                </a:r>
              </a:p>
              <a:p>
                <a:pPr lvl="1"/>
                <a:r>
                  <a:rPr lang="en-US" dirty="0"/>
                  <a:t>Input: an entire news article</a:t>
                </a:r>
              </a:p>
              <a:p>
                <a:pPr lvl="1"/>
                <a:r>
                  <a:rPr lang="en-US" dirty="0"/>
                  <a:t>Output: a summary of the article – one sentence to describe the key information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Training</a:t>
                </a:r>
                <a:r>
                  <a:rPr lang="en-US" dirty="0"/>
                  <a:t> with given articles and summaries</a:t>
                </a:r>
              </a:p>
              <a:p>
                <a:pPr lvl="1"/>
                <a:r>
                  <a:rPr lang="en-US" dirty="0"/>
                  <a:t>Model input: </a:t>
                </a:r>
                <a:r>
                  <a:rPr lang="en-US" dirty="0">
                    <a:solidFill>
                      <a:schemeClr val="accent1"/>
                    </a:solidFill>
                  </a:rPr>
                  <a:t>[ARTICLE] &lt;EOS&gt; [SUMMARY] &lt;EOS&gt; &lt;PAD&gt;</a:t>
                </a:r>
              </a:p>
              <a:p>
                <a:pPr lvl="2"/>
                <a:r>
                  <a:rPr lang="en-US" dirty="0"/>
                  <a:t>Usually, 0 for &lt;PAD&gt; and 1 for &lt;EOS&gt;</a:t>
                </a:r>
              </a:p>
              <a:p>
                <a:pPr lvl="1"/>
                <a:r>
                  <a:rPr lang="en-US" dirty="0"/>
                  <a:t>The model will predict the next word using all previous ones</a:t>
                </a:r>
              </a:p>
              <a:p>
                <a:pPr lvl="1"/>
                <a:r>
                  <a:rPr lang="en-US" dirty="0"/>
                  <a:t>You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avoid huge loss </a:t>
                </a:r>
                <a:r>
                  <a:rPr lang="en-US" dirty="0"/>
                  <a:t>just because the model cannot predict correctly</a:t>
                </a:r>
              </a:p>
              <a:p>
                <a:pPr lvl="2"/>
                <a:r>
                  <a:rPr lang="en-US" dirty="0"/>
                  <a:t>Solution: use a </a:t>
                </a:r>
                <a:r>
                  <a:rPr lang="en-US" dirty="0">
                    <a:solidFill>
                      <a:schemeClr val="accent1"/>
                    </a:solidFill>
                  </a:rPr>
                  <a:t>weighted loss</a:t>
                </a:r>
              </a:p>
              <a:p>
                <a:pPr lvl="3"/>
                <a:r>
                  <a:rPr lang="en-US" dirty="0"/>
                  <a:t>With abundant data, you can have the model </a:t>
                </a:r>
                <a:r>
                  <a:rPr lang="en-US" dirty="0">
                    <a:solidFill>
                      <a:schemeClr val="accent1"/>
                    </a:solidFill>
                  </a:rPr>
                  <a:t>focus only on the summary</a:t>
                </a:r>
              </a:p>
              <a:p>
                <a:pPr lvl="4"/>
                <a:r>
                  <a:rPr lang="en-US" dirty="0"/>
                  <a:t>Words within the article </a:t>
                </a:r>
                <a:r>
                  <a:rPr lang="en-US" dirty="0">
                    <a:sym typeface="Wingdings" panose="05000000000000000000" pitchFamily="2" charset="2"/>
                  </a:rPr>
                  <a:t> weight 0 ; Words within the summary  weight 1</a:t>
                </a: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If little data for summary, it will help to weight more on words within the article, such as 0.2, 0.5, even 1</a:t>
                </a:r>
              </a:p>
              <a:p>
                <a:pPr lvl="4"/>
                <a:r>
                  <a:rPr lang="en-US" dirty="0">
                    <a:sym typeface="Wingdings" panose="05000000000000000000" pitchFamily="2" charset="2"/>
                  </a:rPr>
                  <a:t>The model will learn word relationships common in the news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Cross-Entropy Loss Function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Sums the losses over the 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within the summary for every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the batch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Inference</a:t>
                </a:r>
                <a:r>
                  <a:rPr lang="en-US" dirty="0"/>
                  <a:t> with a trained model</a:t>
                </a:r>
              </a:p>
              <a:p>
                <a:pPr lvl="1"/>
                <a:r>
                  <a:rPr lang="en-US" dirty="0"/>
                  <a:t>Input [ARTICLE] &lt;EOS&gt;, and the model will </a:t>
                </a:r>
                <a:r>
                  <a:rPr lang="en-US" dirty="0">
                    <a:solidFill>
                      <a:schemeClr val="accent1"/>
                    </a:solidFill>
                  </a:rPr>
                  <a:t>generate summary word-by-word </a:t>
                </a:r>
                <a:r>
                  <a:rPr lang="en-US" dirty="0"/>
                  <a:t>until &lt;EOS&gt;</a:t>
                </a:r>
              </a:p>
              <a:p>
                <a:pPr lvl="1"/>
                <a:r>
                  <a:rPr lang="en-US" dirty="0"/>
                  <a:t>The model generates a probability distribution over all possible words</a:t>
                </a:r>
              </a:p>
              <a:p>
                <a:pPr lvl="2"/>
                <a:r>
                  <a:rPr lang="en-US" dirty="0"/>
                  <a:t>You can randomly sample from the distribution, and see how it gives you different summary each time you run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680" t="-23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8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vs RNN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RNN / vanilla Seq2Seq</a:t>
            </a:r>
          </a:p>
          <a:p>
            <a:pPr lvl="1"/>
            <a:r>
              <a:rPr lang="en-US" dirty="0"/>
              <a:t>You need to take sequential steps to encode your inputs, then take another set of sequential steps to decode the information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Little room for parallel computation </a:t>
            </a:r>
            <a:r>
              <a:rPr lang="en-US" dirty="0"/>
              <a:t>– the longer input sentence, more time to process</a:t>
            </a:r>
          </a:p>
          <a:p>
            <a:pPr lvl="2"/>
            <a:r>
              <a:rPr lang="en-US" dirty="0"/>
              <a:t>Longer sequence – </a:t>
            </a:r>
            <a:r>
              <a:rPr lang="en-US" dirty="0">
                <a:solidFill>
                  <a:schemeClr val="accent1"/>
                </a:solidFill>
              </a:rPr>
              <a:t>loss of information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vanishing gradients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LSTM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GRU</a:t>
            </a:r>
            <a:r>
              <a:rPr lang="en-US" dirty="0"/>
              <a:t> help a little with these problems</a:t>
            </a:r>
          </a:p>
          <a:p>
            <a:pPr lvl="3"/>
            <a:r>
              <a:rPr lang="en-US" dirty="0"/>
              <a:t>Still fail on very long sentence because of </a:t>
            </a:r>
            <a:r>
              <a:rPr lang="en-US" dirty="0">
                <a:solidFill>
                  <a:schemeClr val="accent1"/>
                </a:solidFill>
              </a:rPr>
              <a:t>information bottleneck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Seq2Seq with Attention</a:t>
            </a:r>
          </a:p>
          <a:p>
            <a:pPr lvl="1"/>
            <a:r>
              <a:rPr lang="en-US" dirty="0"/>
              <a:t>LSTM / GRU / vanilla RNN for encoder and decoder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Transformers</a:t>
            </a:r>
            <a:r>
              <a:rPr lang="en-US" dirty="0"/>
              <a:t>: (2017, Google) Attention Is All You Need</a:t>
            </a:r>
          </a:p>
          <a:p>
            <a:pPr lvl="1"/>
            <a:r>
              <a:rPr lang="en-US" dirty="0"/>
              <a:t>Rely only on attention mechanisms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Do NOT require use of RNN</a:t>
            </a:r>
          </a:p>
          <a:p>
            <a:pPr lvl="1"/>
            <a:r>
              <a:rPr lang="en-US" dirty="0"/>
              <a:t>Easy to </a:t>
            </a:r>
            <a:r>
              <a:rPr lang="en-US" dirty="0">
                <a:solidFill>
                  <a:schemeClr val="accent1"/>
                </a:solidFill>
              </a:rPr>
              <a:t>parallelize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5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Transformers Overview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Transformer model uses </a:t>
                </a:r>
                <a:r>
                  <a:rPr lang="en-US" dirty="0">
                    <a:solidFill>
                      <a:schemeClr val="accent1"/>
                    </a:solidFill>
                  </a:rPr>
                  <a:t>Scaled Dot-Product Attention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Computation and memory efficient, with only matrix multiplications</a:t>
                </a:r>
              </a:p>
              <a:p>
                <a:pPr lvl="1"/>
                <a:r>
                  <a:rPr lang="en-US" dirty="0"/>
                  <a:t>Core of transformers to allow scaling up the model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Multi-Head Attention Layer</a:t>
                </a:r>
              </a:p>
              <a:p>
                <a:pPr lvl="1"/>
                <a:r>
                  <a:rPr lang="en-US" dirty="0"/>
                  <a:t>Multiple </a:t>
                </a:r>
                <a:r>
                  <a:rPr lang="en-US" dirty="0">
                    <a:solidFill>
                      <a:schemeClr val="accent1"/>
                    </a:solidFill>
                  </a:rPr>
                  <a:t>scaled dot-product attention </a:t>
                </a:r>
                <a:r>
                  <a:rPr lang="en-US" dirty="0"/>
                  <a:t>mechanisms and </a:t>
                </a:r>
                <a:br>
                  <a:rPr lang="en-US" dirty="0"/>
                </a:br>
                <a:r>
                  <a:rPr lang="en-US" dirty="0"/>
                  <a:t>multiple </a:t>
                </a:r>
                <a:r>
                  <a:rPr lang="en-US" dirty="0">
                    <a:solidFill>
                      <a:schemeClr val="accent1"/>
                    </a:solidFill>
                  </a:rPr>
                  <a:t>linear transformation </a:t>
                </a:r>
                <a:r>
                  <a:rPr lang="en-US" dirty="0"/>
                  <a:t>of the input Q, K, V.</a:t>
                </a:r>
              </a:p>
              <a:p>
                <a:pPr lvl="2"/>
                <a:r>
                  <a:rPr lang="en-US" dirty="0"/>
                  <a:t>The linear transformations are learnable parameters</a:t>
                </a:r>
              </a:p>
              <a:p>
                <a:pPr lvl="1"/>
                <a:r>
                  <a:rPr lang="en-US" dirty="0"/>
                  <a:t>Layers </a:t>
                </a:r>
                <a:r>
                  <a:rPr lang="en-US" dirty="0">
                    <a:solidFill>
                      <a:schemeClr val="accent1"/>
                    </a:solidFill>
                  </a:rPr>
                  <a:t>run in parallel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B5127C3-E5C6-4829-A7F2-0F553CCD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710" y="2119311"/>
            <a:ext cx="2414165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1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Transformers 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Encoder</a:t>
            </a:r>
          </a:p>
          <a:p>
            <a:pPr lvl="1"/>
            <a:r>
              <a:rPr lang="en-US" dirty="0"/>
              <a:t>A single encoder layer</a:t>
            </a:r>
          </a:p>
          <a:p>
            <a:pPr lvl="2"/>
            <a:r>
              <a:rPr lang="en-US" dirty="0"/>
              <a:t>Start with a multi-head attention module</a:t>
            </a:r>
          </a:p>
          <a:p>
            <a:pPr lvl="3"/>
            <a:r>
              <a:rPr lang="en-US" b="1" dirty="0">
                <a:solidFill>
                  <a:schemeClr val="accent1"/>
                </a:solidFill>
              </a:rPr>
              <a:t>Self-attention</a:t>
            </a:r>
            <a:r>
              <a:rPr lang="en-US" dirty="0"/>
              <a:t> on the input sequence: each item in the input attends </a:t>
            </a:r>
            <a:br>
              <a:rPr lang="en-US" dirty="0"/>
            </a:br>
            <a:r>
              <a:rPr lang="en-US" dirty="0"/>
              <a:t>to every  other item in the input</a:t>
            </a:r>
          </a:p>
          <a:p>
            <a:pPr lvl="4"/>
            <a:r>
              <a:rPr lang="en-US" dirty="0"/>
              <a:t>Provide </a:t>
            </a:r>
            <a:r>
              <a:rPr lang="en-US" dirty="0">
                <a:solidFill>
                  <a:schemeClr val="accent1"/>
                </a:solidFill>
              </a:rPr>
              <a:t>contextual representation </a:t>
            </a:r>
            <a:r>
              <a:rPr lang="en-US" dirty="0"/>
              <a:t>of each item in the input</a:t>
            </a:r>
          </a:p>
          <a:p>
            <a:pPr lvl="2"/>
            <a:r>
              <a:rPr lang="en-US" dirty="0"/>
              <a:t>Followed by a residual connection, normalization, a feed-</a:t>
            </a:r>
            <a:br>
              <a:rPr lang="en-US" dirty="0"/>
            </a:br>
            <a:r>
              <a:rPr lang="en-US" dirty="0"/>
              <a:t>forward layer, and another residual and normalization</a:t>
            </a:r>
          </a:p>
          <a:p>
            <a:pPr lvl="1"/>
            <a:r>
              <a:rPr lang="en-US" dirty="0"/>
              <a:t>Repeat the above encoder layer N times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Decoder</a:t>
            </a:r>
          </a:p>
          <a:p>
            <a:pPr lvl="1"/>
            <a:r>
              <a:rPr lang="en-US" dirty="0"/>
              <a:t>A single decoder layer</a:t>
            </a:r>
          </a:p>
          <a:p>
            <a:pPr lvl="2"/>
            <a:r>
              <a:rPr lang="en-US" dirty="0"/>
              <a:t>Start with a multi-head attention module, residual, normalization</a:t>
            </a:r>
          </a:p>
          <a:p>
            <a:pPr lvl="3"/>
            <a:r>
              <a:rPr lang="en-US" b="1" dirty="0">
                <a:solidFill>
                  <a:schemeClr val="accent1"/>
                </a:solidFill>
              </a:rPr>
              <a:t>Masked self-attention</a:t>
            </a:r>
            <a:r>
              <a:rPr lang="en-US" dirty="0"/>
              <a:t>: each position attends only to previous positions</a:t>
            </a:r>
          </a:p>
          <a:p>
            <a:pPr lvl="4"/>
            <a:r>
              <a:rPr lang="en-US" dirty="0">
                <a:solidFill>
                  <a:schemeClr val="accent1"/>
                </a:solidFill>
              </a:rPr>
              <a:t>Block left-ward flowing </a:t>
            </a:r>
            <a:r>
              <a:rPr lang="en-US" dirty="0"/>
              <a:t>information</a:t>
            </a:r>
          </a:p>
          <a:p>
            <a:pPr lvl="2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attention module is called </a:t>
            </a:r>
            <a:r>
              <a:rPr lang="en-US" b="1" dirty="0">
                <a:solidFill>
                  <a:schemeClr val="accent1"/>
                </a:solidFill>
              </a:rPr>
              <a:t>Encoder-Decoder Attention</a:t>
            </a:r>
          </a:p>
          <a:p>
            <a:pPr lvl="3"/>
            <a:r>
              <a:rPr lang="en-US" dirty="0"/>
              <a:t>It takes the encoder outputs and allows the decoder to attend to all items</a:t>
            </a:r>
          </a:p>
          <a:p>
            <a:pPr lvl="3"/>
            <a:r>
              <a:rPr lang="en-US" dirty="0"/>
              <a:t>Every position from the decoder attends to the outputs from the encoder</a:t>
            </a:r>
          </a:p>
          <a:p>
            <a:pPr lvl="1"/>
            <a:r>
              <a:rPr lang="en-US" dirty="0"/>
              <a:t>Repeat the above decoder layer N times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Positional Encoding</a:t>
            </a:r>
          </a:p>
          <a:p>
            <a:pPr lvl="1"/>
            <a:r>
              <a:rPr lang="en-US" dirty="0"/>
              <a:t>Handle </a:t>
            </a:r>
            <a:r>
              <a:rPr lang="en-US" dirty="0">
                <a:solidFill>
                  <a:schemeClr val="accent1"/>
                </a:solidFill>
              </a:rPr>
              <a:t>word order</a:t>
            </a:r>
            <a:r>
              <a:rPr lang="en-US" dirty="0"/>
              <a:t>, as transformers do not use RNN</a:t>
            </a:r>
          </a:p>
          <a:p>
            <a:pPr lvl="1"/>
            <a:r>
              <a:rPr lang="en-US" dirty="0"/>
              <a:t>Positional encoding can be learnt or fixed, just as word embeddings</a:t>
            </a:r>
          </a:p>
          <a:p>
            <a:pPr lvl="2"/>
            <a:r>
              <a:rPr lang="en-US" dirty="0"/>
              <a:t>Simply embed the word position 0, 1, 2, 3, … up to a defined maximum </a:t>
            </a:r>
            <a:r>
              <a:rPr lang="en-US" i="1" dirty="0"/>
              <a:t>K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72835-851F-473E-BB69-A474A256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819" y="959644"/>
            <a:ext cx="3488356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Transformers – Names and 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/>
              <a:t>State of the Art Transformers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GPT-2</a:t>
            </a:r>
            <a:r>
              <a:rPr lang="en-US" dirty="0"/>
              <a:t> (Generative Pre-training for Transformer) (2018, Open AI)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BERT</a:t>
            </a:r>
            <a:r>
              <a:rPr lang="en-US" dirty="0"/>
              <a:t> (Bidirectional Encoder Representations from Transformers) (2018, Google)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T5</a:t>
            </a:r>
            <a:r>
              <a:rPr lang="en-US" dirty="0"/>
              <a:t> (Text-Text Transfer Transformer) (2019, Google)</a:t>
            </a:r>
          </a:p>
          <a:p>
            <a:pPr lvl="2"/>
            <a:r>
              <a:rPr lang="en-US" dirty="0"/>
              <a:t>A single T5 model can </a:t>
            </a:r>
            <a:r>
              <a:rPr lang="en-US" dirty="0">
                <a:solidFill>
                  <a:schemeClr val="accent1"/>
                </a:solidFill>
              </a:rPr>
              <a:t>learn to do multiple different tasks</a:t>
            </a:r>
          </a:p>
          <a:p>
            <a:pPr lvl="3"/>
            <a:r>
              <a:rPr lang="en-US" dirty="0"/>
              <a:t>For example, you can train one model to do Translation, Classification, and Q&amp;A at the same time</a:t>
            </a:r>
          </a:p>
          <a:p>
            <a:pPr lvl="3"/>
            <a:r>
              <a:rPr lang="en-US" dirty="0"/>
              <a:t>Then you input a “task” and the data, the model will output according to the task specified</a:t>
            </a:r>
          </a:p>
          <a:p>
            <a:pPr lvl="2"/>
            <a:r>
              <a:rPr lang="en-US" dirty="0"/>
              <a:t>T5 can also</a:t>
            </a:r>
          </a:p>
          <a:p>
            <a:pPr lvl="3"/>
            <a:r>
              <a:rPr lang="en-US" dirty="0"/>
              <a:t>Regression, such as measure similarity between 2 sentences</a:t>
            </a:r>
          </a:p>
          <a:p>
            <a:pPr lvl="3"/>
            <a:r>
              <a:rPr lang="en-US" dirty="0"/>
              <a:t>Summarization, such as representing a paragraph with a single sentence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Transformer has many applications</a:t>
            </a:r>
          </a:p>
          <a:p>
            <a:pPr lvl="1"/>
            <a:r>
              <a:rPr lang="en-US" dirty="0"/>
              <a:t>Text Summarization, Auto-Complete, Named Entity Recognition(NER), Question Answering (Q&amp;A), Translation, Chat-Bots, and other tasks such as sentiment analysis, market intelligence, text classification, character recognition, spell checking</a:t>
            </a:r>
          </a:p>
        </p:txBody>
      </p:sp>
    </p:spTree>
    <p:extLst>
      <p:ext uri="{BB962C8B-B14F-4D97-AF65-F5344CB8AC3E}">
        <p14:creationId xmlns:p14="http://schemas.microsoft.com/office/powerpoint/2010/main" val="232341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Scaled Dot-Product Attention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Scaled Dot-Product Attention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>
                    <a:solidFill>
                      <a:schemeClr val="accent1"/>
                    </a:solidFill>
                  </a:rPr>
                  <a:t>context vector </a:t>
                </a:r>
                <a:r>
                  <a:rPr lang="en-US" dirty="0"/>
                  <a:t>with just two matrix multiplications and a softmax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Softmax ensures that the weights add-up to 1</a:t>
                </a:r>
              </a:p>
              <a:p>
                <a:pPr lvl="2"/>
                <a:r>
                  <a:rPr lang="en-US" dirty="0"/>
                  <a:t>Division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improve performance</a:t>
                </a:r>
              </a:p>
              <a:p>
                <a:pPr lvl="3"/>
                <a:r>
                  <a:rPr lang="en-US" dirty="0"/>
                  <a:t>Note that the lab session used </a:t>
                </a:r>
                <a:r>
                  <a:rPr lang="en-US" dirty="0" err="1"/>
                  <a:t>Q.shape</a:t>
                </a:r>
                <a:r>
                  <a:rPr lang="en-US" dirty="0"/>
                  <a:t>[-1]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which is the embedding dimension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Queries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Keys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Values</a:t>
                </a:r>
                <a:r>
                  <a:rPr lang="en-US" dirty="0"/>
                  <a:t> (Q, K, V)</a:t>
                </a:r>
              </a:p>
              <a:p>
                <a:pPr lvl="2"/>
                <a:r>
                  <a:rPr lang="en-US" dirty="0"/>
                  <a:t>Q / K / V of a single sentence is represented by a matrix of “number of words X embedding size”</a:t>
                </a:r>
              </a:p>
              <a:p>
                <a:pPr lvl="2"/>
                <a:r>
                  <a:rPr lang="en-US" dirty="0"/>
                  <a:t>Generally, </a:t>
                </a:r>
                <a:r>
                  <a:rPr lang="en-US" dirty="0">
                    <a:solidFill>
                      <a:schemeClr val="accent1"/>
                    </a:solidFill>
                  </a:rPr>
                  <a:t>K and V </a:t>
                </a:r>
                <a:r>
                  <a:rPr lang="en-US" dirty="0"/>
                  <a:t>are the same</a:t>
                </a:r>
              </a:p>
              <a:p>
                <a:pPr lvl="3"/>
                <a:r>
                  <a:rPr lang="en-US" dirty="0"/>
                  <a:t>You can do some transformation from K to V, but the number of rows needs to remain the same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Dimensions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each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 the weight assigned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key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query</a:t>
                </a:r>
              </a:p>
              <a:p>
                <a:pPr lvl="2"/>
                <a:r>
                  <a:rPr lang="en-US" dirty="0"/>
                  <a:t>Context Vector: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2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5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basic types of Attention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Encoder-Decoder Attention</a:t>
                </a:r>
              </a:p>
              <a:p>
                <a:pPr lvl="1"/>
                <a:r>
                  <a:rPr lang="en-US" dirty="0"/>
                  <a:t>The words in one sentence attends to </a:t>
                </a:r>
                <a:r>
                  <a:rPr lang="en-US" dirty="0">
                    <a:solidFill>
                      <a:schemeClr val="accent1"/>
                    </a:solidFill>
                  </a:rPr>
                  <a:t>all words in another sentence</a:t>
                </a:r>
              </a:p>
              <a:p>
                <a:pPr lvl="1"/>
                <a:r>
                  <a:rPr lang="en-US" dirty="0"/>
                  <a:t>Queries from one sentence (decode), keys and values from another (encoder)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Bi-directional Self-Attention</a:t>
                </a:r>
              </a:p>
              <a:p>
                <a:pPr lvl="1"/>
                <a:r>
                  <a:rPr lang="en-US" dirty="0"/>
                  <a:t>Queries, Keys and Values come from </a:t>
                </a:r>
                <a:r>
                  <a:rPr lang="en-US" dirty="0">
                    <a:solidFill>
                      <a:schemeClr val="accent1"/>
                    </a:solidFill>
                  </a:rPr>
                  <a:t>the same sentence</a:t>
                </a:r>
              </a:p>
              <a:p>
                <a:pPr lvl="1"/>
                <a:r>
                  <a:rPr lang="en-US" dirty="0"/>
                  <a:t>Provide contextual representations of each word within the same sentence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Masked Self-Attention (Causal Attention)</a:t>
                </a:r>
              </a:p>
              <a:p>
                <a:pPr lvl="1"/>
                <a:r>
                  <a:rPr lang="en-US" dirty="0"/>
                  <a:t>Queries, Keys and Values come from the same sentence</a:t>
                </a:r>
              </a:p>
              <a:p>
                <a:pPr lvl="1"/>
                <a:r>
                  <a:rPr lang="en-US" dirty="0"/>
                  <a:t>But each query </a:t>
                </a:r>
                <a:r>
                  <a:rPr lang="en-US" dirty="0">
                    <a:solidFill>
                      <a:schemeClr val="accent1"/>
                    </a:solidFill>
                  </a:rPr>
                  <a:t>cannot attend to keys on future </a:t>
                </a:r>
                <a:r>
                  <a:rPr lang="en-US" dirty="0"/>
                  <a:t>position</a:t>
                </a:r>
              </a:p>
              <a:p>
                <a:pPr lvl="1"/>
                <a:r>
                  <a:rPr lang="en-US" dirty="0"/>
                  <a:t>Use in decoder to ensure prediction at each position depends only on the known outputs</a:t>
                </a:r>
              </a:p>
              <a:p>
                <a:pPr lvl="1"/>
                <a:r>
                  <a:rPr lang="en-US" dirty="0"/>
                  <a:t>Formulation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Mask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All elements at or below the diagonal: set to 0</a:t>
                </a:r>
              </a:p>
              <a:p>
                <a:pPr lvl="3"/>
                <a:r>
                  <a:rPr lang="en-US" dirty="0"/>
                  <a:t>All elements above the diagonal: set to -inf, in practice, a big negative value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785" t="-25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3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Multi-head Attention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Multi-head Attention </a:t>
                </a:r>
                <a:r>
                  <a:rPr lang="en-US" dirty="0"/>
                  <a:t>applies Scaled Dot-Product Attention to </a:t>
                </a:r>
                <a:r>
                  <a:rPr lang="en-US" dirty="0">
                    <a:solidFill>
                      <a:schemeClr val="accent1"/>
                    </a:solidFill>
                  </a:rPr>
                  <a:t>multiple sets of Q,K,V</a:t>
                </a:r>
              </a:p>
              <a:p>
                <a:pPr lvl="1"/>
                <a:r>
                  <a:rPr lang="en-US" dirty="0"/>
                  <a:t>The multiple sets of Q,K,V are </a:t>
                </a:r>
                <a:r>
                  <a:rPr lang="en-US" dirty="0">
                    <a:solidFill>
                      <a:schemeClr val="accent1"/>
                    </a:solidFill>
                  </a:rPr>
                  <a:t>(linear) transformation of the original embeddings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Number of heads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the times you apply the transformation and attention mechanism</a:t>
                </a:r>
              </a:p>
              <a:p>
                <a:pPr lvl="1"/>
                <a:r>
                  <a:rPr lang="en-US" dirty="0"/>
                  <a:t>Multi-head allows the model to learn multiple relationship between the words from Q, K metrices.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Transform the Q, K, V metrices into multiple vector spaces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Q, K, V</a:t>
                </a:r>
              </a:p>
              <a:p>
                <a:pPr lvl="3"/>
                <a:r>
                  <a:rPr lang="en-US" dirty="0"/>
                  <a:t>Number of </a:t>
                </a:r>
                <a:r>
                  <a:rPr lang="en-US" dirty="0">
                    <a:solidFill>
                      <a:schemeClr val="tx1"/>
                    </a:solidFill>
                  </a:rPr>
                  <a:t>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= number of words in the sequences</a:t>
                </a:r>
              </a:p>
              <a:p>
                <a:pPr lvl="3"/>
                <a:r>
                  <a:rPr lang="en-US" dirty="0"/>
                  <a:t>Number of </a:t>
                </a:r>
                <a:r>
                  <a:rPr lang="en-US" dirty="0">
                    <a:solidFill>
                      <a:schemeClr val="tx1"/>
                    </a:solidFill>
                  </a:rPr>
                  <a:t>columns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= embedding size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Linear Transformation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3"/>
                <a:r>
                  <a:rPr lang="en-US" dirty="0"/>
                  <a:t>These are </a:t>
                </a:r>
                <a:r>
                  <a:rPr lang="en-US" dirty="0">
                    <a:solidFill>
                      <a:schemeClr val="accent1"/>
                    </a:solidFill>
                  </a:rPr>
                  <a:t>learnable parameters</a:t>
                </a:r>
              </a:p>
              <a:p>
                <a:pPr lvl="3"/>
                <a:r>
                  <a:rPr lang="en-US" dirty="0"/>
                  <a:t>Number of rows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Number of </a:t>
                </a:r>
                <a:r>
                  <a:rPr lang="en-US" dirty="0">
                    <a:solidFill>
                      <a:schemeClr val="tx1"/>
                    </a:solidFill>
                  </a:rPr>
                  <a:t>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: hyper-parameters to choose</a:t>
                </a:r>
              </a:p>
              <a:p>
                <a:pPr lvl="4"/>
                <a:r>
                  <a:rPr lang="en-US" dirty="0"/>
                  <a:t>Originally,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4"/>
                <a:r>
                  <a:rPr lang="en-US" dirty="0"/>
                  <a:t>This ensures the computation of multi-head is close to single-head</a:t>
                </a:r>
              </a:p>
              <a:p>
                <a:pPr lvl="1"/>
                <a:r>
                  <a:rPr lang="en-US" dirty="0"/>
                  <a:t>Apply </a:t>
                </a:r>
                <a:r>
                  <a:rPr lang="en-US" dirty="0">
                    <a:solidFill>
                      <a:schemeClr val="accent1"/>
                    </a:solidFill>
                  </a:rPr>
                  <a:t>Scaled Dot-Product Attention </a:t>
                </a:r>
                <a:r>
                  <a:rPr lang="en-US" dirty="0"/>
                  <a:t>to every set of transformation</a:t>
                </a:r>
              </a:p>
              <a:p>
                <a:pPr lvl="2"/>
                <a:r>
                  <a:rPr lang="en-US" dirty="0"/>
                  <a:t>Apply the transformation and attention in parallel</a:t>
                </a:r>
              </a:p>
              <a:p>
                <a:pPr lvl="2"/>
                <a:r>
                  <a:rPr lang="en-US" dirty="0"/>
                  <a:t>Resulted in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Concatenate</a:t>
                </a:r>
                <a:r>
                  <a:rPr lang="en-US" dirty="0"/>
                  <a:t> the results (horizontally):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Get the context vectors by another </a:t>
                </a:r>
                <a:r>
                  <a:rPr lang="en-US" dirty="0">
                    <a:solidFill>
                      <a:schemeClr val="accent1"/>
                    </a:solidFill>
                  </a:rPr>
                  <a:t>linear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had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680" t="-23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0AF13DA-E25F-45C5-9C5F-158295D6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2281237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Decoder – GPT-2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Input a tokenized sentence, with </a:t>
                </a:r>
                <a:r>
                  <a:rPr lang="en-US" dirty="0">
                    <a:solidFill>
                      <a:schemeClr val="accent1"/>
                    </a:solidFill>
                  </a:rPr>
                  <a:t>shift-right (teacher forcing)</a:t>
                </a:r>
              </a:p>
              <a:p>
                <a:pPr lvl="2"/>
                <a:r>
                  <a:rPr lang="en-US" dirty="0"/>
                  <a:t>Shift-right will add in the start token, and to predict next word</a:t>
                </a:r>
              </a:p>
              <a:p>
                <a:pPr lvl="2"/>
                <a:r>
                  <a:rPr lang="en-US" dirty="0"/>
                  <a:t>Dimension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up the </a:t>
                </a:r>
                <a:r>
                  <a:rPr lang="en-US" dirty="0">
                    <a:solidFill>
                      <a:schemeClr val="accent1"/>
                    </a:solidFill>
                  </a:rPr>
                  <a:t>word embeddings </a:t>
                </a:r>
                <a:r>
                  <a:rPr lang="en-US" dirty="0"/>
                  <a:t>and the </a:t>
                </a:r>
                <a:r>
                  <a:rPr lang="en-US" dirty="0">
                    <a:solidFill>
                      <a:schemeClr val="accent1"/>
                    </a:solidFill>
                  </a:rPr>
                  <a:t>position embeddings</a:t>
                </a:r>
              </a:p>
              <a:p>
                <a:pPr lvl="2"/>
                <a:r>
                  <a:rPr lang="en-US" dirty="0"/>
                  <a:t>Dimension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Embedding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dirty="0"/>
                  <a:t> is usually 512, 1024, and nowadays 10K more</a:t>
                </a:r>
              </a:p>
              <a:p>
                <a:pPr lvl="1"/>
                <a:r>
                  <a:rPr lang="en-US" dirty="0"/>
                  <a:t>Repeat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en-US" dirty="0"/>
                  <a:t> (N in the chart) times:</a:t>
                </a:r>
              </a:p>
              <a:p>
                <a:pPr lvl="2"/>
                <a:r>
                  <a:rPr lang="en-US" dirty="0"/>
                  <a:t>Feed into a </a:t>
                </a:r>
                <a:r>
                  <a:rPr lang="en-US" dirty="0">
                    <a:solidFill>
                      <a:schemeClr val="accent1"/>
                    </a:solidFill>
                  </a:rPr>
                  <a:t>masked (causal) multi-head attention </a:t>
                </a:r>
                <a:r>
                  <a:rPr lang="en-US" dirty="0"/>
                  <a:t>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Then, a </a:t>
                </a:r>
                <a:r>
                  <a:rPr lang="en-US" dirty="0">
                    <a:solidFill>
                      <a:schemeClr val="accent1"/>
                    </a:solidFill>
                  </a:rPr>
                  <a:t>feed forward layer </a:t>
                </a:r>
                <a:r>
                  <a:rPr lang="en-US" dirty="0"/>
                  <a:t>with </a:t>
                </a:r>
                <a:r>
                  <a:rPr lang="en-US" dirty="0">
                    <a:solidFill>
                      <a:schemeClr val="accent1"/>
                    </a:solidFill>
                  </a:rPr>
                  <a:t>ReLU</a:t>
                </a:r>
                <a:r>
                  <a:rPr lang="en-US" dirty="0"/>
                  <a:t> activation and </a:t>
                </a:r>
                <a:r>
                  <a:rPr lang="en-US" dirty="0">
                    <a:solidFill>
                      <a:schemeClr val="accent1"/>
                    </a:solidFill>
                  </a:rPr>
                  <a:t>Dropout</a:t>
                </a:r>
                <a:r>
                  <a:rPr lang="en-US" dirty="0"/>
                  <a:t> regularization</a:t>
                </a:r>
              </a:p>
              <a:p>
                <a:pPr lvl="3"/>
                <a:r>
                  <a:rPr lang="en-US" dirty="0"/>
                  <a:t>With </a:t>
                </a:r>
                <a:r>
                  <a:rPr lang="en-US" dirty="0">
                    <a:solidFill>
                      <a:schemeClr val="accent1"/>
                    </a:solidFill>
                  </a:rPr>
                  <a:t>shared parameters </a:t>
                </a:r>
                <a:r>
                  <a:rPr lang="en-US" dirty="0"/>
                  <a:t>for efficiency</a:t>
                </a:r>
              </a:p>
              <a:p>
                <a:pPr lvl="2"/>
                <a:r>
                  <a:rPr lang="en-US" dirty="0"/>
                  <a:t>The attention and feed-forward layers each has a </a:t>
                </a:r>
                <a:r>
                  <a:rPr lang="en-US" dirty="0">
                    <a:solidFill>
                      <a:schemeClr val="accent1"/>
                    </a:solidFill>
                  </a:rPr>
                  <a:t>residual (skip) connection </a:t>
                </a:r>
                <a:br>
                  <a:rPr lang="en-US" dirty="0"/>
                </a:br>
                <a:r>
                  <a:rPr lang="en-US" dirty="0"/>
                  <a:t>followed by </a:t>
                </a:r>
                <a:r>
                  <a:rPr lang="en-US" dirty="0">
                    <a:solidFill>
                      <a:schemeClr val="accent1"/>
                    </a:solidFill>
                  </a:rPr>
                  <a:t>normalization</a:t>
                </a:r>
              </a:p>
              <a:p>
                <a:pPr lvl="3"/>
                <a:r>
                  <a:rPr lang="en-US" dirty="0"/>
                  <a:t>The residual connection can </a:t>
                </a:r>
                <a:r>
                  <a:rPr lang="en-US" dirty="0">
                    <a:solidFill>
                      <a:schemeClr val="accent1"/>
                    </a:solidFill>
                  </a:rPr>
                  <a:t>speed up the training </a:t>
                </a:r>
                <a:r>
                  <a:rPr lang="en-US" dirty="0"/>
                  <a:t>and significantly reduce processing time</a:t>
                </a:r>
              </a:p>
              <a:p>
                <a:pPr lvl="2"/>
                <a:r>
                  <a:rPr lang="en-US" dirty="0"/>
                  <a:t>N was originally 6, while new transformers go up beyond 100</a:t>
                </a:r>
              </a:p>
              <a:p>
                <a:pPr lvl="1"/>
                <a:r>
                  <a:rPr lang="en-US" dirty="0"/>
                  <a:t>A final dense layer, followed by </a:t>
                </a:r>
                <a:r>
                  <a:rPr lang="en-US" dirty="0">
                    <a:solidFill>
                      <a:schemeClr val="accent1"/>
                    </a:solidFill>
                  </a:rPr>
                  <a:t>softmax</a:t>
                </a:r>
                <a:r>
                  <a:rPr lang="en-US" dirty="0"/>
                  <a:t>, for probability output</a:t>
                </a:r>
              </a:p>
              <a:p>
                <a:pPr lvl="2"/>
                <a:r>
                  <a:rPr lang="en-US" dirty="0"/>
                  <a:t>Output dimension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vocab size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1621" b="-17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2EA6A63-C531-475E-9A4B-BACA555C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091" y="752475"/>
            <a:ext cx="257210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3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8181</TotalTime>
  <Words>1483</Words>
  <Application>Microsoft Office PowerPoint</Application>
  <PresentationFormat>宽屏</PresentationFormat>
  <Paragraphs>170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Natural Language Processing Specialization  Text Summarization with Transformers </vt:lpstr>
      <vt:lpstr>Transformer vs RNN</vt:lpstr>
      <vt:lpstr>Transformers Overview</vt:lpstr>
      <vt:lpstr>Transformers Overview</vt:lpstr>
      <vt:lpstr>Transformers – Names and Applications</vt:lpstr>
      <vt:lpstr>Scaled Dot-Product Attention</vt:lpstr>
      <vt:lpstr>Three basic types of Attention</vt:lpstr>
      <vt:lpstr>Multi-head Attention</vt:lpstr>
      <vt:lpstr>Transformer Decoder – GPT-2</vt:lpstr>
      <vt:lpstr>Transformer Summarizer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107</cp:revision>
  <dcterms:created xsi:type="dcterms:W3CDTF">2021-11-23T13:19:22Z</dcterms:created>
  <dcterms:modified xsi:type="dcterms:W3CDTF">2021-12-29T03:16:15Z</dcterms:modified>
</cp:coreProperties>
</file>