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8" r:id="rId6"/>
    <p:sldId id="275" r:id="rId7"/>
    <p:sldId id="276" r:id="rId8"/>
    <p:sldId id="277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E98DE94-3164-463A-8675-E3791D9439C7}">
          <p14:sldIdLst>
            <p14:sldId id="256"/>
            <p14:sldId id="271"/>
            <p14:sldId id="272"/>
          </p14:sldIdLst>
        </p14:section>
        <p14:section name="Continuous Bag of Words (CBOW)" id="{FB726403-1769-46CA-A585-94E7ACB472B0}">
          <p14:sldIdLst>
            <p14:sldId id="273"/>
            <p14:sldId id="278"/>
            <p14:sldId id="275"/>
            <p14:sldId id="276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1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157B-261F-48ED-BDB6-6EACE8BAC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15FF5-8FAE-4DD3-96E8-B17F28D49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84D0-4ADC-4CE5-AE10-404B8C2A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15/12/2021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6954-0CAB-4361-81EE-5465F399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1276-0CE9-466A-9962-9270F929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745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A29B-D314-4691-B734-653EDF59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975F1-684D-49D1-82CD-2216E7A2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B52F-777E-43EB-BD2A-E496BE7A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15/12/2021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21CAB-A62F-429F-AA37-04D0493B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DB34-D30E-4E27-9070-D64E4C0C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60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BA795-13DC-4D05-9875-17999201E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76FB6-3106-4FFB-9A5D-7A33FD5B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055C9-B1C9-4747-BD27-9228AAC5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15/12/2021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6A76-150D-4ED5-94A2-129BC71E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6BBB1-C164-463C-B027-A98C8254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D153-75C9-44E3-8059-2AD522BB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EA25-855E-4AB3-A7E9-9DDD61E5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45C9-3AC1-472C-8C1B-0DDFF775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15/12/2021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1B6C-A1E5-4044-9836-880072AE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079A-D20E-4616-9C68-8F03C5E3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19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BBEA-F4E0-42DB-B304-2B86A37E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84E61-C2A2-4811-A92C-862732A9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63C1-DA81-483B-8CA8-E8F2F45F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15/12/2021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558C-5038-4483-9E67-2C5663C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0720-4A73-4D12-9B6F-B6CEB96A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50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16A2-E051-4A1C-B555-E8810BB0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A391-BBB4-4EDB-932A-A7896A993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AF990-B4CF-42AA-97E2-630A98A2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45979-7E66-4850-B5CC-B4F08BE7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15/12/2021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461FC-6278-4CBB-BD22-CF7D27CA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8787-9A11-4538-AFF7-56EFEA6A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73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D2C5-7927-42EF-A36E-CCD0C9E0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6534B-54E8-4C93-8531-65607041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8D46E-3FBB-4861-B8A3-DCEB6F62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8A2F8-11E9-4200-BF2E-E08D171BA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4114D-D76C-4870-9534-5F891AAC5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984E5-58D6-4E35-B227-A7FED245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15/12/2021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11EAA-B948-4293-B259-F5B07FF8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46B86-2F61-4ECE-9A5C-6DF69AC5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61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1BC6-D792-49B7-9176-AFE1926C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817E2-0FCC-41B4-92F7-C521578B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15/12/2021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99B7B-CFA2-4882-B5DF-2C2C9CF6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875B0-2EB6-4407-A305-9CC861E4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34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91E18-D2DA-4385-9EDC-E5A6D4F0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15/12/2021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7C4E7-DC1C-4A3A-9F67-45E41805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60D1-C161-42E2-8D14-DC46D320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C66A-C5CD-47A0-BFCA-FBBF0AB3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FE6F-7FE5-48E7-AEFB-E60093A8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15858-D98A-4C10-A510-D9115F1E7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E65E9-D6D6-48CE-86E5-F81EFE0E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15/12/2021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164B-4404-4DF5-8833-3F610B0B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174E-8D55-48E3-855B-0D56022D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066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01FC-9D2D-4BF2-8F39-4055C129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736EC-7765-45C0-A1E8-632DACDF1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B76A2-D7CB-47E1-9B3B-BF9EEC42B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4040-6EE4-4423-94BD-7C7DCAD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15/12/2021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573C9-9072-4572-802A-7A6DE323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048FA-7D3E-45A7-8CE4-459909F2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8E29E-6EA1-4F83-943E-145B0581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17815-B111-498A-82B6-3BB3080B8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0583-77B6-4830-A47C-F16691384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1AC7-7CDA-44BA-BCE8-75195DB121A7}" type="datetimeFigureOut">
              <a:rPr lang="en-SG" smtClean="0"/>
              <a:t>15/12/2021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4C6B-FC50-4834-BD1E-20026461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0B4B-4B4C-41C2-930D-32C8C1871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2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B023-CEA1-44DD-A1A1-11FBC95A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62" y="1112838"/>
            <a:ext cx="11191875" cy="2387600"/>
          </a:xfrm>
        </p:spPr>
        <p:txBody>
          <a:bodyPr>
            <a:noAutofit/>
          </a:bodyPr>
          <a:lstStyle/>
          <a:p>
            <a:r>
              <a:rPr lang="en-US" sz="4300" dirty="0"/>
              <a:t>Natural Language Processing Specialization</a:t>
            </a:r>
            <a:br>
              <a:rPr lang="en-US" sz="4300" dirty="0"/>
            </a:br>
            <a:br>
              <a:rPr lang="en-US" sz="4300" dirty="0"/>
            </a:br>
            <a:r>
              <a:rPr lang="en-US" sz="4300" dirty="0"/>
              <a:t>Word Embeddings by CBOW Model</a:t>
            </a:r>
            <a:br>
              <a:rPr lang="en-US" sz="4300" dirty="0"/>
            </a:br>
            <a:endParaRPr lang="en-SG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D9CD-3F3A-4350-9A57-4527A61D7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(2021 Deeplearning.ai)</a:t>
            </a:r>
          </a:p>
          <a:p>
            <a:endParaRPr lang="en-US" dirty="0"/>
          </a:p>
          <a:p>
            <a:r>
              <a:rPr lang="en-US" dirty="0" err="1"/>
              <a:t>YangXi’s</a:t>
            </a:r>
            <a:r>
              <a:rPr lang="en-US" dirty="0"/>
              <a:t> Reading 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356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Word Embeddings - Overview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Word Embedding is a common technique to encode words as numbers, with many </a:t>
            </a:r>
            <a:r>
              <a:rPr lang="en-US" dirty="0">
                <a:solidFill>
                  <a:schemeClr val="accent1"/>
                </a:solidFill>
              </a:rPr>
              <a:t>applications</a:t>
            </a:r>
          </a:p>
          <a:p>
            <a:pPr lvl="1"/>
            <a:r>
              <a:rPr lang="en-US" dirty="0"/>
              <a:t>Machine translation, Information extraction, Question answering, Sentiment analysis, </a:t>
            </a:r>
            <a:br>
              <a:rPr lang="en-US" dirty="0"/>
            </a:br>
            <a:r>
              <a:rPr lang="en-US" dirty="0"/>
              <a:t>Semantic analogies and similarity, Classification of customer feedback, …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Word Embedding Vectors</a:t>
            </a:r>
          </a:p>
          <a:p>
            <a:pPr lvl="1"/>
            <a:r>
              <a:rPr lang="en-US" dirty="0"/>
              <a:t>Represent word in </a:t>
            </a:r>
            <a:r>
              <a:rPr lang="en-US" dirty="0">
                <a:solidFill>
                  <a:schemeClr val="accent1"/>
                </a:solidFill>
              </a:rPr>
              <a:t>low dimensions </a:t>
            </a:r>
            <a:r>
              <a:rPr lang="en-US" dirty="0"/>
              <a:t>(fewer than V)</a:t>
            </a:r>
          </a:p>
          <a:p>
            <a:pPr lvl="1"/>
            <a:r>
              <a:rPr lang="en-US" dirty="0"/>
              <a:t>Encode </a:t>
            </a:r>
            <a:r>
              <a:rPr lang="en-US" dirty="0">
                <a:solidFill>
                  <a:schemeClr val="accent1"/>
                </a:solidFill>
              </a:rPr>
              <a:t>semantic meaning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Classical word embedding methods</a:t>
            </a:r>
          </a:p>
          <a:p>
            <a:pPr lvl="1"/>
            <a:r>
              <a:rPr lang="en-US" dirty="0"/>
              <a:t>Word2vec (Google, 2013)</a:t>
            </a:r>
          </a:p>
          <a:p>
            <a:pPr lvl="1"/>
            <a:r>
              <a:rPr lang="en-US" dirty="0"/>
              <a:t>Continuous bag-of-words (CBOW) (2013): learns to predict the center word given some context</a:t>
            </a:r>
          </a:p>
          <a:p>
            <a:pPr lvl="1"/>
            <a:r>
              <a:rPr lang="en-US" dirty="0"/>
              <a:t>Continuous skip-gram / Skip-gram with negative sampling (SGNS): learns to predict the surrounding</a:t>
            </a:r>
          </a:p>
          <a:p>
            <a:pPr lvl="1"/>
            <a:r>
              <a:rPr lang="en-US" dirty="0"/>
              <a:t>Global Vectors (</a:t>
            </a:r>
            <a:r>
              <a:rPr lang="en-US" dirty="0" err="1"/>
              <a:t>GloVe</a:t>
            </a:r>
            <a:r>
              <a:rPr lang="en-US" dirty="0"/>
              <a:t>) (</a:t>
            </a:r>
            <a:r>
              <a:rPr lang="en-US" dirty="0" err="1"/>
              <a:t>Standford</a:t>
            </a:r>
            <a:r>
              <a:rPr lang="en-US" dirty="0"/>
              <a:t>, 2014): factorizes the logarithms of the word-cooccurrence matrix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fastText</a:t>
            </a:r>
            <a:r>
              <a:rPr lang="en-US" dirty="0"/>
              <a:t> (Facebook, 2016): skip-gram model representing words as an n-gram of characters</a:t>
            </a:r>
          </a:p>
          <a:p>
            <a:pPr lvl="2"/>
            <a:r>
              <a:rPr lang="en-US" dirty="0"/>
              <a:t>Supports out-of-vocabulary (OOV) words</a:t>
            </a:r>
          </a:p>
          <a:p>
            <a:pPr lvl="2"/>
            <a:r>
              <a:rPr lang="en-US" dirty="0"/>
              <a:t>Suitable to use average word embeddings to represent phrases and sentences.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Deep Learning, Contextual Embeddings</a:t>
            </a:r>
          </a:p>
          <a:p>
            <a:pPr lvl="1"/>
            <a:r>
              <a:rPr lang="en-US" dirty="0"/>
              <a:t>A word can have different embeddings based on the context; support for polysemy</a:t>
            </a:r>
          </a:p>
          <a:p>
            <a:pPr lvl="1"/>
            <a:r>
              <a:rPr lang="en-US" dirty="0"/>
              <a:t>BERT (Google, 2018): bi-directional encoder representations from transformers</a:t>
            </a:r>
          </a:p>
          <a:p>
            <a:pPr lvl="1"/>
            <a:r>
              <a:rPr lang="en-US" dirty="0"/>
              <a:t>ELMO (Allen Institute for AI, 2018): embeddings from language models</a:t>
            </a:r>
          </a:p>
          <a:p>
            <a:pPr lvl="1"/>
            <a:r>
              <a:rPr lang="en-US" dirty="0"/>
              <a:t>GPT-2 (</a:t>
            </a:r>
            <a:r>
              <a:rPr lang="en-US" dirty="0" err="1"/>
              <a:t>OpenAI</a:t>
            </a:r>
            <a:r>
              <a:rPr lang="en-US" dirty="0"/>
              <a:t>, 2018): Generative pre-training-2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Train Word Embeddings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/>
          <a:lstStyle/>
          <a:p>
            <a:r>
              <a:rPr lang="en-US" dirty="0"/>
              <a:t>Two components for training word embeddings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Corpus of text</a:t>
            </a:r>
            <a:r>
              <a:rPr lang="en-US" dirty="0"/>
              <a:t>: provide the </a:t>
            </a:r>
            <a:r>
              <a:rPr lang="en-US" dirty="0">
                <a:solidFill>
                  <a:schemeClr val="accent1"/>
                </a:solidFill>
              </a:rPr>
              <a:t>context</a:t>
            </a:r>
          </a:p>
          <a:p>
            <a:pPr lvl="2"/>
            <a:r>
              <a:rPr lang="en-US" dirty="0"/>
              <a:t>Say, if you want to train on Shakespeare, you should use the </a:t>
            </a:r>
            <a:r>
              <a:rPr lang="en-US" dirty="0">
                <a:solidFill>
                  <a:schemeClr val="accent1"/>
                </a:solidFill>
              </a:rPr>
              <a:t>original full text</a:t>
            </a:r>
          </a:p>
          <a:p>
            <a:pPr lvl="2"/>
            <a:r>
              <a:rPr lang="en-US" dirty="0"/>
              <a:t>It can be general (e.g., Wikipedia) or specialized in a domain (e.g., law books)</a:t>
            </a:r>
          </a:p>
          <a:p>
            <a:pPr lvl="2"/>
            <a:r>
              <a:rPr lang="en-US" dirty="0"/>
              <a:t>Before training, you need to transform the text into integers / vectors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Embedding Method</a:t>
            </a:r>
          </a:p>
          <a:p>
            <a:pPr lvl="2"/>
            <a:r>
              <a:rPr lang="en-US" dirty="0"/>
              <a:t>The model performs a learning task, and the main by-products are the word embeddings.</a:t>
            </a:r>
          </a:p>
          <a:p>
            <a:pPr lvl="2"/>
            <a:r>
              <a:rPr lang="en-US" dirty="0"/>
              <a:t>The task is </a:t>
            </a:r>
            <a:r>
              <a:rPr lang="en-US" dirty="0">
                <a:solidFill>
                  <a:schemeClr val="accent1"/>
                </a:solidFill>
              </a:rPr>
              <a:t>self-supervised</a:t>
            </a:r>
          </a:p>
          <a:p>
            <a:pPr lvl="3"/>
            <a:r>
              <a:rPr lang="en-US" dirty="0"/>
              <a:t>The input data (corpus) is unlabeled, while the data itself provides the context to make up the labels</a:t>
            </a:r>
          </a:p>
          <a:p>
            <a:pPr lvl="2"/>
            <a:r>
              <a:rPr lang="en-US" dirty="0"/>
              <a:t>Dimension of the word vectors</a:t>
            </a:r>
          </a:p>
          <a:p>
            <a:pPr lvl="3"/>
            <a:r>
              <a:rPr lang="en-US" dirty="0"/>
              <a:t>Usually a few hundreds or larger</a:t>
            </a:r>
          </a:p>
        </p:txBody>
      </p:sp>
    </p:spTree>
    <p:extLst>
      <p:ext uri="{BB962C8B-B14F-4D97-AF65-F5344CB8AC3E}">
        <p14:creationId xmlns:p14="http://schemas.microsoft.com/office/powerpoint/2010/main" val="282660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Continuous Bag of Words (CBOW) – Training 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/>
          <a:lstStyle/>
          <a:p>
            <a:r>
              <a:rPr lang="en-US" dirty="0"/>
              <a:t>The rationale of CBOW is, two words are </a:t>
            </a:r>
            <a:r>
              <a:rPr lang="en-US" dirty="0">
                <a:solidFill>
                  <a:schemeClr val="accent1"/>
                </a:solidFill>
              </a:rPr>
              <a:t>related semantically</a:t>
            </a:r>
            <a:r>
              <a:rPr lang="en-US" dirty="0"/>
              <a:t>, if they are surrounded by similar sets of words in various sentences</a:t>
            </a:r>
          </a:p>
          <a:p>
            <a:pPr lvl="1"/>
            <a:r>
              <a:rPr lang="en-US" dirty="0"/>
              <a:t>For example, “The little </a:t>
            </a:r>
            <a:r>
              <a:rPr lang="en-US" i="1" dirty="0"/>
              <a:t>dog / puppy / hound </a:t>
            </a:r>
            <a:r>
              <a:rPr lang="en-US" dirty="0"/>
              <a:t>is barking”</a:t>
            </a:r>
          </a:p>
          <a:p>
            <a:pPr lvl="1"/>
            <a:endParaRPr lang="en-US" dirty="0"/>
          </a:p>
          <a:p>
            <a:r>
              <a:rPr lang="en-US" dirty="0"/>
              <a:t>Prepare the </a:t>
            </a:r>
            <a:r>
              <a:rPr lang="en-US" dirty="0">
                <a:solidFill>
                  <a:schemeClr val="accent1"/>
                </a:solidFill>
              </a:rPr>
              <a:t>Training Set</a:t>
            </a:r>
          </a:p>
          <a:p>
            <a:pPr lvl="1"/>
            <a:r>
              <a:rPr lang="en-US" dirty="0"/>
              <a:t>To predict each </a:t>
            </a:r>
            <a:r>
              <a:rPr lang="en-US" dirty="0">
                <a:solidFill>
                  <a:schemeClr val="accent1"/>
                </a:solidFill>
              </a:rPr>
              <a:t>center word</a:t>
            </a:r>
            <a:r>
              <a:rPr lang="en-US" dirty="0"/>
              <a:t>, take </a:t>
            </a:r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 context words </a:t>
            </a:r>
            <a:r>
              <a:rPr lang="en-US" dirty="0"/>
              <a:t>before and after it.</a:t>
            </a:r>
          </a:p>
          <a:p>
            <a:pPr lvl="2"/>
            <a:r>
              <a:rPr lang="en-US" i="1" dirty="0"/>
              <a:t>C</a:t>
            </a:r>
            <a:r>
              <a:rPr lang="en-US" dirty="0"/>
              <a:t> is called </a:t>
            </a:r>
            <a:r>
              <a:rPr lang="en-US" dirty="0">
                <a:solidFill>
                  <a:schemeClr val="accent1"/>
                </a:solidFill>
              </a:rPr>
              <a:t>context half-size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Window Size</a:t>
            </a:r>
            <a:r>
              <a:rPr lang="en-US" dirty="0"/>
              <a:t>: size of the center word plus the context words</a:t>
            </a:r>
          </a:p>
          <a:p>
            <a:pPr lvl="1"/>
            <a:r>
              <a:rPr lang="en-US" dirty="0"/>
              <a:t>There we will use </a:t>
            </a:r>
            <a:r>
              <a:rPr lang="en-US" dirty="0">
                <a:solidFill>
                  <a:schemeClr val="accent1"/>
                </a:solidFill>
              </a:rPr>
              <a:t>one-hot-encoding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Context words vector</a:t>
            </a:r>
            <a:r>
              <a:rPr lang="en-US" dirty="0"/>
              <a:t>: average of the context words.</a:t>
            </a:r>
          </a:p>
          <a:p>
            <a:pPr lvl="2"/>
            <a:endParaRPr lang="en-US" dirty="0"/>
          </a:p>
          <a:p>
            <a:pPr lvl="1"/>
            <a:endParaRPr lang="en-US" i="1" dirty="0"/>
          </a:p>
          <a:p>
            <a:pPr lvl="1"/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5B04D4-C226-456A-9734-4E30EFF1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820" y="3587219"/>
            <a:ext cx="3687055" cy="176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0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Continuous Bag of Words (CBOW) – Architecture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use a shallow dense neural network (NN) with a single hidden layer</a:t>
                </a:r>
              </a:p>
              <a:p>
                <a:pPr lvl="1"/>
                <a:r>
                  <a:rPr lang="en-US" dirty="0"/>
                  <a:t>Dense: layers are fully connected</a:t>
                </a:r>
                <a:br>
                  <a:rPr lang="en-US" dirty="0"/>
                </a:b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: number of unique words in the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dimension of the word embeddings</a:t>
                </a:r>
                <a:endParaRPr lang="en-US" dirty="0"/>
              </a:p>
              <a:p>
                <a:pPr lvl="2"/>
                <a:r>
                  <a:rPr lang="en-US" dirty="0"/>
                  <a:t>The word embeddings will be derived from </a:t>
                </a:r>
                <a:br>
                  <a:rPr lang="en-US" dirty="0"/>
                </a:b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weights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Batch Processing</a:t>
                </a:r>
                <a:r>
                  <a:rPr lang="en-US" dirty="0"/>
                  <a:t>: pass in multiple examples </a:t>
                </a:r>
                <a:br>
                  <a:rPr lang="en-US" dirty="0"/>
                </a:br>
                <a:r>
                  <a:rPr lang="en-US" dirty="0"/>
                  <a:t>at a time to speed up training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batch size</a:t>
                </a:r>
              </a:p>
              <a:p>
                <a:pPr lvl="2"/>
                <a:r>
                  <a:rPr lang="en-US" dirty="0"/>
                  <a:t>Note that the bias matrix replicates the bias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times (known as </a:t>
                </a:r>
                <a:r>
                  <a:rPr lang="en-US" dirty="0">
                    <a:solidFill>
                      <a:schemeClr val="accent1"/>
                    </a:solidFill>
                  </a:rPr>
                  <a:t>broadcasting</a:t>
                </a:r>
                <a:r>
                  <a:rPr lang="en-US" dirty="0"/>
                  <a:t>)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Activation Function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ReLU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Softmax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8"/>
              </a:xfrm>
              <a:blipFill>
                <a:blip r:embed="rId2"/>
                <a:stretch>
                  <a:fillRect l="-942" t="-1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89F86464-7857-4267-8248-F0A079BB1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1" y="1471612"/>
            <a:ext cx="5652749" cy="272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8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CBOW – Forward Propagation and Loss Function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Forward Propagation</a:t>
                </a:r>
                <a:r>
                  <a:rPr lang="en-US" dirty="0"/>
                  <a:t>: Passing the input through the NN to get the output</a:t>
                </a:r>
              </a:p>
              <a:p>
                <a:r>
                  <a:rPr lang="en-US" dirty="0"/>
                  <a:t>Loss of a </a:t>
                </a:r>
                <a:r>
                  <a:rPr lang="en-US" dirty="0">
                    <a:solidFill>
                      <a:schemeClr val="accent1"/>
                    </a:solidFill>
                  </a:rPr>
                  <a:t>single</a:t>
                </a:r>
                <a:r>
                  <a:rPr lang="en-US" dirty="0"/>
                  <a:t> example: </a:t>
                </a:r>
                <a:r>
                  <a:rPr lang="en-US" b="1" dirty="0">
                    <a:solidFill>
                      <a:schemeClr val="accent1"/>
                    </a:solidFill>
                  </a:rPr>
                  <a:t>Cross-Entropy Loss Function</a:t>
                </a:r>
              </a:p>
              <a:p>
                <a:pPr lvl="1"/>
                <a:r>
                  <a:rPr lang="en-US" dirty="0"/>
                  <a:t>Often used in classification models with softmax</a:t>
                </a:r>
              </a:p>
              <a:p>
                <a:pPr lvl="1"/>
                <a:r>
                  <a:rPr lang="en-US" dirty="0"/>
                  <a:t>Log loss used by logistic regression is a simple form (2-class) of cross-entropy loss</a:t>
                </a:r>
              </a:p>
              <a:p>
                <a:pPr lvl="1"/>
                <a:r>
                  <a:rPr lang="en-US" dirty="0"/>
                  <a:t>Formula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As we used one-hot-encoding, the formula can be simplified to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𝑤𝑜𝑟𝑑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Cost of a batch </a:t>
                </a:r>
                <a:r>
                  <a:rPr lang="en-US" dirty="0"/>
                  <a:t>of examples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𝑏𝑎𝑡𝑐h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1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B6DC98D-0335-4C16-ADB5-AF0164ABF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028" y="3054904"/>
            <a:ext cx="374384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CBOW – Backpropagation and Gradient Descent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Backpropagation</a:t>
                </a:r>
                <a:r>
                  <a:rPr lang="en-US" dirty="0"/>
                  <a:t>: calculate partial derivatives of the cost with respect to the weights and biases</a:t>
                </a:r>
              </a:p>
              <a:p>
                <a:pPr lvl="1"/>
                <a:r>
                  <a:rPr lang="en-US" dirty="0"/>
                  <a:t>Backpropagation is a prime of dynamic programming</a:t>
                </a:r>
              </a:p>
              <a:p>
                <a:pPr lvl="1"/>
                <a:r>
                  <a:rPr lang="en-US" dirty="0"/>
                  <a:t>For information only: the derived formulas of the discussed architecture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𝑏𝑎𝑡𝑐h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𝑏𝑎𝑡𝑐h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𝑏𝑎𝑡𝑐h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𝑏𝑎𝑡𝑐h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 a row vector with </a:t>
                </a:r>
                <a:r>
                  <a:rPr lang="en-US" i="1" dirty="0"/>
                  <a:t>m</a:t>
                </a:r>
                <a:r>
                  <a:rPr lang="en-US" dirty="0"/>
                  <a:t> “1”s. Multiplying it is the </a:t>
                </a:r>
                <a:br>
                  <a:rPr lang="en-US" dirty="0"/>
                </a:br>
                <a:r>
                  <a:rPr lang="en-US" dirty="0"/>
                  <a:t>mathematical way to say “sum of rows/columns”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Gradient descent</a:t>
                </a:r>
                <a:r>
                  <a:rPr lang="en-US" dirty="0"/>
                  <a:t>: update weights and biases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𝑏𝑎𝑡𝑐h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Similar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learning rate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1621" b="-11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ADF884C-6C4D-4E42-B0CD-6A2EFE757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008" y="2414587"/>
            <a:ext cx="4705692" cy="22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5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CBOW – Extracting Word Embedding Vectors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/>
              <a:lstStyle/>
              <a:p>
                <a:r>
                  <a:rPr lang="en-US" dirty="0"/>
                  <a:t>In this architecture, there are 3 options to extract word embeddings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each column is the embedding of a word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each row is the embedding of a word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From average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each column is the embedding of a word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1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20D56A7-F4A8-4850-A23D-B7D2A5CE2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766" y="4077356"/>
            <a:ext cx="5572467" cy="26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3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Word Embeddings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Intrinsic Evaluation</a:t>
            </a:r>
            <a:r>
              <a:rPr lang="en-US" dirty="0"/>
              <a:t>: how well the word embeddings inherently capture the semantic (meaning) or syntactic (grammar) relationships between the words</a:t>
            </a:r>
          </a:p>
          <a:p>
            <a:pPr lvl="1"/>
            <a:r>
              <a:rPr lang="en-US" dirty="0"/>
              <a:t>Test with analogies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Semantic analogies</a:t>
            </a:r>
            <a:r>
              <a:rPr lang="en-US" dirty="0"/>
              <a:t>: “France is to Paris, as Italy is to &lt;?&gt;”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Syntactic analogies</a:t>
            </a:r>
            <a:r>
              <a:rPr lang="en-US" dirty="0"/>
              <a:t>: plurals, tenses, comparatives, for example “seen is to saw as been is to &lt;?&gt;”</a:t>
            </a:r>
          </a:p>
          <a:p>
            <a:pPr lvl="2"/>
            <a:r>
              <a:rPr lang="en-US" dirty="0"/>
              <a:t>Beware of </a:t>
            </a:r>
            <a:r>
              <a:rPr lang="en-US" dirty="0">
                <a:solidFill>
                  <a:schemeClr val="accent1"/>
                </a:solidFill>
              </a:rPr>
              <a:t>ambiguity</a:t>
            </a:r>
            <a:r>
              <a:rPr lang="en-US" dirty="0"/>
              <a:t>: there could be several correct answers</a:t>
            </a:r>
          </a:p>
          <a:p>
            <a:pPr lvl="1"/>
            <a:r>
              <a:rPr lang="en-US" dirty="0"/>
              <a:t>Use clustering to group similar word embeddings, and </a:t>
            </a:r>
            <a:br>
              <a:rPr lang="en-US" dirty="0"/>
            </a:br>
            <a:r>
              <a:rPr lang="en-US" dirty="0"/>
              <a:t>determine if the clusters capture related words</a:t>
            </a:r>
          </a:p>
          <a:p>
            <a:pPr lvl="2"/>
            <a:r>
              <a:rPr lang="en-US" dirty="0"/>
              <a:t>This could be automated using a human-made reference, such as a thesaurus</a:t>
            </a:r>
          </a:p>
          <a:p>
            <a:pPr lvl="2"/>
            <a:r>
              <a:rPr lang="en-US" dirty="0"/>
              <a:t>Visualization of the clusters will be helpful</a:t>
            </a:r>
          </a:p>
          <a:p>
            <a:r>
              <a:rPr lang="en-US" b="1" dirty="0">
                <a:solidFill>
                  <a:schemeClr val="accent1"/>
                </a:solidFill>
              </a:rPr>
              <a:t>Extrinsic Evaluation</a:t>
            </a:r>
            <a:r>
              <a:rPr lang="en-US" dirty="0"/>
              <a:t>: Test the word embeddings on an external task</a:t>
            </a:r>
          </a:p>
          <a:p>
            <a:pPr lvl="1"/>
            <a:r>
              <a:rPr lang="en-US" dirty="0"/>
              <a:t>Use the performance metrics of the task as a proxy for the quality of word embeddings </a:t>
            </a:r>
          </a:p>
          <a:p>
            <a:pPr lvl="1"/>
            <a:r>
              <a:rPr lang="en-US" dirty="0"/>
              <a:t>This is the </a:t>
            </a:r>
            <a:r>
              <a:rPr lang="en-US" dirty="0">
                <a:solidFill>
                  <a:schemeClr val="accent1"/>
                </a:solidFill>
              </a:rPr>
              <a:t>ultimate test </a:t>
            </a:r>
            <a:r>
              <a:rPr lang="en-US" dirty="0"/>
              <a:t>to ensure the word embeddings are actually useful</a:t>
            </a:r>
          </a:p>
          <a:p>
            <a:pPr lvl="1"/>
            <a:r>
              <a:rPr lang="en-US" dirty="0"/>
              <a:t>Drawbacks include more time-consuming, difficult to troubleshoot errors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Named entity recognition: In “Tom eats an apple”, “Tom” is a “person”, and “apple” is an “item”</a:t>
            </a:r>
          </a:p>
        </p:txBody>
      </p:sp>
    </p:spTree>
    <p:extLst>
      <p:ext uri="{BB962C8B-B14F-4D97-AF65-F5344CB8AC3E}">
        <p14:creationId xmlns:p14="http://schemas.microsoft.com/office/powerpoint/2010/main" val="231101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1019</Words>
  <Application>Microsoft Office PowerPoint</Application>
  <PresentationFormat>宽屏</PresentationFormat>
  <Paragraphs>100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Natural Language Processing Specialization  Word Embeddings by CBOW Model </vt:lpstr>
      <vt:lpstr>Word Embeddings - Overview</vt:lpstr>
      <vt:lpstr>Train Word Embeddings</vt:lpstr>
      <vt:lpstr>Continuous Bag of Words (CBOW) – Training Set</vt:lpstr>
      <vt:lpstr>Continuous Bag of Words (CBOW) – Architecture</vt:lpstr>
      <vt:lpstr>CBOW – Forward Propagation and Loss Function</vt:lpstr>
      <vt:lpstr>CBOW – Backpropagation and Gradient Descent</vt:lpstr>
      <vt:lpstr>CBOW – Extracting Word Embedding Vectors</vt:lpstr>
      <vt:lpstr>Evaluating Word Embeddings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Specialization  Sentiment Analysis with Logistic Regression</dc:title>
  <dc:creator>Yang Xi</dc:creator>
  <cp:lastModifiedBy>Yang Xi</cp:lastModifiedBy>
  <cp:revision>48</cp:revision>
  <dcterms:created xsi:type="dcterms:W3CDTF">2021-11-23T13:19:22Z</dcterms:created>
  <dcterms:modified xsi:type="dcterms:W3CDTF">2021-12-15T06:29:27Z</dcterms:modified>
</cp:coreProperties>
</file>