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7" r:id="rId4"/>
    <p:sldId id="278" r:id="rId5"/>
    <p:sldId id="279" r:id="rId6"/>
    <p:sldId id="280" r:id="rId7"/>
    <p:sldId id="283" r:id="rId8"/>
    <p:sldId id="281"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E98DE94-3164-463A-8675-E3791D9439C7}">
          <p14:sldIdLst>
            <p14:sldId id="256"/>
            <p14:sldId id="276"/>
            <p14:sldId id="277"/>
            <p14:sldId id="278"/>
            <p14:sldId id="279"/>
            <p14:sldId id="280"/>
            <p14:sldId id="283"/>
            <p14:sldId id="281"/>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7" autoAdjust="0"/>
    <p:restoredTop sz="84703" autoAdjust="0"/>
  </p:normalViewPr>
  <p:slideViewPr>
    <p:cSldViewPr snapToGrid="0">
      <p:cViewPr varScale="1">
        <p:scale>
          <a:sx n="90" d="100"/>
          <a:sy n="90"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26C47-E3E3-429B-BDDC-4E0694DA3629}" type="datetimeFigureOut">
              <a:rPr lang="en-SG" smtClean="0"/>
              <a:t>20/12/2021</a:t>
            </a:fld>
            <a:endParaRPr lang="en-SG"/>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47FE9-0F50-4223-B9C2-DD57C3EF89D3}" type="slidenum">
              <a:rPr lang="en-SG" smtClean="0"/>
              <a:t>‹#›</a:t>
            </a:fld>
            <a:endParaRPr lang="en-SG"/>
          </a:p>
        </p:txBody>
      </p:sp>
    </p:spTree>
    <p:extLst>
      <p:ext uri="{BB962C8B-B14F-4D97-AF65-F5344CB8AC3E}">
        <p14:creationId xmlns:p14="http://schemas.microsoft.com/office/powerpoint/2010/main" val="250348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2</a:t>
            </a:fld>
            <a:endParaRPr lang="en-SG"/>
          </a:p>
        </p:txBody>
      </p:sp>
    </p:spTree>
    <p:extLst>
      <p:ext uri="{BB962C8B-B14F-4D97-AF65-F5344CB8AC3E}">
        <p14:creationId xmlns:p14="http://schemas.microsoft.com/office/powerpoint/2010/main" val="2713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3</a:t>
            </a:fld>
            <a:endParaRPr lang="en-SG"/>
          </a:p>
        </p:txBody>
      </p:sp>
    </p:spTree>
    <p:extLst>
      <p:ext uri="{BB962C8B-B14F-4D97-AF65-F5344CB8AC3E}">
        <p14:creationId xmlns:p14="http://schemas.microsoft.com/office/powerpoint/2010/main" val="396738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4</a:t>
            </a:fld>
            <a:endParaRPr lang="en-SG"/>
          </a:p>
        </p:txBody>
      </p:sp>
    </p:spTree>
    <p:extLst>
      <p:ext uri="{BB962C8B-B14F-4D97-AF65-F5344CB8AC3E}">
        <p14:creationId xmlns:p14="http://schemas.microsoft.com/office/powerpoint/2010/main" val="65319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5</a:t>
            </a:fld>
            <a:endParaRPr lang="en-SG"/>
          </a:p>
        </p:txBody>
      </p:sp>
    </p:spTree>
    <p:extLst>
      <p:ext uri="{BB962C8B-B14F-4D97-AF65-F5344CB8AC3E}">
        <p14:creationId xmlns:p14="http://schemas.microsoft.com/office/powerpoint/2010/main" val="162147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6</a:t>
            </a:fld>
            <a:endParaRPr lang="en-SG"/>
          </a:p>
        </p:txBody>
      </p:sp>
    </p:spTree>
    <p:extLst>
      <p:ext uri="{BB962C8B-B14F-4D97-AF65-F5344CB8AC3E}">
        <p14:creationId xmlns:p14="http://schemas.microsoft.com/office/powerpoint/2010/main" val="393941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7</a:t>
            </a:fld>
            <a:endParaRPr lang="en-SG"/>
          </a:p>
        </p:txBody>
      </p:sp>
    </p:spTree>
    <p:extLst>
      <p:ext uri="{BB962C8B-B14F-4D97-AF65-F5344CB8AC3E}">
        <p14:creationId xmlns:p14="http://schemas.microsoft.com/office/powerpoint/2010/main" val="19087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8</a:t>
            </a:fld>
            <a:endParaRPr lang="en-SG"/>
          </a:p>
        </p:txBody>
      </p:sp>
    </p:spTree>
    <p:extLst>
      <p:ext uri="{BB962C8B-B14F-4D97-AF65-F5344CB8AC3E}">
        <p14:creationId xmlns:p14="http://schemas.microsoft.com/office/powerpoint/2010/main" val="219587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9</a:t>
            </a:fld>
            <a:endParaRPr lang="en-SG"/>
          </a:p>
        </p:txBody>
      </p:sp>
    </p:spTree>
    <p:extLst>
      <p:ext uri="{BB962C8B-B14F-4D97-AF65-F5344CB8AC3E}">
        <p14:creationId xmlns:p14="http://schemas.microsoft.com/office/powerpoint/2010/main" val="2713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57B-261F-48ED-BDB6-6EACE8BAC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7715FF5-8FAE-4DD3-96E8-B17F28D49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3FF84D0-4ADC-4CE5-AE10-404B8C2A246E}"/>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3B806954-0CAB-4361-81EE-5465F399B8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6D1276-0CE9-466A-9962-9270F929625C}"/>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198745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A29B-D314-4691-B734-653EDF59161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F3975F1-684D-49D1-82CD-2216E7A22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16B52F-777E-43EB-BD2A-E496BE7A0AE5}"/>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99321CAB-A62F-429F-AA37-04D0493B05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B6DB34-D30E-4E27-9070-D64E4C0CA64E}"/>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428660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BA795-13DC-4D05-9875-17999201E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9076FB6-3106-4FFB-9A5D-7A33FD5B6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39055C9-B1C9-4747-BD27-9228AAC5372B}"/>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D07E6A76-150D-4ED5-94A2-129BC71E8B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06BBB1-C164-463C-B027-A98C8254EC30}"/>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2663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D153-75C9-44E3-8059-2AD522BB15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2D1EA25-855E-4AB3-A7E9-9DDD61E50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D245C9-3AC1-472C-8C1B-0DDFF7753EE3}"/>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217A1B6C-A1E5-4044-9836-880072AE16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F8079A-D20E-4616-9C68-8F03C5E3A064}"/>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7511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BBEA-F4E0-42DB-B304-2B86A37ED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F684E61-C2A2-4811-A92C-862732A9E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563C1-DA81-483B-8CA8-E8F2F45FFD20}"/>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D981558C-5038-4483-9E67-2C5663CDA0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BB0720-4A73-4D12-9B6F-B6CEB96ABA4A}"/>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62050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16A2-E051-4A1C-B555-E8810BB0172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AAA391-BBB4-4EDB-932A-A7896A9938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3AF990-B4CF-42AA-97E2-630A98A2B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7C45979-7E66-4850-B5CC-B4F08BE78AF5}"/>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6" name="Footer Placeholder 5">
            <a:extLst>
              <a:ext uri="{FF2B5EF4-FFF2-40B4-BE49-F238E27FC236}">
                <a16:creationId xmlns:a16="http://schemas.microsoft.com/office/drawing/2014/main" id="{2A1461FC-6278-4CBB-BD22-CF7D27CAC5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E528787-9A11-4538-AFF7-56EFEA6AF546}"/>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63873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2C5-7927-42EF-A36E-CCD0C9E05D0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46534B-54E8-4C93-8531-656070415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8D46E-3FBB-4861-B8A3-DCEB6F623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6D8A2F8-11E9-4200-BF2E-E08D171BA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4114D-D76C-4870-9534-5F891AAC5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EE984E5-58D6-4E35-B227-A7FED24552AE}"/>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8" name="Footer Placeholder 7">
            <a:extLst>
              <a:ext uri="{FF2B5EF4-FFF2-40B4-BE49-F238E27FC236}">
                <a16:creationId xmlns:a16="http://schemas.microsoft.com/office/drawing/2014/main" id="{12111EAA-B948-4293-B259-F5B07FF8910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A46B86-2F61-4ECE-9A5C-6DF69AC5F1E7}"/>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4261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BC6-D792-49B7-9176-AFE1926C70F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09817E2-0FCC-41B4-92F7-C521578B95B0}"/>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4" name="Footer Placeholder 3">
            <a:extLst>
              <a:ext uri="{FF2B5EF4-FFF2-40B4-BE49-F238E27FC236}">
                <a16:creationId xmlns:a16="http://schemas.microsoft.com/office/drawing/2014/main" id="{43E99B7B-CFA2-4882-B5DF-2C2C9CF62DC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2B875B0-2EB6-4407-A305-9CC861E481D3}"/>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32341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91E18-D2DA-4385-9EDC-E5A6D4F026D3}"/>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3" name="Footer Placeholder 2">
            <a:extLst>
              <a:ext uri="{FF2B5EF4-FFF2-40B4-BE49-F238E27FC236}">
                <a16:creationId xmlns:a16="http://schemas.microsoft.com/office/drawing/2014/main" id="{E4D7C4E7-DC1C-4A3A-9F67-45E41805BA5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B9260D1-C161-42E2-8D14-DC46D32070FD}"/>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658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C66A-C5CD-47A0-BFCA-FBBF0AB32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204FE6F-7FE5-48E7-AEFB-E60093A80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EE15858-D98A-4C10-A510-D9115F1E7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E65E9-D6D6-48CE-86E5-F81EFE0E5502}"/>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6" name="Footer Placeholder 5">
            <a:extLst>
              <a:ext uri="{FF2B5EF4-FFF2-40B4-BE49-F238E27FC236}">
                <a16:creationId xmlns:a16="http://schemas.microsoft.com/office/drawing/2014/main" id="{E705164B-4404-4DF5-8833-3F610B0BD9C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BD174E-8D55-48E3-855B-0D56022D20E5}"/>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7006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01FC-9D2D-4BF2-8F39-4055C1299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0E736EC-7765-45C0-A1E8-632DACDF1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65B76A2-D7CB-47E1-9B3B-BF9EEC42B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84040-6EE4-4423-94BD-7C7DCAD725F1}"/>
              </a:ext>
            </a:extLst>
          </p:cNvPr>
          <p:cNvSpPr>
            <a:spLocks noGrp="1"/>
          </p:cNvSpPr>
          <p:nvPr>
            <p:ph type="dt" sz="half" idx="10"/>
          </p:nvPr>
        </p:nvSpPr>
        <p:spPr/>
        <p:txBody>
          <a:bodyPr/>
          <a:lstStyle/>
          <a:p>
            <a:fld id="{D8661AC7-7CDA-44BA-BCE8-75195DB121A7}" type="datetimeFigureOut">
              <a:rPr lang="en-SG" smtClean="0"/>
              <a:t>20/12/2021</a:t>
            </a:fld>
            <a:endParaRPr lang="en-SG"/>
          </a:p>
        </p:txBody>
      </p:sp>
      <p:sp>
        <p:nvSpPr>
          <p:cNvPr id="6" name="Footer Placeholder 5">
            <a:extLst>
              <a:ext uri="{FF2B5EF4-FFF2-40B4-BE49-F238E27FC236}">
                <a16:creationId xmlns:a16="http://schemas.microsoft.com/office/drawing/2014/main" id="{13F573C9-9072-4572-802A-7A6DE3233B3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1A048FA-7D3E-45A7-8CE4-459909F2C36F}"/>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858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8E29E-6EA1-4F83-943E-145B0581D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3017815-B111-498A-82B6-3BB3080B8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910583-77B6-4830-A47C-F16691384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61AC7-7CDA-44BA-BCE8-75195DB121A7}" type="datetimeFigureOut">
              <a:rPr lang="en-SG" smtClean="0"/>
              <a:t>20/12/2021</a:t>
            </a:fld>
            <a:endParaRPr lang="en-SG"/>
          </a:p>
        </p:txBody>
      </p:sp>
      <p:sp>
        <p:nvSpPr>
          <p:cNvPr id="5" name="Footer Placeholder 4">
            <a:extLst>
              <a:ext uri="{FF2B5EF4-FFF2-40B4-BE49-F238E27FC236}">
                <a16:creationId xmlns:a16="http://schemas.microsoft.com/office/drawing/2014/main" id="{E67B4C6B-FC50-4834-BD1E-20026461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E790B4B-4B4C-41C2-930D-32C8C1871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D3BD3-04A3-4F0F-958A-BC5BA1C44D0E}" type="slidenum">
              <a:rPr lang="en-SG" smtClean="0"/>
              <a:t>‹#›</a:t>
            </a:fld>
            <a:endParaRPr lang="en-SG"/>
          </a:p>
        </p:txBody>
      </p:sp>
    </p:spTree>
    <p:extLst>
      <p:ext uri="{BB962C8B-B14F-4D97-AF65-F5344CB8AC3E}">
        <p14:creationId xmlns:p14="http://schemas.microsoft.com/office/powerpoint/2010/main" val="140027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023-CEA1-44DD-A1A1-11FBC95A0D68}"/>
              </a:ext>
            </a:extLst>
          </p:cNvPr>
          <p:cNvSpPr>
            <a:spLocks noGrp="1"/>
          </p:cNvSpPr>
          <p:nvPr>
            <p:ph type="ctrTitle"/>
          </p:nvPr>
        </p:nvSpPr>
        <p:spPr>
          <a:xfrm>
            <a:off x="500062" y="1112838"/>
            <a:ext cx="11191875" cy="2387600"/>
          </a:xfrm>
        </p:spPr>
        <p:txBody>
          <a:bodyPr>
            <a:noAutofit/>
          </a:bodyPr>
          <a:lstStyle/>
          <a:p>
            <a:r>
              <a:rPr lang="en-US" sz="4300" dirty="0"/>
              <a:t>Natural Language Processing Specialization</a:t>
            </a:r>
            <a:br>
              <a:rPr lang="en-US" sz="4300" dirty="0"/>
            </a:br>
            <a:br>
              <a:rPr lang="en-US" sz="4300" dirty="0"/>
            </a:br>
            <a:r>
              <a:rPr lang="en-US" sz="4000" dirty="0"/>
              <a:t>Recurrent Neural Networks for Language Modeling</a:t>
            </a:r>
            <a:br>
              <a:rPr lang="en-US" sz="4300" dirty="0"/>
            </a:br>
            <a:endParaRPr lang="en-SG" sz="4300" dirty="0"/>
          </a:p>
        </p:txBody>
      </p:sp>
      <p:sp>
        <p:nvSpPr>
          <p:cNvPr id="3" name="Subtitle 2">
            <a:extLst>
              <a:ext uri="{FF2B5EF4-FFF2-40B4-BE49-F238E27FC236}">
                <a16:creationId xmlns:a16="http://schemas.microsoft.com/office/drawing/2014/main" id="{7946D9CD-3F3A-4350-9A57-4527A61D7517}"/>
              </a:ext>
            </a:extLst>
          </p:cNvPr>
          <p:cNvSpPr>
            <a:spLocks noGrp="1"/>
          </p:cNvSpPr>
          <p:nvPr>
            <p:ph type="subTitle" idx="1"/>
          </p:nvPr>
        </p:nvSpPr>
        <p:spPr/>
        <p:txBody>
          <a:bodyPr/>
          <a:lstStyle/>
          <a:p>
            <a:r>
              <a:rPr lang="en-US" dirty="0"/>
              <a:t>(2021 Deeplearning.ai)</a:t>
            </a:r>
          </a:p>
          <a:p>
            <a:endParaRPr lang="en-US" dirty="0"/>
          </a:p>
          <a:p>
            <a:r>
              <a:rPr lang="en-US" dirty="0" err="1"/>
              <a:t>YangXi’s</a:t>
            </a:r>
            <a:r>
              <a:rPr lang="en-US" dirty="0"/>
              <a:t> Reading Notes</a:t>
            </a:r>
            <a:endParaRPr lang="en-SG" dirty="0"/>
          </a:p>
        </p:txBody>
      </p:sp>
    </p:spTree>
    <p:extLst>
      <p:ext uri="{BB962C8B-B14F-4D97-AF65-F5344CB8AC3E}">
        <p14:creationId xmlns:p14="http://schemas.microsoft.com/office/powerpoint/2010/main" val="392356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Traditional Language Models vs.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solidFill>
                      <a:schemeClr val="accent1"/>
                    </a:solidFill>
                  </a:rPr>
                  <a:t>Traditional language models </a:t>
                </a:r>
                <a:r>
                  <a:rPr lang="en-US" dirty="0"/>
                  <a:t>make use of probabilities</a:t>
                </a:r>
              </a:p>
              <a:p>
                <a:pPr lvl="1"/>
                <a:r>
                  <a:rPr lang="en-US" dirty="0"/>
                  <a:t>You need </a:t>
                </a:r>
                <a:r>
                  <a:rPr lang="en-US" dirty="0">
                    <a:solidFill>
                      <a:schemeClr val="accent1"/>
                    </a:solidFill>
                  </a:rPr>
                  <a:t>impractically large RAM</a:t>
                </a:r>
                <a:r>
                  <a:rPr lang="en-US" dirty="0"/>
                  <a:t> to store all the probabilities of large n-grams, in order to capture dependencies between distant words.</a:t>
                </a:r>
              </a:p>
              <a:p>
                <a:pPr lvl="1"/>
                <a:r>
                  <a:rPr lang="en-US" dirty="0"/>
                  <a:t>Consider </a:t>
                </a:r>
                <a:r>
                  <a:rPr lang="en-US" dirty="0">
                    <a:solidFill>
                      <a:schemeClr val="accent1"/>
                    </a:solidFill>
                  </a:rPr>
                  <a:t>only the words (context) nearby</a:t>
                </a:r>
                <a:br>
                  <a:rPr lang="en-US" dirty="0">
                    <a:solidFill>
                      <a:schemeClr val="accent1"/>
                    </a:solidFill>
                  </a:rPr>
                </a:br>
                <a:endParaRPr lang="en-US" dirty="0">
                  <a:solidFill>
                    <a:schemeClr val="accent1"/>
                  </a:solidFill>
                </a:endParaRPr>
              </a:p>
              <a:p>
                <a:r>
                  <a:rPr lang="en-US" b="1" dirty="0">
                    <a:solidFill>
                      <a:schemeClr val="accent1"/>
                    </a:solidFill>
                  </a:rPr>
                  <a:t>Recurrent Neural Network (RNN)</a:t>
                </a:r>
              </a:p>
              <a:p>
                <a:pPr lvl="1"/>
                <a:r>
                  <a:rPr lang="en-US" dirty="0"/>
                  <a:t>Propagate information </a:t>
                </a:r>
                <a:r>
                  <a:rPr lang="en-US" dirty="0">
                    <a:solidFill>
                      <a:schemeClr val="accent1"/>
                    </a:solidFill>
                  </a:rPr>
                  <a:t>from the beginning to the end </a:t>
                </a:r>
                <a:r>
                  <a:rPr lang="en-US" dirty="0"/>
                  <a:t>of the sentence </a:t>
                </a:r>
              </a:p>
              <a:p>
                <a:pPr lvl="1"/>
                <a:r>
                  <a:rPr lang="en-US" dirty="0"/>
                  <a:t>Note that </a:t>
                </a:r>
                <a:r>
                  <a:rPr lang="en-US" dirty="0">
                    <a:solidFill>
                      <a:schemeClr val="accent1"/>
                    </a:solidFill>
                  </a:rPr>
                  <a:t>parameters are shared </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h</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𝑥</m:t>
                        </m:r>
                      </m:sub>
                    </m:sSub>
                  </m:oMath>
                </a14:m>
                <a:r>
                  <a:rPr lang="en-US" dirty="0"/>
                  <a:t>) among all words, which makes RNN efficient</a:t>
                </a:r>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621" r="-680"/>
                </a:stretch>
              </a:blipFill>
            </p:spPr>
            <p:txBody>
              <a:bodyPr/>
              <a:lstStyle/>
              <a:p>
                <a:r>
                  <a:rPr lang="en-SG">
                    <a:noFill/>
                  </a:rPr>
                  <a:t> </a:t>
                </a:r>
              </a:p>
            </p:txBody>
          </p:sp>
        </mc:Fallback>
      </mc:AlternateContent>
      <p:pic>
        <p:nvPicPr>
          <p:cNvPr id="6" name="图片 5">
            <a:extLst>
              <a:ext uri="{FF2B5EF4-FFF2-40B4-BE49-F238E27FC236}">
                <a16:creationId xmlns:a16="http://schemas.microsoft.com/office/drawing/2014/main" id="{E44E73C1-5DF5-479E-ACD8-973AE7081C3D}"/>
              </a:ext>
            </a:extLst>
          </p:cNvPr>
          <p:cNvPicPr>
            <a:picLocks noChangeAspect="1"/>
          </p:cNvPicPr>
          <p:nvPr/>
        </p:nvPicPr>
        <p:blipFill>
          <a:blip r:embed="rId4"/>
          <a:stretch>
            <a:fillRect/>
          </a:stretch>
        </p:blipFill>
        <p:spPr>
          <a:xfrm>
            <a:off x="2085415" y="4274896"/>
            <a:ext cx="8021169" cy="2391109"/>
          </a:xfrm>
          <a:prstGeom prst="rect">
            <a:avLst/>
          </a:prstGeom>
        </p:spPr>
      </p:pic>
    </p:spTree>
    <p:extLst>
      <p:ext uri="{BB962C8B-B14F-4D97-AF65-F5344CB8AC3E}">
        <p14:creationId xmlns:p14="http://schemas.microsoft.com/office/powerpoint/2010/main" val="92864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Types of RNN Architecture</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One to One: Input an X, output a Y</a:t>
            </a:r>
          </a:p>
          <a:p>
            <a:pPr lvl="1"/>
            <a:r>
              <a:rPr lang="en-US" dirty="0"/>
              <a:t>This is a conventional neural network; RNN is not very useful here.</a:t>
            </a:r>
            <a:br>
              <a:rPr lang="en-US" dirty="0"/>
            </a:br>
            <a:endParaRPr lang="en-US" dirty="0"/>
          </a:p>
          <a:p>
            <a:r>
              <a:rPr lang="en-US" dirty="0"/>
              <a:t>One to Many: Input an X, output many Y</a:t>
            </a:r>
          </a:p>
          <a:p>
            <a:pPr lvl="1"/>
            <a:r>
              <a:rPr lang="en-US" dirty="0"/>
              <a:t>For example, </a:t>
            </a:r>
            <a:r>
              <a:rPr lang="en-US" dirty="0">
                <a:solidFill>
                  <a:schemeClr val="accent1"/>
                </a:solidFill>
              </a:rPr>
              <a:t>caption generation</a:t>
            </a:r>
            <a:r>
              <a:rPr lang="en-US" dirty="0"/>
              <a:t>: input an image, output a caption as a series of words</a:t>
            </a:r>
            <a:br>
              <a:rPr lang="en-US" dirty="0"/>
            </a:br>
            <a:endParaRPr lang="en-US" dirty="0"/>
          </a:p>
          <a:p>
            <a:r>
              <a:rPr lang="en-US" dirty="0"/>
              <a:t>Many to One: Input many X, output a Y</a:t>
            </a:r>
          </a:p>
          <a:p>
            <a:pPr lvl="1"/>
            <a:r>
              <a:rPr lang="en-US" dirty="0"/>
              <a:t>For example, </a:t>
            </a:r>
            <a:r>
              <a:rPr lang="en-US" dirty="0">
                <a:solidFill>
                  <a:schemeClr val="accent1"/>
                </a:solidFill>
              </a:rPr>
              <a:t>sentiment analysis </a:t>
            </a:r>
            <a:r>
              <a:rPr lang="en-US" dirty="0"/>
              <a:t>with RNN</a:t>
            </a:r>
            <a:br>
              <a:rPr lang="en-US" dirty="0"/>
            </a:br>
            <a:endParaRPr lang="en-US" dirty="0"/>
          </a:p>
          <a:p>
            <a:r>
              <a:rPr lang="en-US" dirty="0"/>
              <a:t>Many to Many: Input many X, output many Y</a:t>
            </a:r>
          </a:p>
          <a:p>
            <a:pPr lvl="1"/>
            <a:r>
              <a:rPr lang="en-US" dirty="0"/>
              <a:t>This architecture is also called “encoder – decoder”</a:t>
            </a:r>
          </a:p>
          <a:p>
            <a:pPr lvl="1"/>
            <a:r>
              <a:rPr lang="en-US" dirty="0"/>
              <a:t>For example: </a:t>
            </a:r>
            <a:r>
              <a:rPr lang="en-US" dirty="0">
                <a:solidFill>
                  <a:schemeClr val="accent1"/>
                </a:solidFill>
              </a:rPr>
              <a:t>machine translation</a:t>
            </a:r>
          </a:p>
          <a:p>
            <a:endParaRPr lang="en-US" dirty="0"/>
          </a:p>
        </p:txBody>
      </p:sp>
    </p:spTree>
    <p:extLst>
      <p:ext uri="{BB962C8B-B14F-4D97-AF65-F5344CB8AC3E}">
        <p14:creationId xmlns:p14="http://schemas.microsoft.com/office/powerpoint/2010/main" val="61028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Math in Simple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lnSpcReduction="10000"/>
              </a:bodyPr>
              <a:lstStyle/>
              <a:p>
                <a:r>
                  <a:rPr lang="en-US" dirty="0"/>
                  <a:t>On the right is a vanilla (plain) RNN</a:t>
                </a:r>
              </a:p>
              <a:p>
                <a:pPr lvl="1"/>
                <a:r>
                  <a:rPr lang="en-US" dirty="0"/>
                  <a:t>RNN uses the </a:t>
                </a:r>
                <a:r>
                  <a:rPr lang="en-US" dirty="0">
                    <a:solidFill>
                      <a:schemeClr val="accent1"/>
                    </a:solidFill>
                  </a:rPr>
                  <a:t>hidden states </a:t>
                </a:r>
                <a14:m>
                  <m:oMath xmlns:m="http://schemas.openxmlformats.org/officeDocument/2006/math">
                    <m:r>
                      <a:rPr lang="en-US" b="0" i="1" smtClean="0">
                        <a:solidFill>
                          <a:schemeClr val="accent1"/>
                        </a:solidFill>
                        <a:latin typeface="Cambria Math" panose="02040503050406030204" pitchFamily="18" charset="0"/>
                      </a:rPr>
                      <m:t>h</m:t>
                    </m:r>
                  </m:oMath>
                </a14:m>
                <a:r>
                  <a:rPr lang="en-US" dirty="0">
                    <a:solidFill>
                      <a:schemeClr val="accent1"/>
                    </a:solidFill>
                  </a:rPr>
                  <a:t> </a:t>
                </a:r>
                <a:r>
                  <a:rPr lang="en-US" dirty="0"/>
                  <a:t>to propagation</a:t>
                </a:r>
                <a:br>
                  <a:rPr lang="en-US" dirty="0"/>
                </a:br>
                <a:r>
                  <a:rPr lang="en-US" dirty="0"/>
                  <a:t>information through the sequence</a:t>
                </a:r>
                <a:br>
                  <a:rPr lang="en-US" dirty="0"/>
                </a:br>
                <a:endParaRPr lang="en-US" dirty="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h</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h</m:t>
                            </m:r>
                          </m:sub>
                        </m:sSub>
                      </m:e>
                    </m:d>
                  </m:oMath>
                </a14:m>
                <a:endParaRPr lang="en-US" b="0" i="1" dirty="0">
                  <a:latin typeface="Cambria Math" panose="02040503050406030204" pitchFamily="18" charset="0"/>
                </a:endParaRPr>
              </a:p>
              <a:p>
                <a:pPr lvl="3"/>
                <a14:m>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e>
                    </m:d>
                  </m:oMath>
                </a14:m>
                <a:r>
                  <a:rPr lang="en-US" dirty="0"/>
                  <a:t>: horizontal concatenate</a:t>
                </a:r>
                <a:br>
                  <a:rPr lang="en-US" dirty="0"/>
                </a:br>
                <a:endParaRPr lang="en-US" b="0" i="1" dirty="0">
                  <a:latin typeface="Cambria Math" panose="02040503050406030204" pitchFamily="18" charset="0"/>
                </a:endParaRPr>
              </a:p>
              <a:p>
                <a:pPr lvl="2"/>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hh</m:t>
                            </m:r>
                          </m:sub>
                        </m:sSub>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−1&gt;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h𝑥</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h</m:t>
                            </m:r>
                          </m:sub>
                        </m:sSub>
                      </m:e>
                    </m:d>
                  </m:oMath>
                </a14:m>
                <a:endParaRPr lang="en-US" dirty="0"/>
              </a:p>
              <a:p>
                <a:pPr lvl="3"/>
                <a:r>
                  <a:rPr lang="en-US" dirty="0"/>
                  <a:t>Note that in the two formulas above, the results of </a:t>
                </a:r>
                <a:br>
                  <a:rPr lang="en-US" dirty="0"/>
                </a:br>
                <a:r>
                  <a:rPr lang="en-US" dirty="0"/>
                  <a:t>concatenate and sum are the same.</a:t>
                </a:r>
                <a:br>
                  <a:rPr lang="en-US" dirty="0"/>
                </a:br>
                <a:endParaRPr lang="en-US" dirty="0"/>
              </a:p>
              <a:p>
                <a:pPr lvl="1"/>
                <a:r>
                  <a:rPr lang="en-US" dirty="0"/>
                  <a:t>For the </a:t>
                </a:r>
                <a:r>
                  <a:rPr lang="en-US" dirty="0">
                    <a:solidFill>
                      <a:schemeClr val="accent1"/>
                    </a:solidFill>
                  </a:rPr>
                  <a:t>prediction</a:t>
                </a:r>
                <a:r>
                  <a:rPr lang="en-US" dirty="0"/>
                  <a:t> at each step:</a:t>
                </a:r>
              </a:p>
              <a:p>
                <a:pPr lvl="2"/>
                <a14:m>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𝑦h</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t>
                </a:r>
                <a:br>
                  <a:rPr lang="en-US" dirty="0"/>
                </a:br>
                <a:endParaRPr lang="en-US" dirty="0"/>
              </a:p>
              <a:p>
                <a:pPr lvl="1"/>
                <a:r>
                  <a:rPr lang="en-US" dirty="0"/>
                  <a:t>Note that</a:t>
                </a:r>
              </a:p>
              <a:p>
                <a:pPr lvl="2"/>
                <a:r>
                  <a:rPr lang="en-US" dirty="0"/>
                  <a:t>The basic recurrent units have two inputs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a14:m>
                <a:endParaRPr lang="en-US" dirty="0"/>
              </a:p>
              <a:p>
                <a:pPr lvl="2"/>
                <a:r>
                  <a:rPr lang="en-US" dirty="0"/>
                  <a:t>You will </a:t>
                </a:r>
                <a:r>
                  <a:rPr lang="en-US" dirty="0">
                    <a:solidFill>
                      <a:schemeClr val="accent1"/>
                    </a:solidFill>
                  </a:rPr>
                  <a:t>train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hh</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h𝑥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𝑦h</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h</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𝑦</m:t>
                        </m:r>
                      </m:sub>
                    </m:sSub>
                  </m:oMath>
                </a14:m>
                <a:endParaRPr lang="en-US" dirty="0"/>
              </a:p>
              <a:p>
                <a:pPr lvl="2"/>
                <a:r>
                  <a:rPr lang="en-US" dirty="0"/>
                  <a:t>The propagation of information is implemented with </a:t>
                </a:r>
                <a:r>
                  <a:rPr lang="en-US" dirty="0">
                    <a:solidFill>
                      <a:schemeClr val="accent1"/>
                    </a:solidFill>
                  </a:rPr>
                  <a:t>scan</a:t>
                </a:r>
                <a:r>
                  <a:rPr lang="en-US" dirty="0"/>
                  <a:t> function in Tensorflow </a:t>
                </a:r>
              </a:p>
              <a:p>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2229"/>
                </a:stretch>
              </a:blipFill>
            </p:spPr>
            <p:txBody>
              <a:bodyPr/>
              <a:lstStyle/>
              <a:p>
                <a:r>
                  <a:rPr lang="en-SG">
                    <a:noFill/>
                  </a:rPr>
                  <a:t> </a:t>
                </a:r>
              </a:p>
            </p:txBody>
          </p:sp>
        </mc:Fallback>
      </mc:AlternateContent>
      <p:pic>
        <p:nvPicPr>
          <p:cNvPr id="5" name="图片 4">
            <a:extLst>
              <a:ext uri="{FF2B5EF4-FFF2-40B4-BE49-F238E27FC236}">
                <a16:creationId xmlns:a16="http://schemas.microsoft.com/office/drawing/2014/main" id="{7E3ED0BB-9437-4A52-B5F1-CB28D196314E}"/>
              </a:ext>
            </a:extLst>
          </p:cNvPr>
          <p:cNvPicPr>
            <a:picLocks noChangeAspect="1"/>
          </p:cNvPicPr>
          <p:nvPr/>
        </p:nvPicPr>
        <p:blipFill>
          <a:blip r:embed="rId4"/>
          <a:stretch>
            <a:fillRect/>
          </a:stretch>
        </p:blipFill>
        <p:spPr>
          <a:xfrm>
            <a:off x="7469494" y="752475"/>
            <a:ext cx="4610743" cy="2095792"/>
          </a:xfrm>
          <a:prstGeom prst="rect">
            <a:avLst/>
          </a:prstGeom>
        </p:spPr>
      </p:pic>
      <p:pic>
        <p:nvPicPr>
          <p:cNvPr id="7" name="图片 6">
            <a:extLst>
              <a:ext uri="{FF2B5EF4-FFF2-40B4-BE49-F238E27FC236}">
                <a16:creationId xmlns:a16="http://schemas.microsoft.com/office/drawing/2014/main" id="{D7435AF6-7432-4176-A075-F80377EA07B3}"/>
              </a:ext>
            </a:extLst>
          </p:cNvPr>
          <p:cNvPicPr>
            <a:picLocks noChangeAspect="1"/>
          </p:cNvPicPr>
          <p:nvPr/>
        </p:nvPicPr>
        <p:blipFill>
          <a:blip r:embed="rId5"/>
          <a:stretch>
            <a:fillRect/>
          </a:stretch>
        </p:blipFill>
        <p:spPr>
          <a:xfrm>
            <a:off x="7657877" y="3206969"/>
            <a:ext cx="4295998" cy="2095791"/>
          </a:xfrm>
          <a:prstGeom prst="rect">
            <a:avLst/>
          </a:prstGeom>
        </p:spPr>
      </p:pic>
    </p:spTree>
    <p:extLst>
      <p:ext uri="{BB962C8B-B14F-4D97-AF65-F5344CB8AC3E}">
        <p14:creationId xmlns:p14="http://schemas.microsoft.com/office/powerpoint/2010/main" val="125434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Loss Function for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For a </a:t>
                </a:r>
                <a:r>
                  <a:rPr lang="en-US" dirty="0">
                    <a:solidFill>
                      <a:schemeClr val="accent1"/>
                    </a:solidFill>
                  </a:rPr>
                  <a:t>single</a:t>
                </a:r>
                <a:r>
                  <a:rPr lang="en-US" dirty="0"/>
                  <a:t> example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a:t>
                </a:r>
                <a:r>
                  <a:rPr lang="en-US" dirty="0">
                    <a:solidFill>
                      <a:schemeClr val="accent1"/>
                    </a:solidFill>
                  </a:rPr>
                  <a:t>cross-entropy loss</a:t>
                </a:r>
                <a:br>
                  <a:rPr lang="en-US" dirty="0"/>
                </a:b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𝑗</m:t>
                                </m:r>
                              </m:sub>
                            </m:sSub>
                          </m:e>
                        </m:func>
                      </m:e>
                    </m:nary>
                  </m:oMath>
                </a14:m>
                <a:endParaRPr lang="en-US" dirty="0"/>
              </a:p>
              <a:p>
                <a:pPr lvl="1"/>
                <a:r>
                  <a:rPr lang="en-US" i="1" dirty="0"/>
                  <a:t>K </a:t>
                </a:r>
                <a:r>
                  <a:rPr lang="en-US" dirty="0"/>
                  <a:t>classes</a:t>
                </a:r>
              </a:p>
              <a:p>
                <a:pPr lvl="1"/>
                <a:r>
                  <a:rPr lang="en-US" dirty="0"/>
                  <a:t>Note that you don’t need to average over </a:t>
                </a:r>
                <a:r>
                  <a:rPr lang="en-US" i="1" dirty="0"/>
                  <a:t>K</a:t>
                </a:r>
                <a:r>
                  <a:rPr lang="en-US" dirty="0"/>
                  <a:t>, because there is only one value in every vector </a:t>
                </a:r>
                <a14:m>
                  <m:oMath xmlns:m="http://schemas.openxmlformats.org/officeDocument/2006/math">
                    <m:r>
                      <a:rPr lang="en-US" b="0" i="1" smtClean="0">
                        <a:latin typeface="Cambria Math" panose="02040503050406030204" pitchFamily="18" charset="0"/>
                      </a:rPr>
                      <m:t>𝑦</m:t>
                    </m:r>
                  </m:oMath>
                </a14:m>
                <a:r>
                  <a:rPr lang="en-US" dirty="0"/>
                  <a:t> which is 1, and all other values are 0.</a:t>
                </a:r>
              </a:p>
              <a:p>
                <a:r>
                  <a:rPr lang="en-US" dirty="0"/>
                  <a:t>Loss of </a:t>
                </a:r>
                <a:r>
                  <a:rPr lang="en-US" dirty="0">
                    <a:solidFill>
                      <a:schemeClr val="accent1"/>
                    </a:solidFill>
                  </a:rPr>
                  <a:t>multiple steps</a:t>
                </a:r>
                <a:br>
                  <a:rPr lang="en-US" dirty="0"/>
                </a:b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𝑗</m:t>
                                </m:r>
                              </m:sub>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b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Sup>
                                  <m:sSubSupPr>
                                    <m:ctrlPr>
                                      <a:rPr lang="en-US" b="0"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𝑗</m:t>
                                    </m:r>
                                  </m:sub>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bSup>
                              </m:e>
                            </m:func>
                          </m:e>
                        </m:nary>
                      </m:e>
                    </m:nary>
                  </m:oMath>
                </a14:m>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621"/>
                </a:stretch>
              </a:blipFill>
            </p:spPr>
            <p:txBody>
              <a:bodyPr/>
              <a:lstStyle/>
              <a:p>
                <a:r>
                  <a:rPr lang="en-SG">
                    <a:noFill/>
                  </a:rPr>
                  <a:t> </a:t>
                </a:r>
              </a:p>
            </p:txBody>
          </p:sp>
        </mc:Fallback>
      </mc:AlternateContent>
    </p:spTree>
    <p:extLst>
      <p:ext uri="{BB962C8B-B14F-4D97-AF65-F5344CB8AC3E}">
        <p14:creationId xmlns:p14="http://schemas.microsoft.com/office/powerpoint/2010/main" val="81357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Calculate Perplexity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lnSpcReduction="10000"/>
              </a:bodyPr>
              <a:lstStyle/>
              <a:p>
                <a:r>
                  <a:rPr lang="en-US" dirty="0"/>
                  <a:t>Perplexity measures how well a probability model predicts a sample.</a:t>
                </a:r>
              </a:p>
              <a:p>
                <a:pPr lvl="1"/>
                <a:r>
                  <a:rPr lang="en-US" dirty="0">
                    <a:solidFill>
                      <a:schemeClr val="accent1"/>
                    </a:solidFill>
                  </a:rPr>
                  <a:t>Log Perplexity </a:t>
                </a:r>
                <a:r>
                  <a:rPr lang="en-US" dirty="0"/>
                  <a:t>is used to avoid underflow problem</a:t>
                </a:r>
                <a:br>
                  <a:rPr lang="en-US" dirty="0"/>
                </a:br>
                <a:br>
                  <a:rPr lang="en-US" dirty="0"/>
                </a:br>
                <a14:m>
                  <m:oMath xmlns:m="http://schemas.openxmlformats.org/officeDocument/2006/math">
                    <m:r>
                      <a:rPr lang="en-US" b="0" i="1" smtClean="0">
                        <a:latin typeface="Cambria Math" panose="02040503050406030204" pitchFamily="18" charset="0"/>
                      </a:rPr>
                      <m:t>𝑙𝑜𝑔𝑃𝑃</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e>
                        </m:func>
                      </m:e>
                    </m:nary>
                  </m:oMath>
                </a14:m>
                <a:endParaRPr lang="en-US" dirty="0"/>
              </a:p>
              <a:p>
                <a:pPr lvl="1"/>
                <a:r>
                  <a:rPr lang="en-US" dirty="0"/>
                  <a:t>Given </a:t>
                </a:r>
                <a:r>
                  <a:rPr lang="en-US" dirty="0">
                    <a:solidFill>
                      <a:schemeClr val="accent1"/>
                    </a:solidFill>
                  </a:rPr>
                  <a:t>predictions and targets</a:t>
                </a:r>
                <a:r>
                  <a:rPr lang="en-US" dirty="0"/>
                  <a:t>, only the log probability of the targeted word is counted</a:t>
                </a:r>
              </a:p>
              <a:p>
                <a:pPr lvl="2"/>
                <a:r>
                  <a:rPr lang="en-US" dirty="0"/>
                  <a:t>Say, we predicted 5 sequences, each with 3 words (after padding), from a vocabulary of 4 words (“apple”, “bus”, “cat”, “egg”) encoded as (1, 2, 3, 4)</a:t>
                </a:r>
                <a:br>
                  <a:rPr lang="en-US" dirty="0"/>
                </a:br>
                <a:r>
                  <a:rPr lang="en-US" dirty="0"/>
                  <a:t>Let’s look at the 1</a:t>
                </a:r>
                <a:r>
                  <a:rPr lang="en-US" baseline="30000" dirty="0"/>
                  <a:t>st</a:t>
                </a:r>
                <a:r>
                  <a:rPr lang="en-US" dirty="0"/>
                  <a:t> sequence and the 1</a:t>
                </a:r>
                <a:r>
                  <a:rPr lang="en-US" baseline="30000" dirty="0"/>
                  <a:t>st</a:t>
                </a:r>
                <a:r>
                  <a:rPr lang="en-US" dirty="0"/>
                  <a:t> predicted words. Say, from a softmax:</a:t>
                </a:r>
              </a:p>
              <a:p>
                <a:pPr lvl="3"/>
                <a:r>
                  <a:rPr lang="en-US" dirty="0"/>
                  <a:t>Say, the </a:t>
                </a:r>
                <a:r>
                  <a:rPr lang="en-US" dirty="0">
                    <a:solidFill>
                      <a:schemeClr val="accent1"/>
                    </a:solidFill>
                  </a:rPr>
                  <a:t>predicted probability </a:t>
                </a:r>
                <a:r>
                  <a:rPr lang="en-US" dirty="0"/>
                  <a:t>of each vocabulary word is [0.1, 0.2, 0.3, 0.4]</a:t>
                </a:r>
              </a:p>
              <a:p>
                <a:pPr lvl="3"/>
                <a:r>
                  <a:rPr lang="en-US" dirty="0"/>
                  <a:t>So, the </a:t>
                </a:r>
                <a:r>
                  <a:rPr lang="en-US" dirty="0">
                    <a:solidFill>
                      <a:schemeClr val="accent1"/>
                    </a:solidFill>
                  </a:rPr>
                  <a:t>log probability </a:t>
                </a:r>
                <a:r>
                  <a:rPr lang="en-US" dirty="0"/>
                  <a:t>of each vocabular word is is [-2.30, -1.61, -1.20, -0.92]</a:t>
                </a:r>
              </a:p>
              <a:p>
                <a:pPr lvl="2"/>
                <a:r>
                  <a:rPr lang="en-US" dirty="0"/>
                  <a:t>In the targets, say, the 1</a:t>
                </a:r>
                <a:r>
                  <a:rPr lang="en-US" baseline="30000" dirty="0"/>
                  <a:t>st</a:t>
                </a:r>
                <a:r>
                  <a:rPr lang="en-US" dirty="0"/>
                  <a:t> sequence and the 1</a:t>
                </a:r>
                <a:r>
                  <a:rPr lang="en-US" baseline="30000" dirty="0"/>
                  <a:t>st</a:t>
                </a:r>
                <a:r>
                  <a:rPr lang="en-US" dirty="0"/>
                  <a:t> word is “cat”(3), one-hot-encoded as [0, 0, 1, 0]</a:t>
                </a:r>
              </a:p>
              <a:p>
                <a:pPr lvl="3"/>
                <a:r>
                  <a:rPr lang="en-US" dirty="0"/>
                  <a:t>As a result, the </a:t>
                </a:r>
                <a:r>
                  <a:rPr lang="en-US" dirty="0">
                    <a:solidFill>
                      <a:schemeClr val="accent1"/>
                    </a:solidFill>
                  </a:rPr>
                  <a:t>log probability </a:t>
                </a:r>
                <a:r>
                  <a:rPr lang="en-US" dirty="0"/>
                  <a:t>at this place is SUM([-2.30, -1.61, -1.20, -0.92] * [0, 0, 1, 0]) = -1.20</a:t>
                </a:r>
              </a:p>
              <a:p>
                <a:pPr lvl="2"/>
                <a:r>
                  <a:rPr lang="en-US" dirty="0"/>
                  <a:t>We can calculate the </a:t>
                </a:r>
                <a:r>
                  <a:rPr lang="en-US" dirty="0">
                    <a:solidFill>
                      <a:schemeClr val="accent1"/>
                    </a:solidFill>
                  </a:rPr>
                  <a:t>log probability for each word </a:t>
                </a:r>
                <a:r>
                  <a:rPr lang="en-US" dirty="0"/>
                  <a:t>in all the 5 sequences.</a:t>
                </a:r>
              </a:p>
              <a:p>
                <a:pPr lvl="2"/>
                <a:r>
                  <a:rPr lang="en-US" dirty="0"/>
                  <a:t>Now we need to </a:t>
                </a:r>
                <a:r>
                  <a:rPr lang="en-US" dirty="0">
                    <a:solidFill>
                      <a:schemeClr val="accent1"/>
                    </a:solidFill>
                  </a:rPr>
                  <a:t>handle padding</a:t>
                </a:r>
              </a:p>
              <a:p>
                <a:pPr lvl="3"/>
                <a:r>
                  <a:rPr lang="en-US" dirty="0"/>
                  <a:t>In the targets, some words are </a:t>
                </a:r>
                <a:r>
                  <a:rPr lang="en-US" dirty="0">
                    <a:solidFill>
                      <a:schemeClr val="accent1"/>
                    </a:solidFill>
                  </a:rPr>
                  <a:t>encoded as 0 </a:t>
                </a:r>
                <a:r>
                  <a:rPr lang="en-US" dirty="0"/>
                  <a:t>to indicate padded words. The log probability of such “word” should not be counted.</a:t>
                </a:r>
              </a:p>
              <a:p>
                <a:pPr lvl="2"/>
                <a:r>
                  <a:rPr lang="en-US" dirty="0"/>
                  <a:t>Then we can take the mean to get </a:t>
                </a:r>
                <a:r>
                  <a:rPr lang="en-US" dirty="0">
                    <a:solidFill>
                      <a:schemeClr val="accent1"/>
                    </a:solidFill>
                  </a:rPr>
                  <a:t>log probability of each sequences</a:t>
                </a:r>
              </a:p>
              <a:p>
                <a:pPr lvl="2"/>
                <a:r>
                  <a:rPr lang="en-US" dirty="0"/>
                  <a:t>Now the </a:t>
                </a:r>
                <a:r>
                  <a:rPr lang="en-US" dirty="0">
                    <a:solidFill>
                      <a:schemeClr val="accent1"/>
                    </a:solidFill>
                  </a:rPr>
                  <a:t>log perplexity </a:t>
                </a:r>
                <a:r>
                  <a:rPr lang="en-US" dirty="0"/>
                  <a:t>is the negative of the mean of the log probability of the sequences.</a:t>
                </a:r>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2229" r="-471" b="-709"/>
                </a:stretch>
              </a:blipFill>
            </p:spPr>
            <p:txBody>
              <a:bodyPr/>
              <a:lstStyle/>
              <a:p>
                <a:r>
                  <a:rPr lang="en-SG">
                    <a:noFill/>
                  </a:rPr>
                  <a:t> </a:t>
                </a:r>
              </a:p>
            </p:txBody>
          </p:sp>
        </mc:Fallback>
      </mc:AlternateContent>
    </p:spTree>
    <p:extLst>
      <p:ext uri="{BB962C8B-B14F-4D97-AF65-F5344CB8AC3E}">
        <p14:creationId xmlns:p14="http://schemas.microsoft.com/office/powerpoint/2010/main" val="119998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Gated Recurrent Units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In the vanilla RNN, information trends to </a:t>
                </a:r>
                <a:br>
                  <a:rPr lang="en-US" dirty="0"/>
                </a:br>
                <a:r>
                  <a:rPr lang="en-US" dirty="0"/>
                  <a:t>vanish over long sequences.</a:t>
                </a:r>
              </a:p>
              <a:p>
                <a:pPr lvl="1"/>
                <a:r>
                  <a:rPr lang="en-US" dirty="0"/>
                  <a:t>This also contributes to the vanishing gradient</a:t>
                </a:r>
                <a:br>
                  <a:rPr lang="en-US" dirty="0"/>
                </a:br>
                <a:endParaRPr lang="en-US" dirty="0"/>
              </a:p>
              <a:p>
                <a:r>
                  <a:rPr lang="en-US" dirty="0"/>
                  <a:t>GRU allows </a:t>
                </a:r>
                <a:r>
                  <a:rPr lang="en-US" dirty="0">
                    <a:solidFill>
                      <a:schemeClr val="accent1"/>
                    </a:solidFill>
                  </a:rPr>
                  <a:t>relevant information to be kept </a:t>
                </a:r>
                <a:br>
                  <a:rPr lang="en-US" dirty="0">
                    <a:solidFill>
                      <a:schemeClr val="accent1"/>
                    </a:solidFill>
                  </a:rPr>
                </a:br>
                <a:r>
                  <a:rPr lang="en-US" dirty="0">
                    <a:solidFill>
                      <a:schemeClr val="accent1"/>
                    </a:solidFill>
                  </a:rPr>
                  <a:t>in the hidden state even over long sequences</a:t>
                </a:r>
                <a:r>
                  <a:rPr lang="en-US" dirty="0"/>
                  <a:t>.</a:t>
                </a:r>
              </a:p>
              <a:p>
                <a:pPr lvl="1"/>
                <a14:m>
                  <m:oMath xmlns:m="http://schemas.openxmlformats.org/officeDocument/2006/math">
                    <m:sSub>
                      <m:sSubPr>
                        <m:ctrlPr>
                          <a:rPr lang="en-US" b="0" i="1" smtClean="0">
                            <a:latin typeface="Cambria Math" panose="02040503050406030204" pitchFamily="18" charset="0"/>
                          </a:rPr>
                        </m:ctrlPr>
                      </m:sSubPr>
                      <m:e>
                        <m:r>
                          <a:rPr lang="az-Cyrl-AZ" i="1" smtClean="0">
                            <a:latin typeface="Cambria Math" panose="02040503050406030204" pitchFamily="18" charset="0"/>
                          </a:rPr>
                          <m:t>Г</m:t>
                        </m:r>
                      </m:e>
                      <m:sub>
                        <m:r>
                          <a:rPr lang="en-US" b="0" i="1" smtClean="0">
                            <a:latin typeface="Cambria Math" panose="02040503050406030204" pitchFamily="18" charset="0"/>
                          </a:rPr>
                          <m:t>𝑟</m:t>
                        </m:r>
                      </m:sub>
                    </m:sSub>
                  </m:oMath>
                </a14:m>
                <a:r>
                  <a:rPr lang="en-US" dirty="0"/>
                  <a:t>: </a:t>
                </a:r>
                <a:r>
                  <a:rPr lang="en-US" dirty="0">
                    <a:solidFill>
                      <a:schemeClr val="accent1"/>
                    </a:solidFill>
                  </a:rPr>
                  <a:t>relevance gates</a:t>
                </a:r>
                <a:r>
                  <a:rPr lang="en-US" dirty="0"/>
                  <a:t>, information to keep</a:t>
                </a:r>
              </a:p>
              <a:p>
                <a:pPr lvl="1"/>
                <a14:m>
                  <m:oMath xmlns:m="http://schemas.openxmlformats.org/officeDocument/2006/math">
                    <m:sSub>
                      <m:sSubPr>
                        <m:ctrlPr>
                          <a:rPr lang="en-US" b="0" i="1" smtClean="0">
                            <a:latin typeface="Cambria Math" panose="02040503050406030204" pitchFamily="18" charset="0"/>
                          </a:rPr>
                        </m:ctrlPr>
                      </m:sSubPr>
                      <m:e>
                        <m:r>
                          <a:rPr lang="az-Cyrl-AZ" i="1" smtClean="0">
                            <a:latin typeface="Cambria Math" panose="02040503050406030204" pitchFamily="18" charset="0"/>
                          </a:rPr>
                          <m:t>Г</m:t>
                        </m:r>
                      </m:e>
                      <m:sub>
                        <m:r>
                          <a:rPr lang="en-US" b="0" i="1" smtClean="0">
                            <a:latin typeface="Cambria Math" panose="02040503050406030204" pitchFamily="18" charset="0"/>
                          </a:rPr>
                          <m:t>𝑢</m:t>
                        </m:r>
                      </m:sub>
                    </m:sSub>
                  </m:oMath>
                </a14:m>
                <a:r>
                  <a:rPr lang="en-US" dirty="0"/>
                  <a:t>: </a:t>
                </a:r>
                <a:r>
                  <a:rPr lang="en-US" dirty="0">
                    <a:solidFill>
                      <a:schemeClr val="accent1"/>
                    </a:solidFill>
                  </a:rPr>
                  <a:t>update gates</a:t>
                </a:r>
                <a:r>
                  <a:rPr lang="en-US" dirty="0"/>
                  <a:t>, information to overwrite</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a14:m>
                <a:r>
                  <a:rPr lang="en-US" dirty="0"/>
                  <a:t>: the hidden state candidates</a:t>
                </a:r>
              </a:p>
              <a:p>
                <a:pPr lvl="1"/>
                <a:r>
                  <a:rPr lang="en-US" dirty="0"/>
                  <a:t>These gates cost significantly more computation</a:t>
                </a:r>
                <a:br>
                  <a:rPr lang="en-US" dirty="0"/>
                </a:br>
                <a:endParaRPr lang="en-US" dirty="0"/>
              </a:p>
              <a:p>
                <a:r>
                  <a:rPr lang="en-US" dirty="0"/>
                  <a:t>GRU is a simplified version of LSTM</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621"/>
                </a:stretch>
              </a:blipFill>
            </p:spPr>
            <p:txBody>
              <a:bodyPr/>
              <a:lstStyle/>
              <a:p>
                <a:r>
                  <a:rPr lang="en-SG">
                    <a:noFill/>
                  </a:rPr>
                  <a:t> </a:t>
                </a:r>
              </a:p>
            </p:txBody>
          </p:sp>
        </mc:Fallback>
      </mc:AlternateContent>
      <p:pic>
        <p:nvPicPr>
          <p:cNvPr id="5" name="图片 4">
            <a:extLst>
              <a:ext uri="{FF2B5EF4-FFF2-40B4-BE49-F238E27FC236}">
                <a16:creationId xmlns:a16="http://schemas.microsoft.com/office/drawing/2014/main" id="{CD270D3F-E03F-45F6-96B2-C91C67DD95CF}"/>
              </a:ext>
            </a:extLst>
          </p:cNvPr>
          <p:cNvPicPr>
            <a:picLocks noChangeAspect="1"/>
          </p:cNvPicPr>
          <p:nvPr/>
        </p:nvPicPr>
        <p:blipFill>
          <a:blip r:embed="rId4"/>
          <a:stretch>
            <a:fillRect/>
          </a:stretch>
        </p:blipFill>
        <p:spPr>
          <a:xfrm>
            <a:off x="7302487" y="752475"/>
            <a:ext cx="4819824" cy="403217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D858280-20D4-4A14-8ECD-E139A2A294E7}"/>
                  </a:ext>
                </a:extLst>
              </p:cNvPr>
              <p:cNvSpPr txBox="1"/>
              <p:nvPr/>
            </p:nvSpPr>
            <p:spPr>
              <a:xfrm>
                <a:off x="10515600" y="2052084"/>
                <a:ext cx="70653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h</m:t>
                          </m:r>
                        </m:e>
                        <m:sup>
                          <m:r>
                            <a:rPr lang="en-US" sz="1400" b="0" i="1" smtClean="0">
                              <a:latin typeface="Cambria Math" panose="02040503050406030204" pitchFamily="18" charset="0"/>
                            </a:rPr>
                            <m:t>′&lt;</m:t>
                          </m:r>
                          <m:r>
                            <a:rPr lang="en-US" sz="1400" b="0" i="1" smtClean="0">
                              <a:latin typeface="Cambria Math" panose="02040503050406030204" pitchFamily="18" charset="0"/>
                            </a:rPr>
                            <m:t>𝑡</m:t>
                          </m:r>
                          <m:r>
                            <a:rPr lang="en-US" sz="1400" b="0" i="1" smtClean="0">
                              <a:latin typeface="Cambria Math" panose="02040503050406030204" pitchFamily="18" charset="0"/>
                            </a:rPr>
                            <m:t>1&gt;</m:t>
                          </m:r>
                        </m:sup>
                      </m:sSup>
                    </m:oMath>
                  </m:oMathPara>
                </a14:m>
                <a:endParaRPr lang="en-SG" sz="1400" dirty="0"/>
              </a:p>
            </p:txBody>
          </p:sp>
        </mc:Choice>
        <mc:Fallback xmlns="">
          <p:sp>
            <p:nvSpPr>
              <p:cNvPr id="6" name="文本框 5">
                <a:extLst>
                  <a:ext uri="{FF2B5EF4-FFF2-40B4-BE49-F238E27FC236}">
                    <a16:creationId xmlns:a16="http://schemas.microsoft.com/office/drawing/2014/main" id="{DD858280-20D4-4A14-8ECD-E139A2A294E7}"/>
                  </a:ext>
                </a:extLst>
              </p:cNvPr>
              <p:cNvSpPr txBox="1">
                <a:spLocks noRot="1" noChangeAspect="1" noMove="1" noResize="1" noEditPoints="1" noAdjustHandles="1" noChangeArrowheads="1" noChangeShapeType="1" noTextEdit="1"/>
              </p:cNvSpPr>
              <p:nvPr/>
            </p:nvSpPr>
            <p:spPr>
              <a:xfrm>
                <a:off x="10515600" y="2052084"/>
                <a:ext cx="706539" cy="307777"/>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8B5F924-55F6-44A4-8048-15D74F9124A6}"/>
                  </a:ext>
                </a:extLst>
              </p:cNvPr>
              <p:cNvSpPr txBox="1"/>
              <p:nvPr/>
            </p:nvSpPr>
            <p:spPr>
              <a:xfrm>
                <a:off x="9183869" y="1861270"/>
                <a:ext cx="35353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az-Cyrl-AZ" sz="1400" i="1" smtClean="0">
                              <a:latin typeface="Cambria Math" panose="02040503050406030204" pitchFamily="18" charset="0"/>
                            </a:rPr>
                            <m:t>Г</m:t>
                          </m:r>
                        </m:e>
                        <m:sub>
                          <m:r>
                            <a:rPr lang="en-US" sz="1400" b="0" i="1" smtClean="0">
                              <a:latin typeface="Cambria Math" panose="02040503050406030204" pitchFamily="18" charset="0"/>
                            </a:rPr>
                            <m:t>𝑟</m:t>
                          </m:r>
                        </m:sub>
                      </m:sSub>
                    </m:oMath>
                  </m:oMathPara>
                </a14:m>
                <a:endParaRPr lang="en-SG" sz="1400" dirty="0"/>
              </a:p>
            </p:txBody>
          </p:sp>
        </mc:Choice>
        <mc:Fallback xmlns="">
          <p:sp>
            <p:nvSpPr>
              <p:cNvPr id="8" name="文本框 7">
                <a:extLst>
                  <a:ext uri="{FF2B5EF4-FFF2-40B4-BE49-F238E27FC236}">
                    <a16:creationId xmlns:a16="http://schemas.microsoft.com/office/drawing/2014/main" id="{48B5F924-55F6-44A4-8048-15D74F9124A6}"/>
                  </a:ext>
                </a:extLst>
              </p:cNvPr>
              <p:cNvSpPr txBox="1">
                <a:spLocks noRot="1" noChangeAspect="1" noMove="1" noResize="1" noEditPoints="1" noAdjustHandles="1" noChangeArrowheads="1" noChangeShapeType="1" noTextEdit="1"/>
              </p:cNvSpPr>
              <p:nvPr/>
            </p:nvSpPr>
            <p:spPr>
              <a:xfrm>
                <a:off x="9183869" y="1861270"/>
                <a:ext cx="353533" cy="307777"/>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D459BA1-DDA3-4B4F-8CAB-325300E13178}"/>
                  </a:ext>
                </a:extLst>
              </p:cNvPr>
              <p:cNvSpPr txBox="1"/>
              <p:nvPr/>
            </p:nvSpPr>
            <p:spPr>
              <a:xfrm>
                <a:off x="9493101" y="1856239"/>
                <a:ext cx="35353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az-Cyrl-AZ" sz="1400" i="1" smtClean="0">
                              <a:latin typeface="Cambria Math" panose="02040503050406030204" pitchFamily="18" charset="0"/>
                            </a:rPr>
                            <m:t>Г</m:t>
                          </m:r>
                        </m:e>
                        <m:sub>
                          <m:r>
                            <a:rPr lang="en-US" sz="1400" b="0" i="1" smtClean="0">
                              <a:latin typeface="Cambria Math" panose="02040503050406030204" pitchFamily="18" charset="0"/>
                            </a:rPr>
                            <m:t>𝑢</m:t>
                          </m:r>
                        </m:sub>
                      </m:sSub>
                    </m:oMath>
                  </m:oMathPara>
                </a14:m>
                <a:endParaRPr lang="en-SG" sz="1400" dirty="0"/>
              </a:p>
            </p:txBody>
          </p:sp>
        </mc:Choice>
        <mc:Fallback xmlns="">
          <p:sp>
            <p:nvSpPr>
              <p:cNvPr id="9" name="文本框 8">
                <a:extLst>
                  <a:ext uri="{FF2B5EF4-FFF2-40B4-BE49-F238E27FC236}">
                    <a16:creationId xmlns:a16="http://schemas.microsoft.com/office/drawing/2014/main" id="{4D459BA1-DDA3-4B4F-8CAB-325300E13178}"/>
                  </a:ext>
                </a:extLst>
              </p:cNvPr>
              <p:cNvSpPr txBox="1">
                <a:spLocks noRot="1" noChangeAspect="1" noMove="1" noResize="1" noEditPoints="1" noAdjustHandles="1" noChangeArrowheads="1" noChangeShapeType="1" noTextEdit="1"/>
              </p:cNvSpPr>
              <p:nvPr/>
            </p:nvSpPr>
            <p:spPr>
              <a:xfrm>
                <a:off x="9493101" y="1856239"/>
                <a:ext cx="353533" cy="307777"/>
              </a:xfrm>
              <a:prstGeom prst="rect">
                <a:avLst/>
              </a:prstGeom>
              <a:blipFill>
                <a:blip r:embed="rId7"/>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30110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SG" dirty="0"/>
              <a:t>Deep and Bi-directional RNNs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b="1" dirty="0">
                    <a:solidFill>
                      <a:schemeClr val="accent1"/>
                    </a:solidFill>
                  </a:rPr>
                  <a:t>Bi-directional RNN</a:t>
                </a:r>
                <a:r>
                  <a:rPr lang="en-US" dirty="0"/>
                  <a:t>: make use of text before and after each word</a:t>
                </a:r>
              </a:p>
              <a:p>
                <a:pPr lvl="1"/>
                <a:r>
                  <a:rPr lang="en-US" dirty="0"/>
                  <a:t>Combination of a forward RNN and a backward RNN</a:t>
                </a:r>
              </a:p>
              <a:p>
                <a:pPr lvl="1"/>
                <a:r>
                  <a:rPr lang="en-US" dirty="0">
                    <a:solidFill>
                      <a:schemeClr val="accent1"/>
                    </a:solidFill>
                  </a:rPr>
                  <a:t>Acyclic</a:t>
                </a:r>
                <a:r>
                  <a:rPr lang="en-US" dirty="0"/>
                  <a:t>: the information flows “from the past” and “from the future” </a:t>
                </a:r>
                <a:r>
                  <a:rPr lang="en-US" dirty="0">
                    <a:solidFill>
                      <a:schemeClr val="accent1"/>
                    </a:solidFill>
                  </a:rPr>
                  <a:t>independently</a:t>
                </a:r>
              </a:p>
              <a:p>
                <a:pPr lvl="2"/>
                <a:r>
                  <a:rPr lang="en-US" dirty="0"/>
                  <a:t>Computations from left to right, are completed independent of the computation from right to left</a:t>
                </a:r>
              </a:p>
              <a:p>
                <a:pPr lvl="2"/>
                <a:r>
                  <a:rPr lang="en-US" dirty="0"/>
                  <a:t>To get predicts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a:p>
                <a:pPr lvl="3"/>
                <a:r>
                  <a:rPr lang="en-US" dirty="0"/>
                  <a:t>Start propagating information from both directions</a:t>
                </a:r>
              </a:p>
              <a:p>
                <a:pPr lvl="3"/>
                <a:r>
                  <a:rPr lang="en-US" dirty="0"/>
                  <a:t>Once you get both hidden states for a step, you can get </a:t>
                </a:r>
                <a14:m>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𝑦</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r>
                  <a:rPr lang="en-US" b="1" dirty="0">
                    <a:solidFill>
                      <a:schemeClr val="accent1"/>
                    </a:solidFill>
                  </a:rPr>
                  <a:t>Deep RNN </a:t>
                </a:r>
                <a:r>
                  <a:rPr lang="en-US" dirty="0"/>
                  <a:t>stacks multiple RNNs</a:t>
                </a:r>
              </a:p>
              <a:p>
                <a:pPr marL="914400" lvl="1" indent="-457200">
                  <a:buFont typeface="+mj-lt"/>
                  <a:buAutoNum type="arabicPeriod"/>
                </a:pPr>
                <a:r>
                  <a:rPr lang="en-US" dirty="0">
                    <a:solidFill>
                      <a:schemeClr val="accent1"/>
                    </a:solidFill>
                  </a:rPr>
                  <a:t>Propagate first</a:t>
                </a:r>
                <a:r>
                  <a:rPr lang="en-US" dirty="0"/>
                  <a:t>:</a:t>
                </a:r>
                <a:br>
                  <a:rPr lang="en-US" dirty="0"/>
                </a:br>
                <a:r>
                  <a:rPr lang="en-US" dirty="0"/>
                  <a:t>Get hidden states for</a:t>
                </a:r>
                <a:br>
                  <a:rPr lang="en-US" dirty="0"/>
                </a:br>
                <a:r>
                  <a:rPr lang="en-US" dirty="0"/>
                  <a:t>the current layer</a:t>
                </a:r>
              </a:p>
              <a:p>
                <a:pPr marL="914400" lvl="1" indent="-457200">
                  <a:buFont typeface="+mj-lt"/>
                  <a:buAutoNum type="arabicPeriod"/>
                </a:pPr>
                <a:r>
                  <a:rPr lang="en-US" dirty="0">
                    <a:solidFill>
                      <a:schemeClr val="accent1"/>
                    </a:solidFill>
                  </a:rPr>
                  <a:t>Get deeper later</a:t>
                </a:r>
                <a:r>
                  <a:rPr lang="en-US" dirty="0"/>
                  <a:t>:</a:t>
                </a:r>
                <a:br>
                  <a:rPr lang="en-US" dirty="0"/>
                </a:br>
                <a:r>
                  <a:rPr lang="en-US" dirty="0"/>
                  <a:t>Pass the activations</a:t>
                </a:r>
                <a:br>
                  <a:rPr lang="en-US" dirty="0"/>
                </a:br>
                <a:r>
                  <a:rPr lang="en-US" dirty="0"/>
                  <a:t>to the next layer</a:t>
                </a:r>
              </a:p>
              <a:p>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621"/>
                </a:stretch>
              </a:blipFill>
            </p:spPr>
            <p:txBody>
              <a:bodyPr/>
              <a:lstStyle/>
              <a:p>
                <a:r>
                  <a:rPr lang="en-SG">
                    <a:noFill/>
                  </a:rPr>
                  <a:t> </a:t>
                </a:r>
              </a:p>
            </p:txBody>
          </p:sp>
        </mc:Fallback>
      </mc:AlternateContent>
      <p:pic>
        <p:nvPicPr>
          <p:cNvPr id="7" name="图片 6">
            <a:extLst>
              <a:ext uri="{FF2B5EF4-FFF2-40B4-BE49-F238E27FC236}">
                <a16:creationId xmlns:a16="http://schemas.microsoft.com/office/drawing/2014/main" id="{F56715DD-D803-474F-A7AA-77BECD9FCADC}"/>
              </a:ext>
            </a:extLst>
          </p:cNvPr>
          <p:cNvPicPr>
            <a:picLocks noChangeAspect="1"/>
          </p:cNvPicPr>
          <p:nvPr/>
        </p:nvPicPr>
        <p:blipFill>
          <a:blip r:embed="rId4"/>
          <a:stretch>
            <a:fillRect/>
          </a:stretch>
        </p:blipFill>
        <p:spPr>
          <a:xfrm>
            <a:off x="3885074" y="3866733"/>
            <a:ext cx="8068801" cy="2991267"/>
          </a:xfrm>
          <a:prstGeom prst="rect">
            <a:avLst/>
          </a:prstGeom>
        </p:spPr>
      </p:pic>
      <p:sp>
        <p:nvSpPr>
          <p:cNvPr id="8" name="文本框 7">
            <a:extLst>
              <a:ext uri="{FF2B5EF4-FFF2-40B4-BE49-F238E27FC236}">
                <a16:creationId xmlns:a16="http://schemas.microsoft.com/office/drawing/2014/main" id="{5162AFF8-BCB4-4342-8164-CE917EFB3204}"/>
              </a:ext>
            </a:extLst>
          </p:cNvPr>
          <p:cNvSpPr txBox="1"/>
          <p:nvPr/>
        </p:nvSpPr>
        <p:spPr>
          <a:xfrm>
            <a:off x="9154633" y="5167424"/>
            <a:ext cx="2197461" cy="646331"/>
          </a:xfrm>
          <a:prstGeom prst="rect">
            <a:avLst/>
          </a:prstGeom>
          <a:noFill/>
        </p:spPr>
        <p:txBody>
          <a:bodyPr wrap="none" rtlCol="0">
            <a:spAutoFit/>
          </a:bodyPr>
          <a:lstStyle/>
          <a:p>
            <a:pPr algn="ctr"/>
            <a:r>
              <a:rPr lang="en-US" dirty="0"/>
              <a:t>Intermediate</a:t>
            </a:r>
            <a:br>
              <a:rPr lang="en-US" dirty="0"/>
            </a:br>
            <a:r>
              <a:rPr lang="en-US" dirty="0"/>
              <a:t>layers and activations</a:t>
            </a:r>
            <a:endParaRPr lang="en-SG" dirty="0"/>
          </a:p>
        </p:txBody>
      </p:sp>
    </p:spTree>
    <p:extLst>
      <p:ext uri="{BB962C8B-B14F-4D97-AF65-F5344CB8AC3E}">
        <p14:creationId xmlns:p14="http://schemas.microsoft.com/office/powerpoint/2010/main" val="123765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Pros and Cons of RNN</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lnSpcReduction="10000"/>
          </a:bodyPr>
          <a:lstStyle/>
          <a:p>
            <a:r>
              <a:rPr lang="en-US" dirty="0">
                <a:solidFill>
                  <a:schemeClr val="accent1"/>
                </a:solidFill>
              </a:rPr>
              <a:t>Pros of RNN</a:t>
            </a:r>
          </a:p>
          <a:p>
            <a:pPr lvl="1"/>
            <a:r>
              <a:rPr lang="en-US" dirty="0"/>
              <a:t>Captures dependencies within a short range</a:t>
            </a:r>
          </a:p>
          <a:p>
            <a:pPr lvl="1"/>
            <a:r>
              <a:rPr lang="en-US" dirty="0"/>
              <a:t>Takes up less RAM than other n-gram models</a:t>
            </a:r>
          </a:p>
          <a:p>
            <a:r>
              <a:rPr lang="en-US" dirty="0">
                <a:solidFill>
                  <a:schemeClr val="accent1"/>
                </a:solidFill>
              </a:rPr>
              <a:t>Cons of RNN</a:t>
            </a:r>
          </a:p>
          <a:p>
            <a:pPr lvl="1"/>
            <a:r>
              <a:rPr lang="en-US" dirty="0"/>
              <a:t>Struggles to capture long term dependencies</a:t>
            </a:r>
          </a:p>
          <a:p>
            <a:pPr lvl="1"/>
            <a:r>
              <a:rPr lang="en-US" dirty="0"/>
              <a:t>Prone to vanishing or exploding gradients</a:t>
            </a:r>
          </a:p>
          <a:p>
            <a:pPr lvl="2"/>
            <a:r>
              <a:rPr lang="en-US" dirty="0"/>
              <a:t>The computation at early steps has little influence on the later outputs / hidden states</a:t>
            </a:r>
          </a:p>
          <a:p>
            <a:pPr lvl="2"/>
            <a:r>
              <a:rPr lang="en-US" dirty="0"/>
              <a:t>When calculating the gradient of the loss at later steps regarding to early steps, based on the chain rule, it is made of the product of many partial derivatives (all steps in between)</a:t>
            </a:r>
          </a:p>
          <a:p>
            <a:pPr lvl="3"/>
            <a:r>
              <a:rPr lang="en-US" dirty="0"/>
              <a:t>If the partial derivatives &lt; 1, the gradient goes to 0</a:t>
            </a:r>
          </a:p>
          <a:p>
            <a:pPr lvl="4"/>
            <a:r>
              <a:rPr lang="en-US" b="1" dirty="0">
                <a:solidFill>
                  <a:schemeClr val="accent1"/>
                </a:solidFill>
              </a:rPr>
              <a:t>Vanishing gradient </a:t>
            </a:r>
            <a:r>
              <a:rPr lang="en-US" dirty="0"/>
              <a:t>causes the RNN to ignore the values computed at early steps</a:t>
            </a:r>
          </a:p>
          <a:p>
            <a:pPr lvl="3"/>
            <a:r>
              <a:rPr lang="en-US" dirty="0"/>
              <a:t>If the partial derivatives &gt; 1, the gradient goes to infinity</a:t>
            </a:r>
          </a:p>
          <a:p>
            <a:pPr lvl="4"/>
            <a:r>
              <a:rPr lang="en-US" b="1" dirty="0">
                <a:solidFill>
                  <a:schemeClr val="accent1"/>
                </a:solidFill>
              </a:rPr>
              <a:t>Exploding gradient </a:t>
            </a:r>
            <a:r>
              <a:rPr lang="en-US" dirty="0"/>
              <a:t>causes convergence problem during training</a:t>
            </a:r>
          </a:p>
          <a:p>
            <a:pPr lvl="2"/>
            <a:r>
              <a:rPr lang="en-US" dirty="0"/>
              <a:t>Techniques to reduce chance of vanishing / exploding gradient</a:t>
            </a:r>
          </a:p>
          <a:p>
            <a:pPr lvl="3"/>
            <a:r>
              <a:rPr lang="en-US" dirty="0">
                <a:solidFill>
                  <a:schemeClr val="accent1"/>
                </a:solidFill>
              </a:rPr>
              <a:t>Identity RNN with ReLU</a:t>
            </a:r>
            <a:r>
              <a:rPr lang="en-US" dirty="0"/>
              <a:t>: Initialize weights to the identity matrix</a:t>
            </a:r>
          </a:p>
          <a:p>
            <a:pPr lvl="4"/>
            <a:r>
              <a:rPr lang="en-US" dirty="0"/>
              <a:t>Only works for vanishing gradients</a:t>
            </a:r>
          </a:p>
          <a:p>
            <a:pPr lvl="3"/>
            <a:r>
              <a:rPr lang="en-US" dirty="0">
                <a:solidFill>
                  <a:schemeClr val="accent1"/>
                </a:solidFill>
              </a:rPr>
              <a:t>Gradient clipping</a:t>
            </a:r>
            <a:r>
              <a:rPr lang="en-US" dirty="0"/>
              <a:t>: cap large gradient to a fixed number, to control exploding gradient</a:t>
            </a:r>
          </a:p>
          <a:p>
            <a:pPr lvl="3"/>
            <a:r>
              <a:rPr lang="en-US" dirty="0">
                <a:solidFill>
                  <a:schemeClr val="accent1"/>
                </a:solidFill>
              </a:rPr>
              <a:t>Skip connections</a:t>
            </a:r>
            <a:r>
              <a:rPr lang="en-US" dirty="0"/>
              <a:t>: provide a direct connection to earlier layers</a:t>
            </a:r>
          </a:p>
          <a:p>
            <a:pPr lvl="3"/>
            <a:r>
              <a:rPr lang="en-US" dirty="0"/>
              <a:t>Use </a:t>
            </a:r>
            <a:r>
              <a:rPr lang="en-US" dirty="0">
                <a:solidFill>
                  <a:schemeClr val="accent1"/>
                </a:solidFill>
              </a:rPr>
              <a:t>GRU</a:t>
            </a:r>
            <a:r>
              <a:rPr lang="en-US" dirty="0"/>
              <a:t> or </a:t>
            </a:r>
            <a:r>
              <a:rPr lang="en-US" dirty="0">
                <a:solidFill>
                  <a:schemeClr val="accent1"/>
                </a:solidFill>
              </a:rPr>
              <a:t>LSTM</a:t>
            </a:r>
          </a:p>
        </p:txBody>
      </p:sp>
    </p:spTree>
    <p:extLst>
      <p:ext uri="{BB962C8B-B14F-4D97-AF65-F5344CB8AC3E}">
        <p14:creationId xmlns:p14="http://schemas.microsoft.com/office/powerpoint/2010/main" val="76781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1081</Words>
  <Application>Microsoft Office PowerPoint</Application>
  <PresentationFormat>宽屏</PresentationFormat>
  <Paragraphs>104</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Calibri Light</vt:lpstr>
      <vt:lpstr>Cambria Math</vt:lpstr>
      <vt:lpstr>Office Theme</vt:lpstr>
      <vt:lpstr>Natural Language Processing Specialization  Recurrent Neural Networks for Language Modeling </vt:lpstr>
      <vt:lpstr>Traditional Language Models vs. RNN</vt:lpstr>
      <vt:lpstr>Types of RNN Architecture</vt:lpstr>
      <vt:lpstr>Math in Simple RNN</vt:lpstr>
      <vt:lpstr>Loss Function for RNNs</vt:lpstr>
      <vt:lpstr>Calculate Perplexity</vt:lpstr>
      <vt:lpstr>Gated Recurrent Units (GRU)</vt:lpstr>
      <vt:lpstr>Deep and Bi-directional RNNs</vt:lpstr>
      <vt:lpstr>Pros and Cons of RNN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Specialization  Sentiment Analysis with Logistic Regression</dc:title>
  <dc:creator>Yang Xi</dc:creator>
  <cp:lastModifiedBy>Yang Xi</cp:lastModifiedBy>
  <cp:revision>68</cp:revision>
  <dcterms:created xsi:type="dcterms:W3CDTF">2021-11-23T13:19:22Z</dcterms:created>
  <dcterms:modified xsi:type="dcterms:W3CDTF">2021-12-20T01:40:42Z</dcterms:modified>
</cp:coreProperties>
</file>