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6" r:id="rId3"/>
    <p:sldId id="277" r:id="rId4"/>
    <p:sldId id="278" r:id="rId5"/>
    <p:sldId id="284" r:id="rId6"/>
    <p:sldId id="279" r:id="rId7"/>
    <p:sldId id="280"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E98DE94-3164-463A-8675-E3791D9439C7}">
          <p14:sldIdLst>
            <p14:sldId id="256"/>
            <p14:sldId id="276"/>
          </p14:sldIdLst>
        </p14:section>
        <p14:section name="LSTM" id="{7A5A5156-6903-416D-8E6A-EBA4BD5B8E80}">
          <p14:sldIdLst>
            <p14:sldId id="277"/>
            <p14:sldId id="278"/>
            <p14:sldId id="284"/>
          </p14:sldIdLst>
        </p14:section>
        <p14:section name="Named Entity Recognition (NER)" id="{39C64B92-9F86-4171-8255-4A53C134A26A}">
          <p14:sldIdLst>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17" autoAdjust="0"/>
    <p:restoredTop sz="84703" autoAdjust="0"/>
  </p:normalViewPr>
  <p:slideViewPr>
    <p:cSldViewPr snapToGrid="0">
      <p:cViewPr varScale="1">
        <p:scale>
          <a:sx n="90" d="100"/>
          <a:sy n="90" d="100"/>
        </p:scale>
        <p:origin x="9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26C47-E3E3-429B-BDDC-4E0694DA3629}" type="datetimeFigureOut">
              <a:rPr lang="en-SG" smtClean="0"/>
              <a:t>20/12/2021</a:t>
            </a:fld>
            <a:endParaRPr lang="en-SG"/>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47FE9-0F50-4223-B9C2-DD57C3EF89D3}" type="slidenum">
              <a:rPr lang="en-SG" smtClean="0"/>
              <a:t>‹#›</a:t>
            </a:fld>
            <a:endParaRPr lang="en-SG"/>
          </a:p>
        </p:txBody>
      </p:sp>
    </p:spTree>
    <p:extLst>
      <p:ext uri="{BB962C8B-B14F-4D97-AF65-F5344CB8AC3E}">
        <p14:creationId xmlns:p14="http://schemas.microsoft.com/office/powerpoint/2010/main" val="250348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2</a:t>
            </a:fld>
            <a:endParaRPr lang="en-SG"/>
          </a:p>
        </p:txBody>
      </p:sp>
    </p:spTree>
    <p:extLst>
      <p:ext uri="{BB962C8B-B14F-4D97-AF65-F5344CB8AC3E}">
        <p14:creationId xmlns:p14="http://schemas.microsoft.com/office/powerpoint/2010/main" val="2713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3</a:t>
            </a:fld>
            <a:endParaRPr lang="en-SG"/>
          </a:p>
        </p:txBody>
      </p:sp>
    </p:spTree>
    <p:extLst>
      <p:ext uri="{BB962C8B-B14F-4D97-AF65-F5344CB8AC3E}">
        <p14:creationId xmlns:p14="http://schemas.microsoft.com/office/powerpoint/2010/main" val="290880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4</a:t>
            </a:fld>
            <a:endParaRPr lang="en-SG"/>
          </a:p>
        </p:txBody>
      </p:sp>
    </p:spTree>
    <p:extLst>
      <p:ext uri="{BB962C8B-B14F-4D97-AF65-F5344CB8AC3E}">
        <p14:creationId xmlns:p14="http://schemas.microsoft.com/office/powerpoint/2010/main" val="247203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5</a:t>
            </a:fld>
            <a:endParaRPr lang="en-SG"/>
          </a:p>
        </p:txBody>
      </p:sp>
    </p:spTree>
    <p:extLst>
      <p:ext uri="{BB962C8B-B14F-4D97-AF65-F5344CB8AC3E}">
        <p14:creationId xmlns:p14="http://schemas.microsoft.com/office/powerpoint/2010/main" val="322350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6</a:t>
            </a:fld>
            <a:endParaRPr lang="en-SG"/>
          </a:p>
        </p:txBody>
      </p:sp>
    </p:spTree>
    <p:extLst>
      <p:ext uri="{BB962C8B-B14F-4D97-AF65-F5344CB8AC3E}">
        <p14:creationId xmlns:p14="http://schemas.microsoft.com/office/powerpoint/2010/main" val="1866891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7</a:t>
            </a:fld>
            <a:endParaRPr lang="en-SG"/>
          </a:p>
        </p:txBody>
      </p:sp>
    </p:spTree>
    <p:extLst>
      <p:ext uri="{BB962C8B-B14F-4D97-AF65-F5344CB8AC3E}">
        <p14:creationId xmlns:p14="http://schemas.microsoft.com/office/powerpoint/2010/main" val="2374591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8</a:t>
            </a:fld>
            <a:endParaRPr lang="en-SG"/>
          </a:p>
        </p:txBody>
      </p:sp>
    </p:spTree>
    <p:extLst>
      <p:ext uri="{BB962C8B-B14F-4D97-AF65-F5344CB8AC3E}">
        <p14:creationId xmlns:p14="http://schemas.microsoft.com/office/powerpoint/2010/main" val="156759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157B-261F-48ED-BDB6-6EACE8BAC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7715FF5-8FAE-4DD3-96E8-B17F28D49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3FF84D0-4ADC-4CE5-AE10-404B8C2A246E}"/>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3B806954-0CAB-4361-81EE-5465F399B8B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6D1276-0CE9-466A-9962-9270F929625C}"/>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1987455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A29B-D314-4691-B734-653EDF59161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F3975F1-684D-49D1-82CD-2216E7A22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516B52F-777E-43EB-BD2A-E496BE7A0AE5}"/>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99321CAB-A62F-429F-AA37-04D0493B05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0B6DB34-D30E-4E27-9070-D64E4C0CA64E}"/>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428660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BA795-13DC-4D05-9875-17999201E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9076FB6-3106-4FFB-9A5D-7A33FD5B6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39055C9-B1C9-4747-BD27-9228AAC5372B}"/>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D07E6A76-150D-4ED5-94A2-129BC71E8B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06BBB1-C164-463C-B027-A98C8254EC30}"/>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2663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D153-75C9-44E3-8059-2AD522BB15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2D1EA25-855E-4AB3-A7E9-9DDD61E50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2D245C9-3AC1-472C-8C1B-0DDFF7753EE3}"/>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217A1B6C-A1E5-4044-9836-880072AE16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F8079A-D20E-4616-9C68-8F03C5E3A064}"/>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75119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BBEA-F4E0-42DB-B304-2B86A37ED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F684E61-C2A2-4811-A92C-862732A9E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563C1-DA81-483B-8CA8-E8F2F45FFD20}"/>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D981558C-5038-4483-9E67-2C5663CDA0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BB0720-4A73-4D12-9B6F-B6CEB96ABA4A}"/>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62050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16A2-E051-4A1C-B555-E8810BB0172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5AAA391-BBB4-4EDB-932A-A7896A9938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63AF990-B4CF-42AA-97E2-630A98A2B3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7C45979-7E66-4850-B5CC-B4F08BE78AF5}"/>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6" name="Footer Placeholder 5">
            <a:extLst>
              <a:ext uri="{FF2B5EF4-FFF2-40B4-BE49-F238E27FC236}">
                <a16:creationId xmlns:a16="http://schemas.microsoft.com/office/drawing/2014/main" id="{2A1461FC-6278-4CBB-BD22-CF7D27CAC50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E528787-9A11-4538-AFF7-56EFEA6AF546}"/>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63873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D2C5-7927-42EF-A36E-CCD0C9E05D0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D46534B-54E8-4C93-8531-656070415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8D46E-3FBB-4861-B8A3-DCEB6F623D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6D8A2F8-11E9-4200-BF2E-E08D171BA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4114D-D76C-4870-9534-5F891AAC5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EE984E5-58D6-4E35-B227-A7FED24552AE}"/>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8" name="Footer Placeholder 7">
            <a:extLst>
              <a:ext uri="{FF2B5EF4-FFF2-40B4-BE49-F238E27FC236}">
                <a16:creationId xmlns:a16="http://schemas.microsoft.com/office/drawing/2014/main" id="{12111EAA-B948-4293-B259-F5B07FF8910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A46B86-2F61-4ECE-9A5C-6DF69AC5F1E7}"/>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4261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BC6-D792-49B7-9176-AFE1926C70F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09817E2-0FCC-41B4-92F7-C521578B95B0}"/>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4" name="Footer Placeholder 3">
            <a:extLst>
              <a:ext uri="{FF2B5EF4-FFF2-40B4-BE49-F238E27FC236}">
                <a16:creationId xmlns:a16="http://schemas.microsoft.com/office/drawing/2014/main" id="{43E99B7B-CFA2-4882-B5DF-2C2C9CF62DC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2B875B0-2EB6-4407-A305-9CC861E481D3}"/>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32341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91E18-D2DA-4385-9EDC-E5A6D4F026D3}"/>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3" name="Footer Placeholder 2">
            <a:extLst>
              <a:ext uri="{FF2B5EF4-FFF2-40B4-BE49-F238E27FC236}">
                <a16:creationId xmlns:a16="http://schemas.microsoft.com/office/drawing/2014/main" id="{E4D7C4E7-DC1C-4A3A-9F67-45E41805BA5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B9260D1-C161-42E2-8D14-DC46D32070FD}"/>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658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C66A-C5CD-47A0-BFCA-FBBF0AB32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204FE6F-7FE5-48E7-AEFB-E60093A80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EE15858-D98A-4C10-A510-D9115F1E7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E65E9-D6D6-48CE-86E5-F81EFE0E5502}"/>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6" name="Footer Placeholder 5">
            <a:extLst>
              <a:ext uri="{FF2B5EF4-FFF2-40B4-BE49-F238E27FC236}">
                <a16:creationId xmlns:a16="http://schemas.microsoft.com/office/drawing/2014/main" id="{E705164B-4404-4DF5-8833-3F610B0BD9C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BBD174E-8D55-48E3-855B-0D56022D20E5}"/>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70066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01FC-9D2D-4BF2-8F39-4055C1299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0E736EC-7765-45C0-A1E8-632DACDF1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65B76A2-D7CB-47E1-9B3B-BF9EEC42B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84040-6EE4-4423-94BD-7C7DCAD725F1}"/>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6" name="Footer Placeholder 5">
            <a:extLst>
              <a:ext uri="{FF2B5EF4-FFF2-40B4-BE49-F238E27FC236}">
                <a16:creationId xmlns:a16="http://schemas.microsoft.com/office/drawing/2014/main" id="{13F573C9-9072-4572-802A-7A6DE3233B3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1A048FA-7D3E-45A7-8CE4-459909F2C36F}"/>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858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8E29E-6EA1-4F83-943E-145B0581D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3017815-B111-498A-82B6-3BB3080B8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910583-77B6-4830-A47C-F16691384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E67B4C6B-FC50-4834-BD1E-200264619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E790B4B-4B4C-41C2-930D-32C8C1871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D3BD3-04A3-4F0F-958A-BC5BA1C44D0E}" type="slidenum">
              <a:rPr lang="en-SG" smtClean="0"/>
              <a:t>‹#›</a:t>
            </a:fld>
            <a:endParaRPr lang="en-SG"/>
          </a:p>
        </p:txBody>
      </p:sp>
    </p:spTree>
    <p:extLst>
      <p:ext uri="{BB962C8B-B14F-4D97-AF65-F5344CB8AC3E}">
        <p14:creationId xmlns:p14="http://schemas.microsoft.com/office/powerpoint/2010/main" val="1400274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B023-CEA1-44DD-A1A1-11FBC95A0D68}"/>
              </a:ext>
            </a:extLst>
          </p:cNvPr>
          <p:cNvSpPr>
            <a:spLocks noGrp="1"/>
          </p:cNvSpPr>
          <p:nvPr>
            <p:ph type="ctrTitle"/>
          </p:nvPr>
        </p:nvSpPr>
        <p:spPr>
          <a:xfrm>
            <a:off x="500062" y="1112838"/>
            <a:ext cx="11191875" cy="2387600"/>
          </a:xfrm>
        </p:spPr>
        <p:txBody>
          <a:bodyPr>
            <a:noAutofit/>
          </a:bodyPr>
          <a:lstStyle/>
          <a:p>
            <a:r>
              <a:rPr lang="en-US" sz="4300" dirty="0"/>
              <a:t>Natural Language Processing Specialization</a:t>
            </a:r>
            <a:br>
              <a:rPr lang="en-US" sz="4300" dirty="0"/>
            </a:br>
            <a:br>
              <a:rPr lang="en-US" sz="4300" dirty="0"/>
            </a:br>
            <a:r>
              <a:rPr lang="en-US" sz="4000" dirty="0"/>
              <a:t>LSTMs and Named Entity Recognition (NER)</a:t>
            </a:r>
            <a:br>
              <a:rPr lang="en-US" sz="4300" dirty="0"/>
            </a:br>
            <a:endParaRPr lang="en-SG" sz="4300" dirty="0"/>
          </a:p>
        </p:txBody>
      </p:sp>
      <p:sp>
        <p:nvSpPr>
          <p:cNvPr id="3" name="Subtitle 2">
            <a:extLst>
              <a:ext uri="{FF2B5EF4-FFF2-40B4-BE49-F238E27FC236}">
                <a16:creationId xmlns:a16="http://schemas.microsoft.com/office/drawing/2014/main" id="{7946D9CD-3F3A-4350-9A57-4527A61D7517}"/>
              </a:ext>
            </a:extLst>
          </p:cNvPr>
          <p:cNvSpPr>
            <a:spLocks noGrp="1"/>
          </p:cNvSpPr>
          <p:nvPr>
            <p:ph type="subTitle" idx="1"/>
          </p:nvPr>
        </p:nvSpPr>
        <p:spPr/>
        <p:txBody>
          <a:bodyPr/>
          <a:lstStyle/>
          <a:p>
            <a:r>
              <a:rPr lang="en-US" dirty="0"/>
              <a:t>(2021 Deeplearning.ai)</a:t>
            </a:r>
          </a:p>
          <a:p>
            <a:endParaRPr lang="en-US" dirty="0"/>
          </a:p>
          <a:p>
            <a:r>
              <a:rPr lang="en-US" dirty="0" err="1"/>
              <a:t>YangXi’s</a:t>
            </a:r>
            <a:r>
              <a:rPr lang="en-US" dirty="0"/>
              <a:t> Reading Notes</a:t>
            </a:r>
            <a:endParaRPr lang="en-SG" dirty="0"/>
          </a:p>
        </p:txBody>
      </p:sp>
    </p:spTree>
    <p:extLst>
      <p:ext uri="{BB962C8B-B14F-4D97-AF65-F5344CB8AC3E}">
        <p14:creationId xmlns:p14="http://schemas.microsoft.com/office/powerpoint/2010/main" val="392356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Pros and Cons of RNN</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fontScale="92500" lnSpcReduction="10000"/>
          </a:bodyPr>
          <a:lstStyle/>
          <a:p>
            <a:r>
              <a:rPr lang="en-US" dirty="0">
                <a:solidFill>
                  <a:schemeClr val="accent1"/>
                </a:solidFill>
              </a:rPr>
              <a:t>Pros of RNN</a:t>
            </a:r>
          </a:p>
          <a:p>
            <a:pPr lvl="1"/>
            <a:r>
              <a:rPr lang="en-US" dirty="0"/>
              <a:t>Captures dependencies within a short range</a:t>
            </a:r>
          </a:p>
          <a:p>
            <a:pPr lvl="1"/>
            <a:r>
              <a:rPr lang="en-US" dirty="0"/>
              <a:t>Takes up less RAM than other n-gram models</a:t>
            </a:r>
          </a:p>
          <a:p>
            <a:r>
              <a:rPr lang="en-US" dirty="0">
                <a:solidFill>
                  <a:schemeClr val="accent1"/>
                </a:solidFill>
              </a:rPr>
              <a:t>Cons of RNN</a:t>
            </a:r>
          </a:p>
          <a:p>
            <a:pPr lvl="1"/>
            <a:r>
              <a:rPr lang="en-US" dirty="0"/>
              <a:t>Struggles to capture long term dependencies</a:t>
            </a:r>
          </a:p>
          <a:p>
            <a:pPr lvl="1"/>
            <a:r>
              <a:rPr lang="en-US" dirty="0"/>
              <a:t>Prone to vanishing or exploding gradients</a:t>
            </a:r>
          </a:p>
          <a:p>
            <a:pPr lvl="2"/>
            <a:r>
              <a:rPr lang="en-US" dirty="0"/>
              <a:t>The computation at early steps has little influence on the later outputs / hidden states</a:t>
            </a:r>
          </a:p>
          <a:p>
            <a:pPr lvl="2"/>
            <a:r>
              <a:rPr lang="en-US" dirty="0"/>
              <a:t>When calculating the gradient of the loss at later steps regarding to early steps, based on the chain rule, it is made of the product of many partial derivatives (all steps in between)</a:t>
            </a:r>
          </a:p>
          <a:p>
            <a:pPr lvl="3"/>
            <a:r>
              <a:rPr lang="en-US" dirty="0"/>
              <a:t>If the partial derivatives &lt; 1, the gradient goes to 0</a:t>
            </a:r>
          </a:p>
          <a:p>
            <a:pPr lvl="4"/>
            <a:r>
              <a:rPr lang="en-US" b="1" dirty="0">
                <a:solidFill>
                  <a:schemeClr val="accent1"/>
                </a:solidFill>
              </a:rPr>
              <a:t>Vanishing gradient </a:t>
            </a:r>
            <a:r>
              <a:rPr lang="en-US" dirty="0"/>
              <a:t>causes the RNN to ignore the values computed at early steps</a:t>
            </a:r>
          </a:p>
          <a:p>
            <a:pPr lvl="3"/>
            <a:r>
              <a:rPr lang="en-US" dirty="0"/>
              <a:t>If the partial derivatives &gt; 1, the gradient goes to infinity</a:t>
            </a:r>
          </a:p>
          <a:p>
            <a:pPr lvl="4"/>
            <a:r>
              <a:rPr lang="en-US" b="1" dirty="0">
                <a:solidFill>
                  <a:schemeClr val="accent1"/>
                </a:solidFill>
              </a:rPr>
              <a:t>Exploding gradient </a:t>
            </a:r>
            <a:r>
              <a:rPr lang="en-US" dirty="0"/>
              <a:t>causes convergence problem during training</a:t>
            </a:r>
          </a:p>
          <a:p>
            <a:pPr lvl="2"/>
            <a:r>
              <a:rPr lang="en-US" dirty="0"/>
              <a:t>Techniques to reduce chance of vanishing / exploding gradient</a:t>
            </a:r>
          </a:p>
          <a:p>
            <a:pPr lvl="3"/>
            <a:r>
              <a:rPr lang="en-US" dirty="0">
                <a:solidFill>
                  <a:schemeClr val="accent1"/>
                </a:solidFill>
              </a:rPr>
              <a:t>Identity RNN with ReLU</a:t>
            </a:r>
            <a:r>
              <a:rPr lang="en-US" dirty="0"/>
              <a:t>: Initialize weights to the identity matrix</a:t>
            </a:r>
          </a:p>
          <a:p>
            <a:pPr lvl="4"/>
            <a:r>
              <a:rPr lang="en-US" dirty="0"/>
              <a:t>Only works for vanishing gradients</a:t>
            </a:r>
          </a:p>
          <a:p>
            <a:pPr lvl="3"/>
            <a:r>
              <a:rPr lang="en-US" dirty="0">
                <a:solidFill>
                  <a:schemeClr val="accent1"/>
                </a:solidFill>
              </a:rPr>
              <a:t>Gradient clipping</a:t>
            </a:r>
            <a:r>
              <a:rPr lang="en-US" dirty="0"/>
              <a:t>: cap large gradient to a fixed number, to control exploding gradient</a:t>
            </a:r>
          </a:p>
          <a:p>
            <a:pPr lvl="3"/>
            <a:r>
              <a:rPr lang="en-US" dirty="0">
                <a:solidFill>
                  <a:schemeClr val="accent1"/>
                </a:solidFill>
              </a:rPr>
              <a:t>Skip connections</a:t>
            </a:r>
            <a:r>
              <a:rPr lang="en-US" dirty="0"/>
              <a:t>: provide a direct connection to earlier layers</a:t>
            </a:r>
          </a:p>
          <a:p>
            <a:pPr lvl="3"/>
            <a:r>
              <a:rPr lang="en-US" dirty="0"/>
              <a:t>Use </a:t>
            </a:r>
            <a:r>
              <a:rPr lang="en-US" dirty="0">
                <a:solidFill>
                  <a:schemeClr val="accent1"/>
                </a:solidFill>
              </a:rPr>
              <a:t>GRU</a:t>
            </a:r>
            <a:r>
              <a:rPr lang="en-US" dirty="0"/>
              <a:t> or </a:t>
            </a:r>
            <a:r>
              <a:rPr lang="en-US" dirty="0">
                <a:solidFill>
                  <a:schemeClr val="accent1"/>
                </a:solidFill>
              </a:rPr>
              <a:t>LSTM</a:t>
            </a:r>
          </a:p>
        </p:txBody>
      </p:sp>
    </p:spTree>
    <p:extLst>
      <p:ext uri="{BB962C8B-B14F-4D97-AF65-F5344CB8AC3E}">
        <p14:creationId xmlns:p14="http://schemas.microsoft.com/office/powerpoint/2010/main" val="92864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Long Short Term Memory (LSTM)</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fontScale="92500" lnSpcReduction="10000"/>
          </a:bodyPr>
          <a:lstStyle/>
          <a:p>
            <a:r>
              <a:rPr lang="en-US" dirty="0"/>
              <a:t>LSTM is a variety of RNN, designed to handle entire sequence of data, by learning when to remember and when to forget</a:t>
            </a:r>
          </a:p>
          <a:p>
            <a:r>
              <a:rPr lang="en-US" dirty="0"/>
              <a:t>Basic anatomy</a:t>
            </a:r>
          </a:p>
          <a:p>
            <a:pPr lvl="1"/>
            <a:r>
              <a:rPr lang="en-US" dirty="0"/>
              <a:t>A </a:t>
            </a:r>
            <a:r>
              <a:rPr lang="en-US" dirty="0">
                <a:solidFill>
                  <a:schemeClr val="accent1"/>
                </a:solidFill>
              </a:rPr>
              <a:t>cell state</a:t>
            </a:r>
            <a:r>
              <a:rPr lang="en-US" dirty="0"/>
              <a:t>: the “memory”</a:t>
            </a:r>
          </a:p>
          <a:p>
            <a:pPr lvl="1"/>
            <a:r>
              <a:rPr lang="en-US" dirty="0"/>
              <a:t>A </a:t>
            </a:r>
            <a:r>
              <a:rPr lang="en-US" dirty="0">
                <a:solidFill>
                  <a:schemeClr val="accent1"/>
                </a:solidFill>
              </a:rPr>
              <a:t>hidden state</a:t>
            </a:r>
            <a:r>
              <a:rPr lang="en-US" dirty="0"/>
              <a:t>: computations and changes</a:t>
            </a:r>
          </a:p>
          <a:p>
            <a:pPr lvl="1"/>
            <a:r>
              <a:rPr lang="en-US" dirty="0"/>
              <a:t>Multiple </a:t>
            </a:r>
            <a:r>
              <a:rPr lang="en-US" dirty="0">
                <a:solidFill>
                  <a:schemeClr val="accent1"/>
                </a:solidFill>
              </a:rPr>
              <a:t>gates</a:t>
            </a:r>
            <a:r>
              <a:rPr lang="en-US" dirty="0"/>
              <a:t>: decide what to pass or drop, and avoid vanishing or </a:t>
            </a:r>
            <a:br>
              <a:rPr lang="en-US" dirty="0"/>
            </a:br>
            <a:r>
              <a:rPr lang="en-US" dirty="0"/>
              <a:t>exploding gradients</a:t>
            </a:r>
          </a:p>
          <a:p>
            <a:r>
              <a:rPr lang="en-US" dirty="0"/>
              <a:t>The basic idea</a:t>
            </a:r>
          </a:p>
          <a:p>
            <a:pPr lvl="1"/>
            <a:r>
              <a:rPr lang="en-US" dirty="0"/>
              <a:t>At the start, we have some information, including those irrelevant</a:t>
            </a:r>
          </a:p>
          <a:p>
            <a:pPr lvl="2"/>
            <a:r>
              <a:rPr lang="en-US" dirty="0"/>
              <a:t>Cell and Hidden States</a:t>
            </a:r>
          </a:p>
          <a:p>
            <a:pPr lvl="1"/>
            <a:r>
              <a:rPr lang="en-US" dirty="0"/>
              <a:t>Now we receive new inputs. With the Gates, we can</a:t>
            </a:r>
          </a:p>
          <a:p>
            <a:pPr lvl="2"/>
            <a:r>
              <a:rPr lang="en-US" dirty="0"/>
              <a:t>Discard anything irrelevant</a:t>
            </a:r>
          </a:p>
          <a:p>
            <a:pPr lvl="2"/>
            <a:r>
              <a:rPr lang="en-US" dirty="0"/>
              <a:t>Add important new information</a:t>
            </a:r>
          </a:p>
          <a:p>
            <a:pPr lvl="2"/>
            <a:r>
              <a:rPr lang="en-US" dirty="0"/>
              <a:t>Produce output</a:t>
            </a:r>
          </a:p>
          <a:p>
            <a:r>
              <a:rPr lang="en-US" dirty="0"/>
              <a:t>Applications</a:t>
            </a:r>
          </a:p>
          <a:p>
            <a:pPr lvl="1"/>
            <a:r>
              <a:rPr lang="en-US" dirty="0"/>
              <a:t>Next-word predict, chatbot, music composition,</a:t>
            </a:r>
            <a:br>
              <a:rPr lang="en-US" dirty="0"/>
            </a:br>
            <a:r>
              <a:rPr lang="en-US" dirty="0"/>
              <a:t>Image captioning, speech recognition, …</a:t>
            </a:r>
          </a:p>
        </p:txBody>
      </p:sp>
      <p:pic>
        <p:nvPicPr>
          <p:cNvPr id="5" name="图片 4">
            <a:extLst>
              <a:ext uri="{FF2B5EF4-FFF2-40B4-BE49-F238E27FC236}">
                <a16:creationId xmlns:a16="http://schemas.microsoft.com/office/drawing/2014/main" id="{18C049DD-97E1-48CA-BCF3-E3BB3D49BC7E}"/>
              </a:ext>
            </a:extLst>
          </p:cNvPr>
          <p:cNvPicPr>
            <a:picLocks noChangeAspect="1"/>
          </p:cNvPicPr>
          <p:nvPr/>
        </p:nvPicPr>
        <p:blipFill>
          <a:blip r:embed="rId3"/>
          <a:stretch>
            <a:fillRect/>
          </a:stretch>
        </p:blipFill>
        <p:spPr>
          <a:xfrm>
            <a:off x="7076189" y="4005262"/>
            <a:ext cx="4972050" cy="2762250"/>
          </a:xfrm>
          <a:prstGeom prst="rect">
            <a:avLst/>
          </a:prstGeom>
        </p:spPr>
      </p:pic>
      <p:pic>
        <p:nvPicPr>
          <p:cNvPr id="7" name="图片 6">
            <a:extLst>
              <a:ext uri="{FF2B5EF4-FFF2-40B4-BE49-F238E27FC236}">
                <a16:creationId xmlns:a16="http://schemas.microsoft.com/office/drawing/2014/main" id="{72D96FBD-A100-4F42-9D7D-CED250434C3D}"/>
              </a:ext>
            </a:extLst>
          </p:cNvPr>
          <p:cNvPicPr>
            <a:picLocks noChangeAspect="1"/>
          </p:cNvPicPr>
          <p:nvPr/>
        </p:nvPicPr>
        <p:blipFill>
          <a:blip r:embed="rId4"/>
          <a:stretch>
            <a:fillRect/>
          </a:stretch>
        </p:blipFill>
        <p:spPr>
          <a:xfrm>
            <a:off x="10247763" y="2074325"/>
            <a:ext cx="1800476" cy="1724266"/>
          </a:xfrm>
          <a:prstGeom prst="rect">
            <a:avLst/>
          </a:prstGeom>
        </p:spPr>
      </p:pic>
    </p:spTree>
    <p:extLst>
      <p:ext uri="{BB962C8B-B14F-4D97-AF65-F5344CB8AC3E}">
        <p14:creationId xmlns:p14="http://schemas.microsoft.com/office/powerpoint/2010/main" val="154981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LSTM Architecture</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fontScale="92500" lnSpcReduction="10000"/>
              </a:bodyPr>
              <a:lstStyle/>
              <a:p>
                <a:r>
                  <a:rPr lang="en-US" dirty="0"/>
                  <a:t>The </a:t>
                </a:r>
                <a:r>
                  <a:rPr lang="en-US" dirty="0">
                    <a:solidFill>
                      <a:schemeClr val="accent1"/>
                    </a:solidFill>
                  </a:rPr>
                  <a:t>gates</a:t>
                </a:r>
                <a:r>
                  <a:rPr lang="en-US" dirty="0"/>
                  <a:t> use sigmoid function</a:t>
                </a:r>
              </a:p>
              <a:p>
                <a:pPr lvl="1"/>
                <a:r>
                  <a:rPr lang="en-US" dirty="0"/>
                  <a:t>Their values are between 0 and 1</a:t>
                </a:r>
              </a:p>
              <a:p>
                <a:pPr lvl="1"/>
                <a:r>
                  <a:rPr lang="en-US" dirty="0"/>
                  <a:t>In practice, the values are very close to 0 or 1</a:t>
                </a:r>
              </a:p>
              <a:p>
                <a:r>
                  <a:rPr lang="en-US" dirty="0"/>
                  <a:t>The </a:t>
                </a:r>
                <a:r>
                  <a:rPr lang="en-US" dirty="0">
                    <a:solidFill>
                      <a:schemeClr val="accent1"/>
                    </a:solidFill>
                  </a:rPr>
                  <a:t>candidate cell state</a:t>
                </a:r>
              </a:p>
              <a:p>
                <a:pPr lvl="1"/>
                <a:r>
                  <a:rPr lang="en-US" dirty="0"/>
                  <a:t>As in the black box on the right</a:t>
                </a:r>
              </a:p>
              <a:p>
                <a:pPr lvl="1"/>
                <a:r>
                  <a:rPr lang="en-US" dirty="0"/>
                  <a:t>Transform information from the previous hidden</a:t>
                </a:r>
                <a:br>
                  <a:rPr lang="en-US" dirty="0"/>
                </a:br>
                <a:r>
                  <a:rPr lang="en-US" dirty="0"/>
                  <a:t>states and the current inputs</a:t>
                </a:r>
              </a:p>
              <a:p>
                <a:pPr lvl="1"/>
                <a:r>
                  <a:rPr lang="en-US" dirty="0"/>
                  <a:t>Typically use a hyperbolic tangent (tanh) to output between -1 and 1</a:t>
                </a:r>
              </a:p>
              <a:p>
                <a:pPr lvl="2"/>
                <a:r>
                  <a:rPr lang="en-US" dirty="0"/>
                  <a:t>This prevents any of the values from the current inputs from becoming so large </a:t>
                </a:r>
                <a:br>
                  <a:rPr lang="en-US" dirty="0"/>
                </a:br>
                <a:r>
                  <a:rPr lang="en-US" dirty="0"/>
                  <a:t>that they make the other values insignificant. </a:t>
                </a:r>
                <a:br>
                  <a:rPr lang="en-US" dirty="0"/>
                </a:br>
                <a:endParaRPr lang="en-US" dirty="0"/>
              </a:p>
              <a:p>
                <a:r>
                  <a:rPr lang="en-US" dirty="0"/>
                  <a:t>The </a:t>
                </a:r>
                <a:r>
                  <a:rPr lang="en-US" dirty="0">
                    <a:solidFill>
                      <a:schemeClr val="accent1"/>
                    </a:solidFill>
                  </a:rPr>
                  <a:t>new cell state </a:t>
                </a:r>
                <a14:m>
                  <m:oMath xmlns:m="http://schemas.openxmlformats.org/officeDocument/2006/math">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𝑐</m:t>
                        </m:r>
                      </m:e>
                      <m:sup>
                        <m:r>
                          <a:rPr lang="en-US" b="0" i="1" smtClean="0">
                            <a:solidFill>
                              <a:schemeClr val="accent1"/>
                            </a:solidFill>
                            <a:latin typeface="Cambria Math" panose="02040503050406030204" pitchFamily="18" charset="0"/>
                          </a:rPr>
                          <m:t>&lt;</m:t>
                        </m:r>
                        <m:r>
                          <a:rPr lang="en-US" b="0" i="1" smtClean="0">
                            <a:solidFill>
                              <a:schemeClr val="accent1"/>
                            </a:solidFill>
                            <a:latin typeface="Cambria Math" panose="02040503050406030204" pitchFamily="18" charset="0"/>
                          </a:rPr>
                          <m:t>𝑡</m:t>
                        </m:r>
                        <m:r>
                          <a:rPr lang="en-US" b="0" i="1" smtClean="0">
                            <a:solidFill>
                              <a:schemeClr val="accent1"/>
                            </a:solidFill>
                            <a:latin typeface="Cambria Math" panose="02040503050406030204" pitchFamily="18" charset="0"/>
                          </a:rPr>
                          <m:t>1&gt;</m:t>
                        </m:r>
                      </m:sup>
                    </m:sSup>
                  </m:oMath>
                </a14:m>
                <a:r>
                  <a:rPr lang="en-US" dirty="0"/>
                  <a:t>: sum of information from</a:t>
                </a:r>
              </a:p>
              <a:p>
                <a:pPr lvl="1"/>
                <a:r>
                  <a:rPr lang="en-US" dirty="0"/>
                  <a:t>Candidate cell state from the </a:t>
                </a:r>
                <a:r>
                  <a:rPr lang="en-US" dirty="0">
                    <a:solidFill>
                      <a:schemeClr val="accent1"/>
                    </a:solidFill>
                  </a:rPr>
                  <a:t>input gate</a:t>
                </a:r>
              </a:p>
              <a:p>
                <a:pPr lvl="1"/>
                <a:r>
                  <a:rPr lang="en-US" dirty="0"/>
                  <a:t>Previous cell state from the </a:t>
                </a:r>
                <a:r>
                  <a:rPr lang="en-US" dirty="0">
                    <a:solidFill>
                      <a:schemeClr val="accent1"/>
                    </a:solidFill>
                  </a:rPr>
                  <a:t>forget gate</a:t>
                </a:r>
                <a:br>
                  <a:rPr lang="en-US" dirty="0">
                    <a:solidFill>
                      <a:schemeClr val="accent1"/>
                    </a:solidFill>
                  </a:rPr>
                </a:br>
                <a:endParaRPr lang="en-US" dirty="0">
                  <a:solidFill>
                    <a:schemeClr val="accent1"/>
                  </a:solidFill>
                </a:endParaRPr>
              </a:p>
              <a:p>
                <a:r>
                  <a:rPr lang="en-US" dirty="0"/>
                  <a:t>The </a:t>
                </a:r>
                <a:r>
                  <a:rPr lang="en-US" dirty="0">
                    <a:solidFill>
                      <a:schemeClr val="accent1"/>
                    </a:solidFill>
                  </a:rPr>
                  <a:t>new hidden state </a:t>
                </a:r>
                <a14:m>
                  <m:oMath xmlns:m="http://schemas.openxmlformats.org/officeDocument/2006/math">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h</m:t>
                        </m:r>
                      </m:e>
                      <m:sup>
                        <m:r>
                          <a:rPr lang="en-US" b="0" i="1" smtClean="0">
                            <a:solidFill>
                              <a:schemeClr val="accent1"/>
                            </a:solidFill>
                            <a:latin typeface="Cambria Math" panose="02040503050406030204" pitchFamily="18" charset="0"/>
                          </a:rPr>
                          <m:t>&lt;</m:t>
                        </m:r>
                        <m:r>
                          <a:rPr lang="en-US" b="0" i="1" smtClean="0">
                            <a:solidFill>
                              <a:schemeClr val="accent1"/>
                            </a:solidFill>
                            <a:latin typeface="Cambria Math" panose="02040503050406030204" pitchFamily="18" charset="0"/>
                          </a:rPr>
                          <m:t>𝑡</m:t>
                        </m:r>
                        <m:r>
                          <a:rPr lang="en-US" b="0" i="1" smtClean="0">
                            <a:solidFill>
                              <a:schemeClr val="accent1"/>
                            </a:solidFill>
                            <a:latin typeface="Cambria Math" panose="02040503050406030204" pitchFamily="18" charset="0"/>
                          </a:rPr>
                          <m:t>1&gt;</m:t>
                        </m:r>
                      </m:sup>
                    </m:sSup>
                  </m:oMath>
                </a14:m>
                <a:endParaRPr lang="en-US" b="0" dirty="0"/>
              </a:p>
              <a:p>
                <a:pPr lvl="1"/>
                <a:r>
                  <a:rPr lang="en-US" dirty="0"/>
                  <a:t>select information from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oMath>
                </a14:m>
                <a:r>
                  <a:rPr lang="en-US" dirty="0"/>
                  <a:t>, through a tanh activation, then the </a:t>
                </a:r>
                <a:r>
                  <a:rPr lang="en-US" dirty="0">
                    <a:solidFill>
                      <a:schemeClr val="accent1"/>
                    </a:solidFill>
                  </a:rPr>
                  <a:t>output gate</a:t>
                </a:r>
              </a:p>
              <a:p>
                <a:pPr lvl="2"/>
                <a:r>
                  <a:rPr lang="en-US" dirty="0"/>
                  <a:t>Some LSTM architectures ignore this tanh activation</a:t>
                </a:r>
              </a:p>
            </p:txBody>
          </p:sp>
        </mc:Choice>
        <mc:Fallback>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785" t="-2026" b="-1317"/>
                </a:stretch>
              </a:blipFill>
            </p:spPr>
            <p:txBody>
              <a:bodyPr/>
              <a:lstStyle/>
              <a:p>
                <a:r>
                  <a:rPr lang="en-SG">
                    <a:noFill/>
                  </a:rPr>
                  <a:t> </a:t>
                </a:r>
              </a:p>
            </p:txBody>
          </p:sp>
        </mc:Fallback>
      </mc:AlternateContent>
      <p:pic>
        <p:nvPicPr>
          <p:cNvPr id="4" name="图片 3" descr="图示&#10;&#10;描述已自动生成">
            <a:extLst>
              <a:ext uri="{FF2B5EF4-FFF2-40B4-BE49-F238E27FC236}">
                <a16:creationId xmlns:a16="http://schemas.microsoft.com/office/drawing/2014/main" id="{C5BB9A3C-78C7-49D3-BFEB-EFACFE604F47}"/>
              </a:ext>
            </a:extLst>
          </p:cNvPr>
          <p:cNvPicPr>
            <a:picLocks noChangeAspect="1"/>
          </p:cNvPicPr>
          <p:nvPr/>
        </p:nvPicPr>
        <p:blipFill>
          <a:blip r:embed="rId4"/>
          <a:stretch>
            <a:fillRect/>
          </a:stretch>
        </p:blipFill>
        <p:spPr>
          <a:xfrm>
            <a:off x="7070100" y="215977"/>
            <a:ext cx="4972050" cy="2762250"/>
          </a:xfrm>
          <a:prstGeom prst="rect">
            <a:avLst/>
          </a:prstGeom>
        </p:spPr>
      </p:pic>
      <p:pic>
        <p:nvPicPr>
          <p:cNvPr id="5" name="图片 4">
            <a:extLst>
              <a:ext uri="{FF2B5EF4-FFF2-40B4-BE49-F238E27FC236}">
                <a16:creationId xmlns:a16="http://schemas.microsoft.com/office/drawing/2014/main" id="{A982BD86-C863-430F-B3EA-CA852AEB42D4}"/>
              </a:ext>
            </a:extLst>
          </p:cNvPr>
          <p:cNvPicPr>
            <a:picLocks noChangeAspect="1"/>
          </p:cNvPicPr>
          <p:nvPr/>
        </p:nvPicPr>
        <p:blipFill>
          <a:blip r:embed="rId5"/>
          <a:stretch>
            <a:fillRect/>
          </a:stretch>
        </p:blipFill>
        <p:spPr>
          <a:xfrm>
            <a:off x="10241674" y="2978227"/>
            <a:ext cx="1800476" cy="1724266"/>
          </a:xfrm>
          <a:prstGeom prst="rect">
            <a:avLst/>
          </a:prstGeom>
        </p:spPr>
      </p:pic>
      <p:sp>
        <p:nvSpPr>
          <p:cNvPr id="6" name="矩形 5">
            <a:extLst>
              <a:ext uri="{FF2B5EF4-FFF2-40B4-BE49-F238E27FC236}">
                <a16:creationId xmlns:a16="http://schemas.microsoft.com/office/drawing/2014/main" id="{977BFF55-9181-4C20-9704-CF0684801F8F}"/>
              </a:ext>
            </a:extLst>
          </p:cNvPr>
          <p:cNvSpPr/>
          <p:nvPr/>
        </p:nvSpPr>
        <p:spPr>
          <a:xfrm>
            <a:off x="9441711" y="2037694"/>
            <a:ext cx="489098" cy="1951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9852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LSTM Equations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The forget gate: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𝑓</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𝑓</m:t>
                            </m:r>
                          </m:sub>
                        </m:sSub>
                      </m:e>
                    </m:d>
                  </m:oMath>
                </a14:m>
                <a:endParaRPr lang="en-US" b="0" dirty="0"/>
              </a:p>
              <a:p>
                <a:endParaRPr lang="en-US" dirty="0"/>
              </a:p>
              <a:p>
                <a:r>
                  <a:rPr lang="en-US" dirty="0"/>
                  <a:t>The input gate: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d>
                  </m:oMath>
                </a14:m>
                <a:endParaRPr lang="en-US" dirty="0"/>
              </a:p>
              <a:p>
                <a:endParaRPr lang="en-US" dirty="0"/>
              </a:p>
              <a:p>
                <a:r>
                  <a:rPr lang="en-US" dirty="0"/>
                  <a:t>The output gate: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𝑜</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𝑜</m:t>
                            </m:r>
                          </m:sub>
                        </m:sSub>
                      </m:e>
                    </m:d>
                  </m:oMath>
                </a14:m>
                <a:endParaRPr lang="en-US" dirty="0"/>
              </a:p>
              <a:p>
                <a:endParaRPr lang="en-US" dirty="0"/>
              </a:p>
              <a:p>
                <a:pPr/>
                <a:r>
                  <a:rPr lang="en-US" dirty="0"/>
                  <a:t>The candidate cell state: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𝑔</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𝑔</m:t>
                                </m:r>
                              </m:sub>
                            </m:sSub>
                          </m:e>
                        </m:d>
                      </m:e>
                    </m:func>
                  </m:oMath>
                </a14:m>
                <a:endParaRPr lang="en-US" dirty="0"/>
              </a:p>
              <a:p>
                <a:pPr/>
                <a:endParaRPr lang="en-US" dirty="0"/>
              </a:p>
              <a:p>
                <a:pPr/>
                <a:r>
                  <a:rPr lang="en-US" dirty="0"/>
                  <a:t>The new cell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𝑔</m:t>
                    </m:r>
                  </m:oMath>
                </a14:m>
                <a:endParaRPr lang="en-US" dirty="0"/>
              </a:p>
            </p:txBody>
          </p:sp>
        </mc:Choice>
        <mc:Fallback>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1013"/>
                </a:stretch>
              </a:blipFill>
            </p:spPr>
            <p:txBody>
              <a:bodyPr/>
              <a:lstStyle/>
              <a:p>
                <a:r>
                  <a:rPr lang="en-SG">
                    <a:noFill/>
                  </a:rPr>
                  <a:t> </a:t>
                </a:r>
              </a:p>
            </p:txBody>
          </p:sp>
        </mc:Fallback>
      </mc:AlternateContent>
      <p:pic>
        <p:nvPicPr>
          <p:cNvPr id="4" name="图片 3" descr="图示&#10;&#10;描述已自动生成">
            <a:extLst>
              <a:ext uri="{FF2B5EF4-FFF2-40B4-BE49-F238E27FC236}">
                <a16:creationId xmlns:a16="http://schemas.microsoft.com/office/drawing/2014/main" id="{C5BB9A3C-78C7-49D3-BFEB-EFACFE604F47}"/>
              </a:ext>
            </a:extLst>
          </p:cNvPr>
          <p:cNvPicPr>
            <a:picLocks noChangeAspect="1"/>
          </p:cNvPicPr>
          <p:nvPr/>
        </p:nvPicPr>
        <p:blipFill>
          <a:blip r:embed="rId4"/>
          <a:stretch>
            <a:fillRect/>
          </a:stretch>
        </p:blipFill>
        <p:spPr>
          <a:xfrm>
            <a:off x="7070100" y="215977"/>
            <a:ext cx="4972050" cy="2762250"/>
          </a:xfrm>
          <a:prstGeom prst="rect">
            <a:avLst/>
          </a:prstGeom>
        </p:spPr>
      </p:pic>
      <p:pic>
        <p:nvPicPr>
          <p:cNvPr id="5" name="图片 4">
            <a:extLst>
              <a:ext uri="{FF2B5EF4-FFF2-40B4-BE49-F238E27FC236}">
                <a16:creationId xmlns:a16="http://schemas.microsoft.com/office/drawing/2014/main" id="{A982BD86-C863-430F-B3EA-CA852AEB42D4}"/>
              </a:ext>
            </a:extLst>
          </p:cNvPr>
          <p:cNvPicPr>
            <a:picLocks noChangeAspect="1"/>
          </p:cNvPicPr>
          <p:nvPr/>
        </p:nvPicPr>
        <p:blipFill>
          <a:blip r:embed="rId5"/>
          <a:stretch>
            <a:fillRect/>
          </a:stretch>
        </p:blipFill>
        <p:spPr>
          <a:xfrm>
            <a:off x="10241674" y="2978227"/>
            <a:ext cx="1800476" cy="1724266"/>
          </a:xfrm>
          <a:prstGeom prst="rect">
            <a:avLst/>
          </a:prstGeom>
        </p:spPr>
      </p:pic>
      <p:sp>
        <p:nvSpPr>
          <p:cNvPr id="6" name="矩形 5">
            <a:extLst>
              <a:ext uri="{FF2B5EF4-FFF2-40B4-BE49-F238E27FC236}">
                <a16:creationId xmlns:a16="http://schemas.microsoft.com/office/drawing/2014/main" id="{977BFF55-9181-4C20-9704-CF0684801F8F}"/>
              </a:ext>
            </a:extLst>
          </p:cNvPr>
          <p:cNvSpPr/>
          <p:nvPr/>
        </p:nvSpPr>
        <p:spPr>
          <a:xfrm>
            <a:off x="9441711" y="2037694"/>
            <a:ext cx="489098" cy="1951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4899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Named Entity Recognition (NER)</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NER locates and extracts predefined entities from text</a:t>
            </a:r>
          </a:p>
          <a:p>
            <a:pPr lvl="1"/>
            <a:r>
              <a:rPr lang="en-US" dirty="0"/>
              <a:t>Geographical (Thailand), organization (Google), geopolitical (Indian),</a:t>
            </a:r>
            <a:br>
              <a:rPr lang="en-US" dirty="0"/>
            </a:br>
            <a:r>
              <a:rPr lang="en-US" dirty="0"/>
              <a:t>time indicator (December), artifact (Egyptian statue), person (Barack Obama), …</a:t>
            </a:r>
            <a:br>
              <a:rPr lang="en-US" dirty="0"/>
            </a:br>
            <a:endParaRPr lang="en-US" dirty="0"/>
          </a:p>
          <a:p>
            <a:pPr lvl="1"/>
            <a:r>
              <a:rPr lang="en-US" dirty="0"/>
              <a:t>In the example on the right</a:t>
            </a:r>
          </a:p>
          <a:p>
            <a:pPr lvl="2"/>
            <a:r>
              <a:rPr lang="en-US" dirty="0"/>
              <a:t>“B-” denotes an entity</a:t>
            </a:r>
          </a:p>
          <a:p>
            <a:pPr lvl="2"/>
            <a:r>
              <a:rPr lang="en-US" dirty="0"/>
              <a:t>“O” are the filler words</a:t>
            </a:r>
          </a:p>
          <a:p>
            <a:pPr lvl="2"/>
            <a:r>
              <a:rPr lang="en-US" dirty="0"/>
              <a:t>“I-” denotes an inner token in a multi-token sequence</a:t>
            </a:r>
          </a:p>
          <a:p>
            <a:pPr lvl="2"/>
            <a:endParaRPr lang="en-US" dirty="0"/>
          </a:p>
          <a:p>
            <a:r>
              <a:rPr lang="en-US" dirty="0"/>
              <a:t>Applications of NER</a:t>
            </a:r>
          </a:p>
          <a:p>
            <a:pPr lvl="1"/>
            <a:r>
              <a:rPr lang="en-US" dirty="0"/>
              <a:t>Search engine: store the entities extracted from the websites</a:t>
            </a:r>
          </a:p>
          <a:p>
            <a:pPr lvl="1"/>
            <a:r>
              <a:rPr lang="en-US" dirty="0"/>
              <a:t>Recommendation engine: extract tags from your history</a:t>
            </a:r>
          </a:p>
          <a:p>
            <a:pPr lvl="1"/>
            <a:r>
              <a:rPr lang="en-US" dirty="0"/>
              <a:t>Customer service: match customer to service agent</a:t>
            </a:r>
          </a:p>
          <a:p>
            <a:pPr lvl="1"/>
            <a:r>
              <a:rPr lang="en-US" dirty="0"/>
              <a:t>Automatic trading: extract information from news</a:t>
            </a:r>
          </a:p>
          <a:p>
            <a:pPr lvl="1"/>
            <a:r>
              <a:rPr lang="en-US" dirty="0"/>
              <a:t>…</a:t>
            </a:r>
          </a:p>
          <a:p>
            <a:pPr lvl="1"/>
            <a:endParaRPr lang="en-US" dirty="0"/>
          </a:p>
          <a:p>
            <a:pPr lvl="2"/>
            <a:endParaRPr lang="en-US" dirty="0"/>
          </a:p>
        </p:txBody>
      </p:sp>
      <p:pic>
        <p:nvPicPr>
          <p:cNvPr id="5" name="图片 4">
            <a:extLst>
              <a:ext uri="{FF2B5EF4-FFF2-40B4-BE49-F238E27FC236}">
                <a16:creationId xmlns:a16="http://schemas.microsoft.com/office/drawing/2014/main" id="{F32BA22B-7CA4-4092-A986-28D462AC3671}"/>
              </a:ext>
            </a:extLst>
          </p:cNvPr>
          <p:cNvPicPr>
            <a:picLocks noChangeAspect="1"/>
          </p:cNvPicPr>
          <p:nvPr/>
        </p:nvPicPr>
        <p:blipFill>
          <a:blip r:embed="rId3"/>
          <a:stretch>
            <a:fillRect/>
          </a:stretch>
        </p:blipFill>
        <p:spPr>
          <a:xfrm>
            <a:off x="8635572" y="2062717"/>
            <a:ext cx="3145829" cy="1455330"/>
          </a:xfrm>
          <a:prstGeom prst="rect">
            <a:avLst/>
          </a:prstGeom>
        </p:spPr>
      </p:pic>
      <p:pic>
        <p:nvPicPr>
          <p:cNvPr id="9" name="图片 8">
            <a:extLst>
              <a:ext uri="{FF2B5EF4-FFF2-40B4-BE49-F238E27FC236}">
                <a16:creationId xmlns:a16="http://schemas.microsoft.com/office/drawing/2014/main" id="{7AFE2116-CCA4-4434-80B2-8E9EC1389D7B}"/>
              </a:ext>
            </a:extLst>
          </p:cNvPr>
          <p:cNvPicPr>
            <a:picLocks noChangeAspect="1"/>
          </p:cNvPicPr>
          <p:nvPr/>
        </p:nvPicPr>
        <p:blipFill>
          <a:blip r:embed="rId4"/>
          <a:stretch>
            <a:fillRect/>
          </a:stretch>
        </p:blipFill>
        <p:spPr>
          <a:xfrm>
            <a:off x="9180713" y="3759993"/>
            <a:ext cx="2600688" cy="1695687"/>
          </a:xfrm>
          <a:prstGeom prst="rect">
            <a:avLst/>
          </a:prstGeom>
        </p:spPr>
      </p:pic>
    </p:spTree>
    <p:extLst>
      <p:ext uri="{BB962C8B-B14F-4D97-AF65-F5344CB8AC3E}">
        <p14:creationId xmlns:p14="http://schemas.microsoft.com/office/powerpoint/2010/main" val="21897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NER – Data Processing and Training</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solidFill>
                  <a:schemeClr val="accent1"/>
                </a:solidFill>
              </a:rPr>
              <a:t>Data processing </a:t>
            </a:r>
            <a:r>
              <a:rPr lang="en-US" dirty="0"/>
              <a:t>steps</a:t>
            </a:r>
          </a:p>
          <a:p>
            <a:pPr lvl="1"/>
            <a:r>
              <a:rPr lang="en-US" dirty="0"/>
              <a:t>Assign each </a:t>
            </a:r>
            <a:r>
              <a:rPr lang="en-US" dirty="0">
                <a:solidFill>
                  <a:schemeClr val="accent1"/>
                </a:solidFill>
              </a:rPr>
              <a:t>entity class </a:t>
            </a:r>
            <a:r>
              <a:rPr lang="en-US" dirty="0"/>
              <a:t>a number</a:t>
            </a:r>
          </a:p>
          <a:p>
            <a:pPr lvl="1"/>
            <a:r>
              <a:rPr lang="en-US" dirty="0"/>
              <a:t>Assign each </a:t>
            </a:r>
            <a:r>
              <a:rPr lang="en-US" dirty="0">
                <a:solidFill>
                  <a:schemeClr val="accent1"/>
                </a:solidFill>
              </a:rPr>
              <a:t>word</a:t>
            </a:r>
            <a:r>
              <a:rPr lang="en-US" dirty="0"/>
              <a:t> a number</a:t>
            </a:r>
          </a:p>
          <a:p>
            <a:pPr lvl="1"/>
            <a:r>
              <a:rPr lang="en-US" b="1" dirty="0">
                <a:solidFill>
                  <a:schemeClr val="accent1"/>
                </a:solidFill>
              </a:rPr>
              <a:t>Token Padding</a:t>
            </a:r>
          </a:p>
          <a:p>
            <a:pPr lvl="2"/>
            <a:r>
              <a:rPr lang="en-US" dirty="0"/>
              <a:t>LSTM requires </a:t>
            </a:r>
            <a:r>
              <a:rPr lang="en-US" dirty="0">
                <a:solidFill>
                  <a:schemeClr val="accent1"/>
                </a:solidFill>
              </a:rPr>
              <a:t>all sequences to have the same length</a:t>
            </a:r>
          </a:p>
          <a:p>
            <a:pPr lvl="3"/>
            <a:r>
              <a:rPr lang="en-US" dirty="0"/>
              <a:t>To enable batch processing of many sequences in vector representation</a:t>
            </a:r>
          </a:p>
          <a:p>
            <a:pPr lvl="2"/>
            <a:r>
              <a:rPr lang="en-US" dirty="0"/>
              <a:t>So, you need to specify a sequence length</a:t>
            </a:r>
          </a:p>
          <a:p>
            <a:pPr lvl="2"/>
            <a:r>
              <a:rPr lang="en-US" dirty="0"/>
              <a:t>Then, use the &lt;PAD&gt; token to fill empty spaces</a:t>
            </a:r>
          </a:p>
          <a:p>
            <a:r>
              <a:rPr lang="en-US" dirty="0"/>
              <a:t>A sample architecture to </a:t>
            </a:r>
            <a:r>
              <a:rPr lang="en-US" dirty="0">
                <a:solidFill>
                  <a:schemeClr val="accent1"/>
                </a:solidFill>
              </a:rPr>
              <a:t>train the NER</a:t>
            </a:r>
          </a:p>
          <a:p>
            <a:pPr lvl="1"/>
            <a:r>
              <a:rPr lang="en-US" dirty="0"/>
              <a:t>Create a tensor for each input and its corresponding number</a:t>
            </a:r>
          </a:p>
          <a:p>
            <a:pPr lvl="1"/>
            <a:r>
              <a:rPr lang="en-US" dirty="0"/>
              <a:t>Put them in batches, such as 64, 128, 256, 512 (power of 2 to speed up computation)</a:t>
            </a:r>
          </a:p>
          <a:p>
            <a:pPr lvl="1"/>
            <a:r>
              <a:rPr lang="en-US" dirty="0"/>
              <a:t>Feed data into an LSTM unit</a:t>
            </a:r>
          </a:p>
          <a:p>
            <a:pPr lvl="1"/>
            <a:r>
              <a:rPr lang="en-US" dirty="0"/>
              <a:t>Run the output through a dense layer</a:t>
            </a:r>
          </a:p>
          <a:p>
            <a:pPr lvl="1"/>
            <a:r>
              <a:rPr lang="en-US" dirty="0"/>
              <a:t>Predict using a </a:t>
            </a:r>
            <a:r>
              <a:rPr lang="en-US" dirty="0">
                <a:solidFill>
                  <a:schemeClr val="accent1"/>
                </a:solidFill>
              </a:rPr>
              <a:t>log softmax </a:t>
            </a:r>
            <a:r>
              <a:rPr lang="en-US" dirty="0"/>
              <a:t>over K classes</a:t>
            </a:r>
          </a:p>
          <a:p>
            <a:pPr lvl="2"/>
            <a:r>
              <a:rPr lang="en-US" dirty="0"/>
              <a:t>Log softmax gives better numerical performance and </a:t>
            </a:r>
            <a:r>
              <a:rPr lang="en-US" dirty="0" err="1"/>
              <a:t>gredients</a:t>
            </a:r>
            <a:r>
              <a:rPr lang="en-US" dirty="0"/>
              <a:t> optimization then softmax</a:t>
            </a:r>
          </a:p>
        </p:txBody>
      </p:sp>
      <p:pic>
        <p:nvPicPr>
          <p:cNvPr id="7" name="图片 6">
            <a:extLst>
              <a:ext uri="{FF2B5EF4-FFF2-40B4-BE49-F238E27FC236}">
                <a16:creationId xmlns:a16="http://schemas.microsoft.com/office/drawing/2014/main" id="{58A10CD7-359B-40CB-8F5A-1EAFD35A8216}"/>
              </a:ext>
            </a:extLst>
          </p:cNvPr>
          <p:cNvPicPr>
            <a:picLocks noChangeAspect="1"/>
          </p:cNvPicPr>
          <p:nvPr/>
        </p:nvPicPr>
        <p:blipFill>
          <a:blip r:embed="rId3"/>
          <a:stretch>
            <a:fillRect/>
          </a:stretch>
        </p:blipFill>
        <p:spPr>
          <a:xfrm>
            <a:off x="7697038" y="752475"/>
            <a:ext cx="4190162" cy="1759405"/>
          </a:xfrm>
          <a:prstGeom prst="rect">
            <a:avLst/>
          </a:prstGeom>
        </p:spPr>
      </p:pic>
    </p:spTree>
    <p:extLst>
      <p:ext uri="{BB962C8B-B14F-4D97-AF65-F5344CB8AC3E}">
        <p14:creationId xmlns:p14="http://schemas.microsoft.com/office/powerpoint/2010/main" val="196027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NER – Compute Accuracy</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Steps to evaluate the model</a:t>
            </a:r>
          </a:p>
          <a:p>
            <a:pPr lvl="1"/>
            <a:r>
              <a:rPr lang="en-US" dirty="0"/>
              <a:t>Pass the test set through the model</a:t>
            </a:r>
          </a:p>
          <a:p>
            <a:pPr lvl="2"/>
            <a:r>
              <a:rPr lang="en-US" dirty="0"/>
              <a:t>Make sure your sequences are padded with the pad token to the same length</a:t>
            </a:r>
          </a:p>
          <a:p>
            <a:pPr lvl="1"/>
            <a:r>
              <a:rPr lang="en-US" dirty="0"/>
              <a:t>Get </a:t>
            </a:r>
            <a:r>
              <a:rPr lang="en-US" dirty="0" err="1"/>
              <a:t>arg</a:t>
            </a:r>
            <a:r>
              <a:rPr lang="en-US" dirty="0"/>
              <a:t> max across the prediction array to get the predicted tag</a:t>
            </a:r>
          </a:p>
          <a:p>
            <a:pPr lvl="2"/>
            <a:r>
              <a:rPr lang="en-US" dirty="0"/>
              <a:t>Be careful on the dimensions, from which axis to take the </a:t>
            </a:r>
            <a:r>
              <a:rPr lang="en-US" dirty="0" err="1"/>
              <a:t>arg</a:t>
            </a:r>
            <a:r>
              <a:rPr lang="en-US" dirty="0"/>
              <a:t> max</a:t>
            </a:r>
          </a:p>
          <a:p>
            <a:pPr lvl="1"/>
            <a:r>
              <a:rPr lang="en-US" dirty="0"/>
              <a:t>Skip over any “mask tokens” which are irrelevant to the evaluation, such as the pad token.</a:t>
            </a:r>
          </a:p>
          <a:p>
            <a:pPr lvl="1"/>
            <a:r>
              <a:rPr lang="en-US" dirty="0"/>
              <a:t>Compare the outputs against the actual labels</a:t>
            </a:r>
          </a:p>
        </p:txBody>
      </p:sp>
    </p:spTree>
    <p:extLst>
      <p:ext uri="{BB962C8B-B14F-4D97-AF65-F5344CB8AC3E}">
        <p14:creationId xmlns:p14="http://schemas.microsoft.com/office/powerpoint/2010/main" val="421361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3907</TotalTime>
  <Words>857</Words>
  <Application>Microsoft Office PowerPoint</Application>
  <PresentationFormat>宽屏</PresentationFormat>
  <Paragraphs>108</Paragraphs>
  <Slides>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Arial</vt:lpstr>
      <vt:lpstr>Calibri</vt:lpstr>
      <vt:lpstr>Calibri Light</vt:lpstr>
      <vt:lpstr>Cambria Math</vt:lpstr>
      <vt:lpstr>Office Theme</vt:lpstr>
      <vt:lpstr>Natural Language Processing Specialization  LSTMs and Named Entity Recognition (NER) </vt:lpstr>
      <vt:lpstr>Pros and Cons of RNN</vt:lpstr>
      <vt:lpstr>Long Short Term Memory (LSTM)</vt:lpstr>
      <vt:lpstr>LSTM Architecture</vt:lpstr>
      <vt:lpstr>LSTM Equations</vt:lpstr>
      <vt:lpstr>Named Entity Recognition (NER)</vt:lpstr>
      <vt:lpstr>NER – Data Processing and Training</vt:lpstr>
      <vt:lpstr>NER – Compute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Specialization  Sentiment Analysis with Logistic Regression</dc:title>
  <dc:creator>Yang Xi</dc:creator>
  <cp:lastModifiedBy>Yang Xi</cp:lastModifiedBy>
  <cp:revision>78</cp:revision>
  <dcterms:created xsi:type="dcterms:W3CDTF">2021-11-23T13:19:22Z</dcterms:created>
  <dcterms:modified xsi:type="dcterms:W3CDTF">2021-12-20T11:39:41Z</dcterms:modified>
</cp:coreProperties>
</file>