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6" r:id="rId3"/>
    <p:sldId id="277" r:id="rId4"/>
    <p:sldId id="279" r:id="rId5"/>
    <p:sldId id="280" r:id="rId6"/>
    <p:sldId id="28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E98DE94-3164-463A-8675-E3791D9439C7}">
          <p14:sldIdLst>
            <p14:sldId id="256"/>
            <p14:sldId id="276"/>
            <p14:sldId id="277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0" autoAdjust="0"/>
    <p:restoredTop sz="84703" autoAdjust="0"/>
  </p:normalViewPr>
  <p:slideViewPr>
    <p:cSldViewPr snapToGrid="0">
      <p:cViewPr varScale="1">
        <p:scale>
          <a:sx n="90" d="100"/>
          <a:sy n="90" d="100"/>
        </p:scale>
        <p:origin x="13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26C47-E3E3-429B-BDDC-4E0694DA3629}" type="datetimeFigureOut">
              <a:rPr lang="en-SG" smtClean="0"/>
              <a:t>22/12/2021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47FE9-0F50-4223-B9C2-DD57C3EF8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3486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47FE9-0F50-4223-B9C2-DD57C3EF89D3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0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47FE9-0F50-4223-B9C2-DD57C3EF89D3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8501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47FE9-0F50-4223-B9C2-DD57C3EF89D3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1839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47FE9-0F50-4223-B9C2-DD57C3EF89D3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8964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47FE9-0F50-4223-B9C2-DD57C3EF89D3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3675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157B-261F-48ED-BDB6-6EACE8BAC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15FF5-8FAE-4DD3-96E8-B17F28D49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F84D0-4ADC-4CE5-AE10-404B8C2A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22/12/2021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06954-0CAB-4361-81EE-5465F399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D1276-0CE9-466A-9962-9270F929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745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A29B-D314-4691-B734-653EDF59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975F1-684D-49D1-82CD-2216E7A22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6B52F-777E-43EB-BD2A-E496BE7A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22/12/2021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21CAB-A62F-429F-AA37-04D0493B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6DB34-D30E-4E27-9070-D64E4C0C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60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BA795-13DC-4D05-9875-17999201E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76FB6-3106-4FFB-9A5D-7A33FD5B6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055C9-B1C9-4747-BD27-9228AAC5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22/12/2021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6A76-150D-4ED5-94A2-129BC71E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6BBB1-C164-463C-B027-A98C8254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63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CD153-75C9-44E3-8059-2AD522BB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1EA25-855E-4AB3-A7E9-9DDD61E50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245C9-3AC1-472C-8C1B-0DDFF775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22/12/2021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A1B6C-A1E5-4044-9836-880072AE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079A-D20E-4616-9C68-8F03C5E3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119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BBEA-F4E0-42DB-B304-2B86A37E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84E61-C2A2-4811-A92C-862732A9E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563C1-DA81-483B-8CA8-E8F2F45F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22/12/2021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1558C-5038-4483-9E67-2C5663CD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B0720-4A73-4D12-9B6F-B6CEB96A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050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16A2-E051-4A1C-B555-E8810BB0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AA391-BBB4-4EDB-932A-A7896A993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AF990-B4CF-42AA-97E2-630A98A2B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45979-7E66-4850-B5CC-B4F08BE7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22/12/2021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461FC-6278-4CBB-BD22-CF7D27CA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28787-9A11-4538-AFF7-56EFEA6A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873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D2C5-7927-42EF-A36E-CCD0C9E0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6534B-54E8-4C93-8531-656070415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8D46E-3FBB-4861-B8A3-DCEB6F623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8A2F8-11E9-4200-BF2E-E08D171BA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4114D-D76C-4870-9534-5F891AAC5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E984E5-58D6-4E35-B227-A7FED245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22/12/2021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11EAA-B948-4293-B259-F5B07FF8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A46B86-2F61-4ECE-9A5C-6DF69AC5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615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1BC6-D792-49B7-9176-AFE1926C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817E2-0FCC-41B4-92F7-C521578B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22/12/2021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99B7B-CFA2-4882-B5DF-2C2C9CF6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875B0-2EB6-4407-A305-9CC861E4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341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91E18-D2DA-4385-9EDC-E5A6D4F0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22/12/2021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7C4E7-DC1C-4A3A-9F67-45E41805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60D1-C161-42E2-8D14-DC46D320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8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C66A-C5CD-47A0-BFCA-FBBF0AB32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4FE6F-7FE5-48E7-AEFB-E60093A80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15858-D98A-4C10-A510-D9115F1E7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E65E9-D6D6-48CE-86E5-F81EFE0E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22/12/2021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164B-4404-4DF5-8833-3F610B0B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174E-8D55-48E3-855B-0D56022D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066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01FC-9D2D-4BF2-8F39-4055C1299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736EC-7765-45C0-A1E8-632DACDF1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B76A2-D7CB-47E1-9B3B-BF9EEC42B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84040-6EE4-4423-94BD-7C7DCAD7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22/12/2021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573C9-9072-4572-802A-7A6DE323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048FA-7D3E-45A7-8CE4-459909F2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89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28E29E-6EA1-4F83-943E-145B0581D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17815-B111-498A-82B6-3BB3080B8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10583-77B6-4830-A47C-F16691384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61AC7-7CDA-44BA-BCE8-75195DB121A7}" type="datetimeFigureOut">
              <a:rPr lang="en-SG" smtClean="0"/>
              <a:t>22/12/2021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B4C6B-FC50-4834-BD1E-200264619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90B4B-4B4C-41C2-930D-32C8C1871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027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B023-CEA1-44DD-A1A1-11FBC95A0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062" y="1112838"/>
            <a:ext cx="11191875" cy="2387600"/>
          </a:xfrm>
        </p:spPr>
        <p:txBody>
          <a:bodyPr>
            <a:noAutofit/>
          </a:bodyPr>
          <a:lstStyle/>
          <a:p>
            <a:r>
              <a:rPr lang="en-US" sz="4300" dirty="0"/>
              <a:t>Natural Language Processing Specialization</a:t>
            </a:r>
            <a:br>
              <a:rPr lang="en-US" sz="4300" dirty="0"/>
            </a:br>
            <a:br>
              <a:rPr lang="en-US" sz="4300" dirty="0"/>
            </a:br>
            <a:r>
              <a:rPr lang="en-US" sz="4000" dirty="0"/>
              <a:t>Siamese Networks</a:t>
            </a:r>
            <a:br>
              <a:rPr lang="en-US" sz="4000" dirty="0"/>
            </a:br>
            <a:endParaRPr lang="en-SG" sz="4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6D9CD-3F3A-4350-9A57-4527A61D7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(2021 Deeplearning.ai)</a:t>
            </a:r>
          </a:p>
          <a:p>
            <a:endParaRPr lang="en-US" dirty="0"/>
          </a:p>
          <a:p>
            <a:r>
              <a:rPr lang="en-US" dirty="0" err="1"/>
              <a:t>YangXi’s</a:t>
            </a:r>
            <a:r>
              <a:rPr lang="en-US" dirty="0"/>
              <a:t> Reading Notes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356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Siamese Networks – Introduction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9E7D-9AAE-4162-A428-E985778DA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752475"/>
            <a:ext cx="11649075" cy="6015037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Siamese Network </a:t>
            </a:r>
            <a:r>
              <a:rPr lang="en-US" dirty="0"/>
              <a:t>is a NN with </a:t>
            </a:r>
            <a:r>
              <a:rPr lang="en-US" dirty="0">
                <a:solidFill>
                  <a:schemeClr val="accent1"/>
                </a:solidFill>
              </a:rPr>
              <a:t>two identical subnetworks </a:t>
            </a:r>
            <a:r>
              <a:rPr lang="en-US" dirty="0"/>
              <a:t>(sister networks), which are merged to product a final output (a similarity score)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On the right is a </a:t>
            </a:r>
            <a:r>
              <a:rPr lang="en-US" dirty="0">
                <a:solidFill>
                  <a:schemeClr val="accent1"/>
                </a:solidFill>
              </a:rPr>
              <a:t>sample architecture</a:t>
            </a:r>
          </a:p>
          <a:p>
            <a:pPr lvl="1"/>
            <a:r>
              <a:rPr lang="en-US" dirty="0"/>
              <a:t>Not all Siamese Networks contain LSTM</a:t>
            </a:r>
          </a:p>
          <a:p>
            <a:pPr lvl="1"/>
            <a:r>
              <a:rPr lang="en-US" dirty="0"/>
              <a:t>Sub-networks </a:t>
            </a:r>
            <a:r>
              <a:rPr lang="en-US" dirty="0">
                <a:solidFill>
                  <a:schemeClr val="accent1"/>
                </a:solidFill>
              </a:rPr>
              <a:t>share </a:t>
            </a:r>
            <a:r>
              <a:rPr lang="en-US" b="1" dirty="0">
                <a:solidFill>
                  <a:schemeClr val="accent1"/>
                </a:solidFill>
              </a:rPr>
              <a:t>identical</a:t>
            </a:r>
            <a:r>
              <a:rPr lang="en-US" dirty="0">
                <a:solidFill>
                  <a:schemeClr val="accent1"/>
                </a:solidFill>
              </a:rPr>
              <a:t> parameters</a:t>
            </a:r>
          </a:p>
          <a:p>
            <a:pPr lvl="2"/>
            <a:r>
              <a:rPr lang="en-US" dirty="0"/>
              <a:t>So, you need to train only one set of weights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Siamese network is used to identify </a:t>
            </a:r>
            <a:br>
              <a:rPr lang="en-US" dirty="0"/>
            </a:br>
            <a:r>
              <a:rPr lang="en-US" dirty="0"/>
              <a:t>similarity between things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Question Duplicates</a:t>
            </a:r>
          </a:p>
          <a:p>
            <a:pPr lvl="2"/>
            <a:r>
              <a:rPr lang="en-US" dirty="0"/>
              <a:t>“How old are you?” = “What is your age?”</a:t>
            </a:r>
          </a:p>
          <a:p>
            <a:pPr lvl="2"/>
            <a:r>
              <a:rPr lang="en-US" dirty="0"/>
              <a:t>“Where are you from?” ≠ “Where are you going?”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Handwritten checks</a:t>
            </a:r>
            <a:r>
              <a:rPr lang="en-US" dirty="0"/>
              <a:t>: whether two signatures are the same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Queries</a:t>
            </a:r>
            <a:r>
              <a:rPr lang="en-US" dirty="0"/>
              <a:t>: if a new query is similar to another old one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A191FC-1CA4-436B-84A3-20CFEF7D2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150" y="1673777"/>
            <a:ext cx="5372850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4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SG" dirty="0"/>
              <a:t>Triplet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Triplets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Anchor (A)</a:t>
                </a:r>
                <a:r>
                  <a:rPr lang="en-US" dirty="0"/>
                  <a:t>: the sequence to be compared against two other sequences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Positive (P)</a:t>
                </a:r>
                <a:r>
                  <a:rPr lang="en-US" dirty="0"/>
                  <a:t>: the sequence with the same meaning as the anchor;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Negative (N)</a:t>
                </a:r>
                <a:r>
                  <a:rPr lang="en-US" dirty="0"/>
                  <a:t>: the sequence with different meanings from the anchor;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≈−1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b="1" dirty="0">
                    <a:solidFill>
                      <a:schemeClr val="accent1"/>
                    </a:solidFill>
                  </a:rPr>
                  <a:t>Triplet Loss Function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 a positive “margin”</a:t>
                </a:r>
              </a:p>
              <a:p>
                <a:pPr lvl="2"/>
                <a:r>
                  <a:rPr lang="en-US" dirty="0"/>
                  <a:t>When the loss is negative, at some point, larger negative magnitude is not essential</a:t>
                </a:r>
              </a:p>
              <a:p>
                <a:pPr lvl="2"/>
                <a:r>
                  <a:rPr lang="en-US" dirty="0"/>
                  <a:t>While to have a confidently performing model, you don’t want the “some point” to be 0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ensures that learning goes on until the difference between the similarities is equal or close to the margin value.</a:t>
                </a:r>
              </a:p>
              <a:p>
                <a:pPr lvl="2"/>
                <a:r>
                  <a:rPr lang="en-US" dirty="0"/>
                  <a:t>Larger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will require more optimization / computation.</a:t>
                </a:r>
                <a:br>
                  <a:rPr lang="en-US" dirty="0"/>
                </a:b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/>
                  <a:t>: similarity function, such as cosine similarity</a:t>
                </a:r>
              </a:p>
              <a:p>
                <a:pPr lvl="2"/>
                <a:r>
                  <a:rPr lang="en-US" dirty="0"/>
                  <a:t>You can also use other similarity / distance measures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The model can learn better from </a:t>
                </a:r>
                <a:r>
                  <a:rPr lang="en-US" dirty="0">
                    <a:solidFill>
                      <a:schemeClr val="accent1"/>
                    </a:solidFill>
                  </a:rPr>
                  <a:t>hard triplets</a:t>
                </a:r>
              </a:p>
              <a:p>
                <a:pPr lvl="1"/>
                <a:r>
                  <a:rPr lang="en-US" dirty="0"/>
                  <a:t>Triplets hard for the model to tell apart the negative and the positive examples.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very close to, but still smaller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  <a:blipFill>
                <a:blip r:embed="rId3"/>
                <a:stretch>
                  <a:fillRect l="-785" t="-25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5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Batches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On the right is a </a:t>
                </a:r>
                <a:r>
                  <a:rPr lang="en-US" dirty="0">
                    <a:solidFill>
                      <a:schemeClr val="accent1"/>
                    </a:solidFill>
                  </a:rPr>
                  <a:t>batch</a:t>
                </a:r>
                <a:r>
                  <a:rPr lang="en-US" dirty="0"/>
                  <a:t> with batch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each </a:t>
                </a:r>
                <a:r>
                  <a:rPr lang="en-US" dirty="0">
                    <a:solidFill>
                      <a:schemeClr val="accent1"/>
                    </a:solidFill>
                  </a:rPr>
                  <a:t>row</a:t>
                </a:r>
                <a:r>
                  <a:rPr lang="en-US" dirty="0"/>
                  <a:t>, left and right are </a:t>
                </a:r>
                <a:r>
                  <a:rPr lang="en-US" dirty="0">
                    <a:solidFill>
                      <a:schemeClr val="accent1"/>
                    </a:solidFill>
                  </a:rPr>
                  <a:t>duplicates</a:t>
                </a:r>
              </a:p>
              <a:p>
                <a:pPr lvl="1"/>
                <a:r>
                  <a:rPr lang="en-US" dirty="0"/>
                  <a:t>In each </a:t>
                </a:r>
                <a:r>
                  <a:rPr lang="en-US" dirty="0">
                    <a:solidFill>
                      <a:schemeClr val="accent1"/>
                    </a:solidFill>
                  </a:rPr>
                  <a:t>column</a:t>
                </a:r>
                <a:r>
                  <a:rPr lang="en-US" dirty="0"/>
                  <a:t>, there is </a:t>
                </a:r>
                <a:r>
                  <a:rPr lang="en-US" dirty="0">
                    <a:solidFill>
                      <a:schemeClr val="accent1"/>
                    </a:solidFill>
                  </a:rPr>
                  <a:t>no duplicate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has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en-US" dirty="0"/>
                  <a:t> is the dimension of embedding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1_1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1_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indicates the vector outputs of each question in the batch</a:t>
                </a:r>
              </a:p>
              <a:p>
                <a:r>
                  <a:rPr lang="en-US" dirty="0"/>
                  <a:t>Combine the two branches of the Siamese network by calculating the similarity between </a:t>
                </a:r>
                <a:r>
                  <a:rPr lang="en-US" dirty="0">
                    <a:solidFill>
                      <a:schemeClr val="accent1"/>
                    </a:solidFill>
                  </a:rPr>
                  <a:t>all vector pair combinations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For a function model, it only matters that duplicates have higher similarity than non-duplicates</a:t>
                </a:r>
              </a:p>
              <a:p>
                <a:pPr lvl="1"/>
                <a:r>
                  <a:rPr lang="en-US" dirty="0"/>
                  <a:t>There is </a:t>
                </a:r>
                <a:r>
                  <a:rPr lang="en-US" dirty="0">
                    <a:solidFill>
                      <a:schemeClr val="accent1"/>
                    </a:solidFill>
                  </a:rPr>
                  <a:t>no</a:t>
                </a:r>
                <a:r>
                  <a:rPr lang="en-US" dirty="0"/>
                  <a:t> special requirement that</a:t>
                </a:r>
              </a:p>
              <a:p>
                <a:pPr lvl="2"/>
                <a:r>
                  <a:rPr lang="en-US" dirty="0"/>
                  <a:t>Similarity &gt; 0 indicates duplicates</a:t>
                </a:r>
              </a:p>
              <a:p>
                <a:pPr lvl="2"/>
                <a:r>
                  <a:rPr lang="en-US" dirty="0"/>
                  <a:t>Similarity &lt; 0 indicates non-duplicates</a:t>
                </a:r>
              </a:p>
              <a:p>
                <a:pPr lvl="1"/>
                <a:r>
                  <a:rPr lang="en-US" dirty="0"/>
                  <a:t>This </a:t>
                </a:r>
                <a:r>
                  <a:rPr lang="en-US" dirty="0">
                    <a:solidFill>
                      <a:schemeClr val="accent1"/>
                    </a:solidFill>
                  </a:rPr>
                  <a:t>removes the need for additional 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non-duplicates examples </a:t>
                </a:r>
                <a:r>
                  <a:rPr lang="en-US" dirty="0"/>
                  <a:t>in the input data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  <a:blipFill>
                <a:blip r:embed="rId3"/>
                <a:stretch>
                  <a:fillRect l="-942" t="-222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DB8867F-08D6-4926-A224-AE83B5787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749164"/>
              </p:ext>
            </p:extLst>
          </p:nvPr>
        </p:nvGraphicFramePr>
        <p:xfrm>
          <a:off x="7550482" y="752475"/>
          <a:ext cx="4641518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60584">
                  <a:extLst>
                    <a:ext uri="{9D8B030D-6E8A-4147-A177-3AD203B41FA5}">
                      <a16:colId xmlns:a16="http://schemas.microsoft.com/office/drawing/2014/main" val="141204675"/>
                    </a:ext>
                  </a:extLst>
                </a:gridCol>
                <a:gridCol w="2580934">
                  <a:extLst>
                    <a:ext uri="{9D8B030D-6E8A-4147-A177-3AD203B41FA5}">
                      <a16:colId xmlns:a16="http://schemas.microsoft.com/office/drawing/2014/main" val="1421580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 is your age?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old are you?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9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 you see me?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 you seeing me?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88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Where are thou?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Where are you?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814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When is the game?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time is the game?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848567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0D880857-AE91-4DCA-858E-68860A934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35" y="4235117"/>
            <a:ext cx="5512934" cy="258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2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Hard Negative Mining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Improve the loss function with mean negative and closest negative</a:t>
                </a:r>
              </a:p>
              <a:p>
                <a:pPr lvl="1"/>
                <a:r>
                  <a:rPr lang="en-US" dirty="0"/>
                  <a:t>For example, similarities of all pairs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with batch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diagonal</a:t>
                </a:r>
                <a:r>
                  <a:rPr lang="en-US" dirty="0"/>
                  <a:t> contains similarities of the duplicate questions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off-diagonal</a:t>
                </a:r>
                <a:r>
                  <a:rPr lang="en-US" dirty="0"/>
                  <a:t> contains similarities of the non-duplicate questions</a:t>
                </a:r>
              </a:p>
              <a:p>
                <a:pPr lvl="1"/>
                <a:r>
                  <a:rPr lang="en-US" b="1" dirty="0">
                    <a:solidFill>
                      <a:schemeClr val="accent1"/>
                    </a:solidFill>
                  </a:rPr>
                  <a:t>Mean Negative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𝑚𝑒𝑎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𝑛𝑒𝑔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2"/>
                <a:r>
                  <a:rPr lang="en-US" dirty="0"/>
                  <a:t>mean of off-diagonal values in each row</a:t>
                </a:r>
              </a:p>
              <a:p>
                <a:pPr lvl="3"/>
                <a:r>
                  <a:rPr lang="en-US" dirty="0"/>
                  <a:t>For example, for the 2</a:t>
                </a:r>
                <a:r>
                  <a:rPr lang="en-US" baseline="30000" dirty="0"/>
                  <a:t>nd</a:t>
                </a:r>
                <a:r>
                  <a:rPr lang="en-US" dirty="0"/>
                  <a:t> row, (– 0.8 + 0.1 – 0.2) / 3 = – 0.3</a:t>
                </a:r>
              </a:p>
              <a:p>
                <a:pPr lvl="2"/>
                <a:r>
                  <a:rPr lang="en-US" dirty="0"/>
                  <a:t>It helps in faster convergence by reducing noise (cancelling out individual noise from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b="1" dirty="0">
                    <a:solidFill>
                      <a:schemeClr val="accent1"/>
                    </a:solidFill>
                  </a:rPr>
                  <a:t>Closest Negative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𝑐𝑙𝑜𝑠𝑒𝑠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𝑛𝑒𝑔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2"/>
                <a:r>
                  <a:rPr lang="en-US" dirty="0"/>
                  <a:t>the off-diagonal value closest to (but less than) the value on the diagonal in each row</a:t>
                </a:r>
              </a:p>
              <a:p>
                <a:pPr lvl="3"/>
                <a:r>
                  <a:rPr lang="en-US" dirty="0"/>
                  <a:t>For example, for the 2</a:t>
                </a:r>
                <a:r>
                  <a:rPr lang="en-US" baseline="30000" dirty="0"/>
                  <a:t>nd</a:t>
                </a:r>
                <a:r>
                  <a:rPr lang="en-US" dirty="0"/>
                  <a:t> row, 0.1</a:t>
                </a:r>
              </a:p>
              <a:p>
                <a:pPr lvl="2"/>
                <a:r>
                  <a:rPr lang="en-US" dirty="0"/>
                  <a:t>It creates slightly larger penalty to help the model update weights more</a:t>
                </a:r>
              </a:p>
              <a:p>
                <a:pPr lvl="1"/>
                <a:r>
                  <a:rPr lang="en-US" b="1" dirty="0">
                    <a:solidFill>
                      <a:schemeClr val="accent1"/>
                    </a:solidFill>
                  </a:rPr>
                  <a:t>Improved triplet loss function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𝑚𝑒𝑎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𝑛𝑒𝑔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𝑐𝑙𝑜𝑠𝑒𝑠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𝑛𝑒𝑔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  <a:blipFill>
                <a:blip r:embed="rId3"/>
                <a:stretch>
                  <a:fillRect l="-942" t="-16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32CDAF23-07DF-45FC-A177-35AACA8FC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7927" y="1107839"/>
            <a:ext cx="2236482" cy="183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71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One Shot Learning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Example: identify signatures</a:t>
                </a:r>
              </a:p>
              <a:p>
                <a:pPr lvl="1"/>
                <a:r>
                  <a:rPr lang="en-US" dirty="0"/>
                  <a:t>Classification</a:t>
                </a:r>
              </a:p>
              <a:p>
                <a:pPr lvl="2"/>
                <a:r>
                  <a:rPr lang="en-US" dirty="0"/>
                  <a:t>Predict the probability of signatures from K persons, and take the one with the highest probabilities</a:t>
                </a:r>
              </a:p>
              <a:p>
                <a:pPr lvl="2"/>
                <a:r>
                  <a:rPr lang="en-US" dirty="0"/>
                  <a:t>Work with fixed set of signatures (classes)</a:t>
                </a:r>
              </a:p>
              <a:p>
                <a:pPr lvl="3"/>
                <a:r>
                  <a:rPr lang="en-US" dirty="0"/>
                  <a:t>Need to retrain when signature from a new person is added</a:t>
                </a:r>
              </a:p>
              <a:p>
                <a:pPr lvl="3"/>
                <a:r>
                  <a:rPr lang="en-US" dirty="0"/>
                  <a:t>Need sufficient amount of examples for each signature</a:t>
                </a:r>
              </a:p>
              <a:p>
                <a:pPr lvl="1"/>
                <a:r>
                  <a:rPr lang="en-US" b="1" dirty="0">
                    <a:solidFill>
                      <a:schemeClr val="accent1"/>
                    </a:solidFill>
                  </a:rPr>
                  <a:t>One Shot Learning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No need to re-train </a:t>
                </a:r>
                <a:r>
                  <a:rPr lang="en-US" dirty="0"/>
                  <a:t>the model</a:t>
                </a:r>
              </a:p>
              <a:p>
                <a:pPr lvl="2"/>
                <a:r>
                  <a:rPr lang="en-US" dirty="0"/>
                  <a:t>Able to recognize signatures repeatedly from just one example</a:t>
                </a:r>
              </a:p>
              <a:p>
                <a:pPr lvl="2"/>
                <a:r>
                  <a:rPr lang="en-US" dirty="0"/>
                  <a:t>Learn a similarity function, and see if the similarity is above a threshold</a:t>
                </a:r>
              </a:p>
              <a:p>
                <a:pPr lvl="3"/>
                <a:r>
                  <a:rPr lang="en-US" dirty="0"/>
                  <a:t>Make use of Siamese Networks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Steps to </a:t>
                </a:r>
                <a:r>
                  <a:rPr lang="en-US" dirty="0">
                    <a:solidFill>
                      <a:schemeClr val="accent1"/>
                    </a:solidFill>
                  </a:rPr>
                  <a:t>make prediction </a:t>
                </a:r>
                <a:r>
                  <a:rPr lang="en-US" dirty="0"/>
                  <a:t>using a trained Siamese model</a:t>
                </a:r>
              </a:p>
              <a:p>
                <a:pPr lvl="1"/>
                <a:r>
                  <a:rPr lang="en-US" dirty="0"/>
                  <a:t>Convert (encode) each input sequence into an array of numbers</a:t>
                </a:r>
              </a:p>
              <a:p>
                <a:pPr lvl="1"/>
                <a:r>
                  <a:rPr lang="en-US" dirty="0"/>
                  <a:t>Feed the arrays into the trained model</a:t>
                </a:r>
              </a:p>
              <a:p>
                <a:pPr lvl="1"/>
                <a:r>
                  <a:rPr lang="en-US" dirty="0"/>
                  <a:t>Compare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using cosine similarity</a:t>
                </a:r>
              </a:p>
              <a:p>
                <a:pPr lvl="1"/>
                <a:r>
                  <a:rPr lang="en-US" dirty="0"/>
                  <a:t>Compare the similarity score against a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If greater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, the two sequences are duplicates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  <a:blipFill>
                <a:blip r:embed="rId3"/>
                <a:stretch>
                  <a:fillRect l="-942" t="-2229" b="-8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425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4776</TotalTime>
  <Words>811</Words>
  <Application>Microsoft Office PowerPoint</Application>
  <PresentationFormat>宽屏</PresentationFormat>
  <Paragraphs>92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Natural Language Processing Specialization  Siamese Networks </vt:lpstr>
      <vt:lpstr>Siamese Networks – Introduction</vt:lpstr>
      <vt:lpstr>Triplet Loss</vt:lpstr>
      <vt:lpstr>Create Batches</vt:lpstr>
      <vt:lpstr>Hard Negative Mining</vt:lpstr>
      <vt:lpstr>One Shot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Specialization  Sentiment Analysis with Logistic Regression</dc:title>
  <dc:creator>Yang Xi</dc:creator>
  <cp:lastModifiedBy>Yang Xi</cp:lastModifiedBy>
  <cp:revision>96</cp:revision>
  <dcterms:created xsi:type="dcterms:W3CDTF">2021-11-23T13:19:22Z</dcterms:created>
  <dcterms:modified xsi:type="dcterms:W3CDTF">2021-12-22T01:30:33Z</dcterms:modified>
</cp:coreProperties>
</file>