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8" r:id="rId3"/>
    <p:sldId id="279" r:id="rId4"/>
    <p:sldId id="289" r:id="rId5"/>
    <p:sldId id="280" r:id="rId6"/>
    <p:sldId id="281" r:id="rId7"/>
    <p:sldId id="282" r:id="rId8"/>
    <p:sldId id="283" r:id="rId9"/>
    <p:sldId id="284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5828" autoAdjust="0"/>
  </p:normalViewPr>
  <p:slideViewPr>
    <p:cSldViewPr snapToGrid="0">
      <p:cViewPr varScale="1">
        <p:scale>
          <a:sx n="101" d="100"/>
          <a:sy n="101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26C47-E3E3-429B-BDDC-4E0694DA3629}" type="datetimeFigureOut">
              <a:rPr lang="en-SG" smtClean="0"/>
              <a:t>28/12/2021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47FE9-0F50-4223-B9C2-DD57C3EF8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348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412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0463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6431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2952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6862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9378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8149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7920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958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157B-261F-48ED-BDB6-6EACE8BAC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15FF5-8FAE-4DD3-96E8-B17F28D49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84D0-4ADC-4CE5-AE10-404B8C2A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28/12/2021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6954-0CAB-4361-81EE-5465F399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D1276-0CE9-466A-9962-9270F929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745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A29B-D314-4691-B734-653EDF59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975F1-684D-49D1-82CD-2216E7A22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6B52F-777E-43EB-BD2A-E496BE7A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28/12/2021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21CAB-A62F-429F-AA37-04D0493B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6DB34-D30E-4E27-9070-D64E4C0C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60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BA795-13DC-4D05-9875-17999201E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76FB6-3106-4FFB-9A5D-7A33FD5B6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055C9-B1C9-4747-BD27-9228AAC5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28/12/2021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6A76-150D-4ED5-94A2-129BC71E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6BBB1-C164-463C-B027-A98C8254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63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D153-75C9-44E3-8059-2AD522BB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EA25-855E-4AB3-A7E9-9DDD61E50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245C9-3AC1-472C-8C1B-0DDFF775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28/12/2021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1B6C-A1E5-4044-9836-880072AE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079A-D20E-4616-9C68-8F03C5E3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19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BBEA-F4E0-42DB-B304-2B86A37E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84E61-C2A2-4811-A92C-862732A9E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63C1-DA81-483B-8CA8-E8F2F45F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28/12/2021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1558C-5038-4483-9E67-2C5663CD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B0720-4A73-4D12-9B6F-B6CEB96A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050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16A2-E051-4A1C-B555-E8810BB0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A391-BBB4-4EDB-932A-A7896A993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AF990-B4CF-42AA-97E2-630A98A2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45979-7E66-4850-B5CC-B4F08BE7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28/12/2021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461FC-6278-4CBB-BD22-CF7D27CA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8787-9A11-4538-AFF7-56EFEA6A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873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D2C5-7927-42EF-A36E-CCD0C9E0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6534B-54E8-4C93-8531-656070415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8D46E-3FBB-4861-B8A3-DCEB6F62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8A2F8-11E9-4200-BF2E-E08D171BA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4114D-D76C-4870-9534-5F891AAC5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984E5-58D6-4E35-B227-A7FED245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28/12/2021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11EAA-B948-4293-B259-F5B07FF8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46B86-2F61-4ECE-9A5C-6DF69AC5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61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1BC6-D792-49B7-9176-AFE1926C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817E2-0FCC-41B4-92F7-C521578B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28/12/2021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99B7B-CFA2-4882-B5DF-2C2C9CF6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875B0-2EB6-4407-A305-9CC861E4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341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91E18-D2DA-4385-9EDC-E5A6D4F0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28/12/2021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7C4E7-DC1C-4A3A-9F67-45E41805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60D1-C161-42E2-8D14-DC46D320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C66A-C5CD-47A0-BFCA-FBBF0AB3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FE6F-7FE5-48E7-AEFB-E60093A8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15858-D98A-4C10-A510-D9115F1E7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E65E9-D6D6-48CE-86E5-F81EFE0E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28/12/2021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164B-4404-4DF5-8833-3F610B0B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174E-8D55-48E3-855B-0D56022D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066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01FC-9D2D-4BF2-8F39-4055C129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736EC-7765-45C0-A1E8-632DACDF1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B76A2-D7CB-47E1-9B3B-BF9EEC42B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84040-6EE4-4423-94BD-7C7DCAD7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28/12/2021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573C9-9072-4572-802A-7A6DE323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048FA-7D3E-45A7-8CE4-459909F2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9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8E29E-6EA1-4F83-943E-145B0581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17815-B111-498A-82B6-3BB3080B8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10583-77B6-4830-A47C-F16691384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1AC7-7CDA-44BA-BCE8-75195DB121A7}" type="datetimeFigureOut">
              <a:rPr lang="en-SG" smtClean="0"/>
              <a:t>28/12/2021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4C6B-FC50-4834-BD1E-200264619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0B4B-4B4C-41C2-930D-32C8C1871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027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B023-CEA1-44DD-A1A1-11FBC95A0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062" y="1112838"/>
            <a:ext cx="11191875" cy="2387600"/>
          </a:xfrm>
        </p:spPr>
        <p:txBody>
          <a:bodyPr>
            <a:noAutofit/>
          </a:bodyPr>
          <a:lstStyle/>
          <a:p>
            <a:r>
              <a:rPr lang="en-US" sz="4300" dirty="0"/>
              <a:t>Natural Language Processing Specialization</a:t>
            </a:r>
            <a:br>
              <a:rPr lang="en-US" sz="4300" dirty="0"/>
            </a:br>
            <a:br>
              <a:rPr lang="en-US" sz="4300" dirty="0"/>
            </a:br>
            <a:r>
              <a:rPr lang="en-US" sz="4300" dirty="0"/>
              <a:t>Text Summarization </a:t>
            </a:r>
            <a:r>
              <a:rPr lang="en-US" sz="4300"/>
              <a:t>with Transformers</a:t>
            </a:r>
            <a:br>
              <a:rPr lang="en-US" sz="4300" dirty="0"/>
            </a:br>
            <a:endParaRPr lang="en-SG" sz="4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6D9CD-3F3A-4350-9A57-4527A61D7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(2021 Deeplearning.ai)</a:t>
            </a:r>
          </a:p>
          <a:p>
            <a:endParaRPr lang="en-US" dirty="0"/>
          </a:p>
          <a:p>
            <a:r>
              <a:rPr lang="en-US" dirty="0" err="1"/>
              <a:t>YangXi’s</a:t>
            </a:r>
            <a:r>
              <a:rPr lang="en-US" dirty="0"/>
              <a:t> Reading Notes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356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Transformer Summarizer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Summarization</a:t>
                </a:r>
              </a:p>
              <a:p>
                <a:pPr lvl="1"/>
                <a:r>
                  <a:rPr lang="en-US" dirty="0"/>
                  <a:t>Input: an entire news article</a:t>
                </a:r>
              </a:p>
              <a:p>
                <a:pPr lvl="1"/>
                <a:r>
                  <a:rPr lang="en-US" dirty="0"/>
                  <a:t>Output: a summary of the article – one sentence to describe the key information</a:t>
                </a:r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Training</a:t>
                </a:r>
                <a:r>
                  <a:rPr lang="en-US" dirty="0"/>
                  <a:t> with given articles and summaries</a:t>
                </a:r>
              </a:p>
              <a:p>
                <a:pPr lvl="1"/>
                <a:r>
                  <a:rPr lang="en-US" dirty="0"/>
                  <a:t>Model input: </a:t>
                </a:r>
                <a:r>
                  <a:rPr lang="en-US" dirty="0">
                    <a:solidFill>
                      <a:schemeClr val="accent1"/>
                    </a:solidFill>
                  </a:rPr>
                  <a:t>[ARTICLE] &lt;EOS&gt; [SUMMARY] &lt;EOS&gt; &lt;PAD&gt;</a:t>
                </a:r>
              </a:p>
              <a:p>
                <a:pPr lvl="2"/>
                <a:r>
                  <a:rPr lang="en-US" dirty="0"/>
                  <a:t>Usually, 0 for &lt;PAD&gt; and 1 for &lt;EOS&gt;</a:t>
                </a:r>
              </a:p>
              <a:p>
                <a:pPr lvl="1"/>
                <a:r>
                  <a:rPr lang="en-US" dirty="0"/>
                  <a:t>The model will predict the next word using all previous ones</a:t>
                </a:r>
              </a:p>
              <a:p>
                <a:pPr lvl="1"/>
                <a:r>
                  <a:rPr lang="en-US" dirty="0"/>
                  <a:t>You want to </a:t>
                </a:r>
                <a:r>
                  <a:rPr lang="en-US" dirty="0">
                    <a:solidFill>
                      <a:schemeClr val="accent1"/>
                    </a:solidFill>
                  </a:rPr>
                  <a:t>avoid huge loss </a:t>
                </a:r>
                <a:r>
                  <a:rPr lang="en-US" dirty="0"/>
                  <a:t>just because the model cannot predict correctly</a:t>
                </a:r>
              </a:p>
              <a:p>
                <a:pPr lvl="2"/>
                <a:r>
                  <a:rPr lang="en-US" dirty="0"/>
                  <a:t>Solution: use a </a:t>
                </a:r>
                <a:r>
                  <a:rPr lang="en-US" dirty="0">
                    <a:solidFill>
                      <a:schemeClr val="accent1"/>
                    </a:solidFill>
                  </a:rPr>
                  <a:t>weighted loss</a:t>
                </a:r>
              </a:p>
              <a:p>
                <a:pPr lvl="3"/>
                <a:r>
                  <a:rPr lang="en-US" dirty="0"/>
                  <a:t>With abundant data, you can have the model </a:t>
                </a:r>
                <a:r>
                  <a:rPr lang="en-US" dirty="0">
                    <a:solidFill>
                      <a:schemeClr val="accent1"/>
                    </a:solidFill>
                  </a:rPr>
                  <a:t>focus only on the summary</a:t>
                </a:r>
              </a:p>
              <a:p>
                <a:pPr lvl="4"/>
                <a:r>
                  <a:rPr lang="en-US" dirty="0"/>
                  <a:t>Words within the article </a:t>
                </a:r>
                <a:r>
                  <a:rPr lang="en-US" dirty="0">
                    <a:sym typeface="Wingdings" panose="05000000000000000000" pitchFamily="2" charset="2"/>
                  </a:rPr>
                  <a:t> weight 0 ; Words within the summary  weight 1</a:t>
                </a:r>
              </a:p>
              <a:p>
                <a:pPr lvl="3"/>
                <a:r>
                  <a:rPr lang="en-US" dirty="0">
                    <a:sym typeface="Wingdings" panose="05000000000000000000" pitchFamily="2" charset="2"/>
                  </a:rPr>
                  <a:t>If little data for summary, it will help to weight more on words within the article, such as 0.2, 0.5, even 1</a:t>
                </a:r>
              </a:p>
              <a:p>
                <a:pPr lvl="4"/>
                <a:r>
                  <a:rPr lang="en-US" dirty="0">
                    <a:sym typeface="Wingdings" panose="05000000000000000000" pitchFamily="2" charset="2"/>
                  </a:rPr>
                  <a:t>The model will learn word relationships common in the news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Cross-Entropy Loss Function</a:t>
                </a:r>
                <a:br>
                  <a:rPr lang="en-US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𝐾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p>
                            </m:sSubSup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log</m:t>
                                </m:r>
                              </m:fNam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Sums the losses over the words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within the summary for every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in the batch</a:t>
                </a:r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Inference</a:t>
                </a:r>
                <a:r>
                  <a:rPr lang="en-US" dirty="0"/>
                  <a:t> with a trained model</a:t>
                </a:r>
              </a:p>
              <a:p>
                <a:pPr lvl="1"/>
                <a:r>
                  <a:rPr lang="en-US" dirty="0"/>
                  <a:t>Input [ARTICLE] &lt;EOS&gt;, and the model will </a:t>
                </a:r>
                <a:r>
                  <a:rPr lang="en-US" dirty="0">
                    <a:solidFill>
                      <a:schemeClr val="accent1"/>
                    </a:solidFill>
                  </a:rPr>
                  <a:t>generate summary word-by-word </a:t>
                </a:r>
                <a:r>
                  <a:rPr lang="en-US" dirty="0"/>
                  <a:t>until &lt;EOS&gt;</a:t>
                </a:r>
              </a:p>
              <a:p>
                <a:pPr lvl="1"/>
                <a:r>
                  <a:rPr lang="en-US" dirty="0"/>
                  <a:t>The model generates a probability distribution over all possible words</a:t>
                </a:r>
              </a:p>
              <a:p>
                <a:pPr lvl="2"/>
                <a:r>
                  <a:rPr lang="en-US" dirty="0"/>
                  <a:t>You can randomly sample from the distribution, and see how it gives you different summary each time you run it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3"/>
                <a:stretch>
                  <a:fillRect l="-680" t="-233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38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Transformer vs RNN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RNN / vanilla Seq2Seq</a:t>
            </a:r>
          </a:p>
          <a:p>
            <a:pPr lvl="1"/>
            <a:r>
              <a:rPr lang="en-US" dirty="0"/>
              <a:t>You need to take sequential steps to encode your inputs, then take another set of sequential steps to decode the information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Little room for parallel computation </a:t>
            </a:r>
            <a:r>
              <a:rPr lang="en-US" dirty="0"/>
              <a:t>– the longer input sentence, more time to process</a:t>
            </a:r>
          </a:p>
          <a:p>
            <a:pPr lvl="2"/>
            <a:r>
              <a:rPr lang="en-US" dirty="0"/>
              <a:t>Longer sequence – </a:t>
            </a:r>
            <a:r>
              <a:rPr lang="en-US" dirty="0">
                <a:solidFill>
                  <a:schemeClr val="accent1"/>
                </a:solidFill>
              </a:rPr>
              <a:t>loss of information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vanishing gradients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LSTM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GRU</a:t>
            </a:r>
            <a:r>
              <a:rPr lang="en-US" dirty="0"/>
              <a:t> help a little with these problems</a:t>
            </a:r>
          </a:p>
          <a:p>
            <a:pPr lvl="3"/>
            <a:r>
              <a:rPr lang="en-US" dirty="0"/>
              <a:t>Still fail on very long sentence because of </a:t>
            </a:r>
            <a:r>
              <a:rPr lang="en-US" dirty="0">
                <a:solidFill>
                  <a:schemeClr val="accent1"/>
                </a:solidFill>
              </a:rPr>
              <a:t>information bottleneck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Seq2Seq with Attention</a:t>
            </a:r>
          </a:p>
          <a:p>
            <a:pPr lvl="1"/>
            <a:r>
              <a:rPr lang="en-US" dirty="0"/>
              <a:t>LSTM / GRU / vanilla RNN for encoder and decoder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Transformers</a:t>
            </a:r>
            <a:r>
              <a:rPr lang="en-US" dirty="0"/>
              <a:t>: (2017, Google) Attention Is All You Need</a:t>
            </a:r>
          </a:p>
          <a:p>
            <a:pPr lvl="1"/>
            <a:r>
              <a:rPr lang="en-US" dirty="0"/>
              <a:t>Rely only on attention mechanisms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Do NOT require use of RNN</a:t>
            </a:r>
          </a:p>
          <a:p>
            <a:pPr lvl="1"/>
            <a:r>
              <a:rPr lang="en-US" dirty="0"/>
              <a:t>Easy to </a:t>
            </a:r>
            <a:r>
              <a:rPr lang="en-US" dirty="0">
                <a:solidFill>
                  <a:schemeClr val="accent1"/>
                </a:solidFill>
              </a:rPr>
              <a:t>parallelize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5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Transformers Overview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Transformer model uses </a:t>
                </a:r>
                <a:r>
                  <a:rPr lang="en-US" dirty="0">
                    <a:solidFill>
                      <a:schemeClr val="accent1"/>
                    </a:solidFill>
                  </a:rPr>
                  <a:t>Scaled Dot-Product Attention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Computation and memory efficient, with only matrix multiplications</a:t>
                </a:r>
              </a:p>
              <a:p>
                <a:pPr lvl="1"/>
                <a:r>
                  <a:rPr lang="en-US" dirty="0"/>
                  <a:t>Core of transformers to allow scaling up the model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Multi-Head Attention Layer</a:t>
                </a:r>
              </a:p>
              <a:p>
                <a:pPr lvl="1"/>
                <a:r>
                  <a:rPr lang="en-US" dirty="0"/>
                  <a:t>Multiple </a:t>
                </a:r>
                <a:r>
                  <a:rPr lang="en-US" dirty="0">
                    <a:solidFill>
                      <a:schemeClr val="accent1"/>
                    </a:solidFill>
                  </a:rPr>
                  <a:t>scaled dot-product attention </a:t>
                </a:r>
                <a:r>
                  <a:rPr lang="en-US" dirty="0"/>
                  <a:t>mechanisms and </a:t>
                </a:r>
                <a:br>
                  <a:rPr lang="en-US" dirty="0"/>
                </a:br>
                <a:r>
                  <a:rPr lang="en-US" dirty="0"/>
                  <a:t>multiple </a:t>
                </a:r>
                <a:r>
                  <a:rPr lang="en-US" dirty="0">
                    <a:solidFill>
                      <a:schemeClr val="accent1"/>
                    </a:solidFill>
                  </a:rPr>
                  <a:t>linear transformation </a:t>
                </a:r>
                <a:r>
                  <a:rPr lang="en-US" dirty="0"/>
                  <a:t>of the input Q, K, V.</a:t>
                </a:r>
              </a:p>
              <a:p>
                <a:pPr lvl="2"/>
                <a:r>
                  <a:rPr lang="en-US" dirty="0"/>
                  <a:t>The linear transformations are learnable parameters</a:t>
                </a:r>
              </a:p>
              <a:p>
                <a:pPr lvl="1"/>
                <a:r>
                  <a:rPr lang="en-US" dirty="0"/>
                  <a:t>Layers </a:t>
                </a:r>
                <a:r>
                  <a:rPr lang="en-US" dirty="0">
                    <a:solidFill>
                      <a:schemeClr val="accent1"/>
                    </a:solidFill>
                  </a:rPr>
                  <a:t>run in parallel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3"/>
                <a:stretch>
                  <a:fillRect l="-9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B5127C3-E5C6-4829-A7F2-0F553CCD5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9710" y="2119311"/>
            <a:ext cx="2414165" cy="30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1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Transformers Overview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Encoder</a:t>
            </a:r>
          </a:p>
          <a:p>
            <a:pPr lvl="1"/>
            <a:r>
              <a:rPr lang="en-US" dirty="0"/>
              <a:t>A single encoder layer</a:t>
            </a:r>
          </a:p>
          <a:p>
            <a:pPr lvl="2"/>
            <a:r>
              <a:rPr lang="en-US" dirty="0"/>
              <a:t>Start with a multi-head attention module</a:t>
            </a:r>
          </a:p>
          <a:p>
            <a:pPr lvl="3"/>
            <a:r>
              <a:rPr lang="en-US" b="1" dirty="0">
                <a:solidFill>
                  <a:schemeClr val="accent1"/>
                </a:solidFill>
              </a:rPr>
              <a:t>Self-attention</a:t>
            </a:r>
            <a:r>
              <a:rPr lang="en-US" dirty="0"/>
              <a:t> on the input sequence: each item in the input attends </a:t>
            </a:r>
            <a:br>
              <a:rPr lang="en-US" dirty="0"/>
            </a:br>
            <a:r>
              <a:rPr lang="en-US" dirty="0"/>
              <a:t>to every  other item in the input</a:t>
            </a:r>
          </a:p>
          <a:p>
            <a:pPr lvl="4"/>
            <a:r>
              <a:rPr lang="en-US" dirty="0"/>
              <a:t>Provide </a:t>
            </a:r>
            <a:r>
              <a:rPr lang="en-US" dirty="0">
                <a:solidFill>
                  <a:schemeClr val="accent1"/>
                </a:solidFill>
              </a:rPr>
              <a:t>contextual representation </a:t>
            </a:r>
            <a:r>
              <a:rPr lang="en-US" dirty="0"/>
              <a:t>of each item in the input</a:t>
            </a:r>
          </a:p>
          <a:p>
            <a:pPr lvl="2"/>
            <a:r>
              <a:rPr lang="en-US" dirty="0"/>
              <a:t>Followed by a residual connection, normalization, a feed-</a:t>
            </a:r>
            <a:br>
              <a:rPr lang="en-US" dirty="0"/>
            </a:br>
            <a:r>
              <a:rPr lang="en-US" dirty="0"/>
              <a:t>forward layer, and another residual and normalization</a:t>
            </a:r>
          </a:p>
          <a:p>
            <a:pPr lvl="1"/>
            <a:r>
              <a:rPr lang="en-US" dirty="0"/>
              <a:t>Repeat the above encoder layer N times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Decoder</a:t>
            </a:r>
          </a:p>
          <a:p>
            <a:pPr lvl="1"/>
            <a:r>
              <a:rPr lang="en-US" dirty="0"/>
              <a:t>A single decoder layer</a:t>
            </a:r>
          </a:p>
          <a:p>
            <a:pPr lvl="2"/>
            <a:r>
              <a:rPr lang="en-US" dirty="0"/>
              <a:t>Start with a multi-head attention module, residual, normalization</a:t>
            </a:r>
          </a:p>
          <a:p>
            <a:pPr lvl="3"/>
            <a:r>
              <a:rPr lang="en-US" b="1" dirty="0">
                <a:solidFill>
                  <a:schemeClr val="accent1"/>
                </a:solidFill>
              </a:rPr>
              <a:t>Masked self-attention</a:t>
            </a:r>
            <a:r>
              <a:rPr lang="en-US" dirty="0"/>
              <a:t>: each position attends only to previous positions</a:t>
            </a:r>
          </a:p>
          <a:p>
            <a:pPr lvl="4"/>
            <a:r>
              <a:rPr lang="en-US" dirty="0">
                <a:solidFill>
                  <a:schemeClr val="accent1"/>
                </a:solidFill>
              </a:rPr>
              <a:t>Block left-ward flowing </a:t>
            </a:r>
            <a:r>
              <a:rPr lang="en-US" dirty="0"/>
              <a:t>information</a:t>
            </a:r>
          </a:p>
          <a:p>
            <a:pPr lvl="2"/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attention module is called </a:t>
            </a:r>
            <a:r>
              <a:rPr lang="en-US" b="1" dirty="0">
                <a:solidFill>
                  <a:schemeClr val="accent1"/>
                </a:solidFill>
              </a:rPr>
              <a:t>Encoder-Decoder Attention</a:t>
            </a:r>
          </a:p>
          <a:p>
            <a:pPr lvl="3"/>
            <a:r>
              <a:rPr lang="en-US" dirty="0"/>
              <a:t>It takes the encoder outputs and allows the decoder to attend to all items</a:t>
            </a:r>
          </a:p>
          <a:p>
            <a:pPr lvl="3"/>
            <a:r>
              <a:rPr lang="en-US" dirty="0"/>
              <a:t>Every position from the decoder attends to the outputs from the encoder</a:t>
            </a:r>
          </a:p>
          <a:p>
            <a:pPr lvl="1"/>
            <a:r>
              <a:rPr lang="en-US" dirty="0"/>
              <a:t>Repeat the above decoder layer N times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Positional Encoding</a:t>
            </a:r>
          </a:p>
          <a:p>
            <a:pPr lvl="1"/>
            <a:r>
              <a:rPr lang="en-US" dirty="0"/>
              <a:t>Handle </a:t>
            </a:r>
            <a:r>
              <a:rPr lang="en-US" dirty="0">
                <a:solidFill>
                  <a:schemeClr val="accent1"/>
                </a:solidFill>
              </a:rPr>
              <a:t>word order</a:t>
            </a:r>
            <a:r>
              <a:rPr lang="en-US" dirty="0"/>
              <a:t>, as transformers do not use RNN</a:t>
            </a:r>
          </a:p>
          <a:p>
            <a:pPr lvl="1"/>
            <a:r>
              <a:rPr lang="en-US" dirty="0"/>
              <a:t>Positional encoding can be learnt or fixed, just as word embeddings</a:t>
            </a:r>
          </a:p>
          <a:p>
            <a:pPr lvl="2"/>
            <a:r>
              <a:rPr lang="en-US" dirty="0"/>
              <a:t>Simply embed the word position 0, 1, 2, 3, … up to a defined maximum </a:t>
            </a:r>
            <a:r>
              <a:rPr lang="en-US" i="1" dirty="0"/>
              <a:t>K</a:t>
            </a:r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672835-851F-473E-BB69-A474A2565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819" y="959644"/>
            <a:ext cx="3488356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1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Transformers – Names and Applications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>
            <a:normAutofit/>
          </a:bodyPr>
          <a:lstStyle/>
          <a:p>
            <a:r>
              <a:rPr lang="en-US" dirty="0"/>
              <a:t>State of the Art Transformers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GPT-2</a:t>
            </a:r>
            <a:r>
              <a:rPr lang="en-US" dirty="0"/>
              <a:t> (Generative Pre-training for Transformer) (2018, Open AI)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BERT</a:t>
            </a:r>
            <a:r>
              <a:rPr lang="en-US" dirty="0"/>
              <a:t> (Bidirectional Encoder Representations from Transformers) (2018, Google)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T5</a:t>
            </a:r>
            <a:r>
              <a:rPr lang="en-US" dirty="0"/>
              <a:t> (Text-Text Transfer Transformer) (2019, Google)</a:t>
            </a:r>
          </a:p>
          <a:p>
            <a:pPr lvl="2"/>
            <a:r>
              <a:rPr lang="en-US" dirty="0"/>
              <a:t>A single T5 model can </a:t>
            </a:r>
            <a:r>
              <a:rPr lang="en-US" dirty="0">
                <a:solidFill>
                  <a:schemeClr val="accent1"/>
                </a:solidFill>
              </a:rPr>
              <a:t>learn to do multiple different tasks</a:t>
            </a:r>
          </a:p>
          <a:p>
            <a:pPr lvl="3"/>
            <a:r>
              <a:rPr lang="en-US" dirty="0"/>
              <a:t>For example, you can train one model to do Translation, Classification, and Q&amp;A at the same time</a:t>
            </a:r>
          </a:p>
          <a:p>
            <a:pPr lvl="3"/>
            <a:r>
              <a:rPr lang="en-US" dirty="0"/>
              <a:t>Then you input a “task” and the data, the model will output according to the task specified</a:t>
            </a:r>
          </a:p>
          <a:p>
            <a:pPr lvl="2"/>
            <a:r>
              <a:rPr lang="en-US" dirty="0"/>
              <a:t>T5 can also</a:t>
            </a:r>
          </a:p>
          <a:p>
            <a:pPr lvl="3"/>
            <a:r>
              <a:rPr lang="en-US" dirty="0"/>
              <a:t>Regression, such as measure similarity between 2 sentences</a:t>
            </a:r>
          </a:p>
          <a:p>
            <a:pPr lvl="3"/>
            <a:r>
              <a:rPr lang="en-US" dirty="0"/>
              <a:t>Summarization, such as representing a paragraph with a single sentence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Transformer has many applications</a:t>
            </a:r>
          </a:p>
          <a:p>
            <a:pPr lvl="1"/>
            <a:r>
              <a:rPr lang="en-US" dirty="0"/>
              <a:t>Text Summarization, Auto-Complete, Named Entity Recognition(NER), Question Answering (Q&amp;A), Translation, Chat-Bots, and other tasks such as sentiment analysis, market intelligence, text classification, character recognition, spell checking</a:t>
            </a:r>
          </a:p>
        </p:txBody>
      </p:sp>
    </p:spTree>
    <p:extLst>
      <p:ext uri="{BB962C8B-B14F-4D97-AF65-F5344CB8AC3E}">
        <p14:creationId xmlns:p14="http://schemas.microsoft.com/office/powerpoint/2010/main" val="232341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Scaled Dot-Product Attention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Scaled Dot-Product Attention</a:t>
                </a:r>
              </a:p>
              <a:p>
                <a:pPr lvl="1"/>
                <a:r>
                  <a:rPr lang="en-US" dirty="0"/>
                  <a:t>Compute </a:t>
                </a:r>
                <a:r>
                  <a:rPr lang="en-US" dirty="0">
                    <a:solidFill>
                      <a:schemeClr val="accent1"/>
                    </a:solidFill>
                  </a:rPr>
                  <a:t>context vector </a:t>
                </a:r>
                <a:r>
                  <a:rPr lang="en-US" dirty="0"/>
                  <a:t>with just two matrix multiplications and a softmax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Softmax ensures that the weights add-up to 1</a:t>
                </a:r>
              </a:p>
              <a:p>
                <a:pPr lvl="2"/>
                <a:r>
                  <a:rPr lang="en-US" dirty="0"/>
                  <a:t>Division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/>
                  <a:t> improve performance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Queries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Keys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/>
                    </a:solidFill>
                  </a:rPr>
                  <a:t>Values</a:t>
                </a:r>
                <a:r>
                  <a:rPr lang="en-US" dirty="0"/>
                  <a:t> (Q, K, V)</a:t>
                </a:r>
              </a:p>
              <a:p>
                <a:pPr lvl="2"/>
                <a:r>
                  <a:rPr lang="en-US" dirty="0"/>
                  <a:t>Q / K / V of a single sentence is represented by a matrix of “number of words X embedding size”</a:t>
                </a:r>
              </a:p>
              <a:p>
                <a:pPr lvl="2"/>
                <a:r>
                  <a:rPr lang="en-US" dirty="0"/>
                  <a:t>Generally, </a:t>
                </a:r>
                <a:r>
                  <a:rPr lang="en-US" dirty="0">
                    <a:solidFill>
                      <a:schemeClr val="accent1"/>
                    </a:solidFill>
                  </a:rPr>
                  <a:t>K and V </a:t>
                </a:r>
                <a:r>
                  <a:rPr lang="en-US" dirty="0"/>
                  <a:t>are the same</a:t>
                </a:r>
              </a:p>
              <a:p>
                <a:pPr lvl="3"/>
                <a:r>
                  <a:rPr lang="en-US" dirty="0"/>
                  <a:t>You can do some transformation from K to V, but the number of rows needs to remain the same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Dimensions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each cell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represent the weight assigned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key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query</a:t>
                </a:r>
              </a:p>
              <a:p>
                <a:pPr lvl="2"/>
                <a:r>
                  <a:rPr lang="en-US" dirty="0"/>
                  <a:t>Context Vector: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3"/>
                <a:stretch>
                  <a:fillRect l="-942" t="-16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55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Three basic types of Attention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Encoder-Decoder Attention</a:t>
                </a:r>
              </a:p>
              <a:p>
                <a:pPr lvl="1"/>
                <a:r>
                  <a:rPr lang="en-US" dirty="0"/>
                  <a:t>The words in one sentence attends to </a:t>
                </a:r>
                <a:r>
                  <a:rPr lang="en-US" dirty="0">
                    <a:solidFill>
                      <a:schemeClr val="accent1"/>
                    </a:solidFill>
                  </a:rPr>
                  <a:t>all words in another sentence</a:t>
                </a:r>
              </a:p>
              <a:p>
                <a:pPr lvl="1"/>
                <a:r>
                  <a:rPr lang="en-US" dirty="0"/>
                  <a:t>Queries from one sentence (decode), keys and values from another (encoder)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Bi-directional Self-Attention</a:t>
                </a:r>
              </a:p>
              <a:p>
                <a:pPr lvl="1"/>
                <a:r>
                  <a:rPr lang="en-US" dirty="0"/>
                  <a:t>Queries, Keys and Values come from </a:t>
                </a:r>
                <a:r>
                  <a:rPr lang="en-US" dirty="0">
                    <a:solidFill>
                      <a:schemeClr val="accent1"/>
                    </a:solidFill>
                  </a:rPr>
                  <a:t>the same sentence</a:t>
                </a:r>
              </a:p>
              <a:p>
                <a:pPr lvl="1"/>
                <a:r>
                  <a:rPr lang="en-US" dirty="0"/>
                  <a:t>Provide contextual representations of each word within the same sentence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Masked Self-Attention (Causal Attention)</a:t>
                </a:r>
              </a:p>
              <a:p>
                <a:pPr lvl="1"/>
                <a:r>
                  <a:rPr lang="en-US" dirty="0"/>
                  <a:t>Queries, Keys and Values come from the same sentence</a:t>
                </a:r>
              </a:p>
              <a:p>
                <a:pPr lvl="1"/>
                <a:r>
                  <a:rPr lang="en-US" dirty="0"/>
                  <a:t>But each query </a:t>
                </a:r>
                <a:r>
                  <a:rPr lang="en-US" dirty="0">
                    <a:solidFill>
                      <a:schemeClr val="accent1"/>
                    </a:solidFill>
                  </a:rPr>
                  <a:t>cannot attend to keys on future </a:t>
                </a:r>
                <a:r>
                  <a:rPr lang="en-US" dirty="0"/>
                  <a:t>position</a:t>
                </a:r>
              </a:p>
              <a:p>
                <a:pPr lvl="1"/>
                <a:r>
                  <a:rPr lang="en-US" dirty="0"/>
                  <a:t>Use in decoder to ensure prediction at each position depends only on the known outputs</a:t>
                </a:r>
              </a:p>
              <a:p>
                <a:pPr lvl="1"/>
                <a:r>
                  <a:rPr lang="en-US" dirty="0"/>
                  <a:t>Formulation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2"/>
                <a:r>
                  <a:rPr lang="en-US" b="0" dirty="0"/>
                  <a:t>Mask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All elements at or below the diagonal: set to 0</a:t>
                </a:r>
              </a:p>
              <a:p>
                <a:pPr lvl="3"/>
                <a:r>
                  <a:rPr lang="en-US" dirty="0"/>
                  <a:t>All elements above the diagonal: set to -inf, in practice, a big negative value</a:t>
                </a: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3"/>
                <a:stretch>
                  <a:fillRect l="-785" t="-25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35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Multi-head Attention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Multi-head Attention </a:t>
                </a:r>
                <a:r>
                  <a:rPr lang="en-US" dirty="0"/>
                  <a:t>applies Scaled Dot-Product Attention to </a:t>
                </a:r>
                <a:r>
                  <a:rPr lang="en-US" dirty="0">
                    <a:solidFill>
                      <a:schemeClr val="accent1"/>
                    </a:solidFill>
                  </a:rPr>
                  <a:t>multiple sets of Q,K,V</a:t>
                </a:r>
              </a:p>
              <a:p>
                <a:pPr lvl="1"/>
                <a:r>
                  <a:rPr lang="en-US" dirty="0"/>
                  <a:t>The multiple sets of Q,K,V are </a:t>
                </a:r>
                <a:r>
                  <a:rPr lang="en-US" dirty="0">
                    <a:solidFill>
                      <a:schemeClr val="accent1"/>
                    </a:solidFill>
                  </a:rPr>
                  <a:t>(linear) transformation of the original embeddings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Number of heads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the times you apply the transformation and attention mechanism</a:t>
                </a:r>
              </a:p>
              <a:p>
                <a:pPr lvl="1"/>
                <a:r>
                  <a:rPr lang="en-US" dirty="0"/>
                  <a:t>Multi-head allows the model to learn multiple relationship between the words from Q, K metrices.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Transform the Q, K, V metrices into multiple vector spaces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Q, K, V</a:t>
                </a:r>
              </a:p>
              <a:p>
                <a:pPr lvl="3"/>
                <a:r>
                  <a:rPr lang="en-US" dirty="0"/>
                  <a:t>Number of </a:t>
                </a:r>
                <a:r>
                  <a:rPr lang="en-US" dirty="0">
                    <a:solidFill>
                      <a:schemeClr val="tx1"/>
                    </a:solidFill>
                  </a:rPr>
                  <a:t>rows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= number of words in the sequences</a:t>
                </a:r>
              </a:p>
              <a:p>
                <a:pPr lvl="3"/>
                <a:r>
                  <a:rPr lang="en-US" dirty="0"/>
                  <a:t>Number of </a:t>
                </a:r>
                <a:r>
                  <a:rPr lang="en-US" dirty="0">
                    <a:solidFill>
                      <a:schemeClr val="tx1"/>
                    </a:solidFill>
                  </a:rPr>
                  <a:t>columns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= embedding size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Linear Transformation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b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3"/>
                <a:r>
                  <a:rPr lang="en-US" dirty="0"/>
                  <a:t>These are </a:t>
                </a:r>
                <a:r>
                  <a:rPr lang="en-US" dirty="0">
                    <a:solidFill>
                      <a:schemeClr val="accent1"/>
                    </a:solidFill>
                  </a:rPr>
                  <a:t>learnable parameters</a:t>
                </a:r>
              </a:p>
              <a:p>
                <a:pPr lvl="3"/>
                <a:r>
                  <a:rPr lang="en-US" dirty="0"/>
                  <a:t>Number of rows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Number of </a:t>
                </a:r>
                <a:r>
                  <a:rPr lang="en-US" dirty="0">
                    <a:solidFill>
                      <a:schemeClr val="tx1"/>
                    </a:solidFill>
                  </a:rPr>
                  <a:t>columns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: hyper-parameters to choose</a:t>
                </a:r>
              </a:p>
              <a:p>
                <a:pPr lvl="4"/>
                <a:r>
                  <a:rPr lang="en-US" dirty="0"/>
                  <a:t>Originally,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4"/>
                <a:r>
                  <a:rPr lang="en-US" dirty="0"/>
                  <a:t>This ensures the computation of multi-head is close to single-head</a:t>
                </a:r>
              </a:p>
              <a:p>
                <a:pPr lvl="1"/>
                <a:r>
                  <a:rPr lang="en-US" dirty="0"/>
                  <a:t>Apply </a:t>
                </a:r>
                <a:r>
                  <a:rPr lang="en-US" dirty="0">
                    <a:solidFill>
                      <a:schemeClr val="accent1"/>
                    </a:solidFill>
                  </a:rPr>
                  <a:t>Scaled Dot-Product Attention </a:t>
                </a:r>
                <a:r>
                  <a:rPr lang="en-US" dirty="0"/>
                  <a:t>to every set of transformation</a:t>
                </a:r>
              </a:p>
              <a:p>
                <a:pPr lvl="2"/>
                <a:r>
                  <a:rPr lang="en-US" dirty="0"/>
                  <a:t>Apply the transformation and attention in parallel</a:t>
                </a:r>
              </a:p>
              <a:p>
                <a:pPr lvl="2"/>
                <a:r>
                  <a:rPr lang="en-US" dirty="0"/>
                  <a:t>Resulted in matrix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Concatenate</a:t>
                </a:r>
                <a:r>
                  <a:rPr lang="en-US" dirty="0"/>
                  <a:t> the results (horizontally):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Get the context vectors by another </a:t>
                </a:r>
                <a:r>
                  <a:rPr lang="en-US" dirty="0">
                    <a:solidFill>
                      <a:schemeClr val="accent1"/>
                    </a:solidFill>
                  </a:rPr>
                  <a:t>linear transformation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 had dimension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3"/>
                <a:stretch>
                  <a:fillRect l="-680" t="-233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0AF13DA-E25F-45C5-9C5F-158295D66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425" y="2281237"/>
            <a:ext cx="33147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1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Transformer Decoder – GPT-2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Input a tokenized sentence, with </a:t>
                </a:r>
                <a:r>
                  <a:rPr lang="en-US" dirty="0">
                    <a:solidFill>
                      <a:schemeClr val="accent1"/>
                    </a:solidFill>
                  </a:rPr>
                  <a:t>shift-right</a:t>
                </a:r>
              </a:p>
              <a:p>
                <a:pPr lvl="2"/>
                <a:r>
                  <a:rPr lang="en-US" dirty="0"/>
                  <a:t>Shift-right will add in the start token, and to predict next word</a:t>
                </a:r>
              </a:p>
              <a:p>
                <a:pPr lvl="2"/>
                <a:r>
                  <a:rPr lang="en-US" dirty="0"/>
                  <a:t>Dimension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Add up the </a:t>
                </a:r>
                <a:r>
                  <a:rPr lang="en-US" dirty="0">
                    <a:solidFill>
                      <a:schemeClr val="accent1"/>
                    </a:solidFill>
                  </a:rPr>
                  <a:t>word embeddings </a:t>
                </a:r>
                <a:r>
                  <a:rPr lang="en-US" dirty="0"/>
                  <a:t>and the </a:t>
                </a:r>
                <a:r>
                  <a:rPr lang="en-US" dirty="0">
                    <a:solidFill>
                      <a:schemeClr val="accent1"/>
                    </a:solidFill>
                  </a:rPr>
                  <a:t>position embeddings</a:t>
                </a:r>
              </a:p>
              <a:p>
                <a:pPr lvl="2"/>
                <a:r>
                  <a:rPr lang="en-US" dirty="0"/>
                  <a:t>Dimension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Embedding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dirty="0"/>
                  <a:t> is usually 512, 1024, and nowadays 10K more</a:t>
                </a:r>
              </a:p>
              <a:p>
                <a:pPr lvl="1"/>
                <a:r>
                  <a:rPr lang="en-US" dirty="0"/>
                  <a:t>Repeat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</m:sub>
                    </m:sSub>
                  </m:oMath>
                </a14:m>
                <a:r>
                  <a:rPr lang="en-US" dirty="0"/>
                  <a:t> (N in the chart) times:</a:t>
                </a:r>
              </a:p>
              <a:p>
                <a:pPr lvl="2"/>
                <a:r>
                  <a:rPr lang="en-US" dirty="0"/>
                  <a:t>Feed into a </a:t>
                </a:r>
                <a:r>
                  <a:rPr lang="en-US" dirty="0">
                    <a:solidFill>
                      <a:schemeClr val="accent1"/>
                    </a:solidFill>
                  </a:rPr>
                  <a:t>masked (causal) multi-head attention </a:t>
                </a:r>
                <a:r>
                  <a:rPr lang="en-US" dirty="0"/>
                  <a:t>layer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h𝑒𝑎𝑑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Then, a </a:t>
                </a:r>
                <a:r>
                  <a:rPr lang="en-US" dirty="0">
                    <a:solidFill>
                      <a:schemeClr val="accent1"/>
                    </a:solidFill>
                  </a:rPr>
                  <a:t>feed forward layer </a:t>
                </a:r>
                <a:r>
                  <a:rPr lang="en-US" dirty="0"/>
                  <a:t>with </a:t>
                </a:r>
                <a:r>
                  <a:rPr lang="en-US" dirty="0">
                    <a:solidFill>
                      <a:schemeClr val="accent1"/>
                    </a:solidFill>
                  </a:rPr>
                  <a:t>ReLU</a:t>
                </a:r>
                <a:r>
                  <a:rPr lang="en-US" dirty="0"/>
                  <a:t> activation and </a:t>
                </a:r>
                <a:r>
                  <a:rPr lang="en-US" dirty="0">
                    <a:solidFill>
                      <a:schemeClr val="accent1"/>
                    </a:solidFill>
                  </a:rPr>
                  <a:t>Dropout</a:t>
                </a:r>
                <a:r>
                  <a:rPr lang="en-US" dirty="0"/>
                  <a:t> regularization</a:t>
                </a:r>
              </a:p>
              <a:p>
                <a:pPr lvl="3"/>
                <a:r>
                  <a:rPr lang="en-US" dirty="0"/>
                  <a:t>With </a:t>
                </a:r>
                <a:r>
                  <a:rPr lang="en-US" dirty="0">
                    <a:solidFill>
                      <a:schemeClr val="accent1"/>
                    </a:solidFill>
                  </a:rPr>
                  <a:t>shared parameters </a:t>
                </a:r>
                <a:r>
                  <a:rPr lang="en-US" dirty="0"/>
                  <a:t>for efficiency</a:t>
                </a:r>
              </a:p>
              <a:p>
                <a:pPr lvl="2"/>
                <a:r>
                  <a:rPr lang="en-US" dirty="0"/>
                  <a:t>The attention and feed-forward layers each has a </a:t>
                </a:r>
                <a:r>
                  <a:rPr lang="en-US" dirty="0">
                    <a:solidFill>
                      <a:schemeClr val="accent1"/>
                    </a:solidFill>
                  </a:rPr>
                  <a:t>residual (skip) connection </a:t>
                </a:r>
                <a:br>
                  <a:rPr lang="en-US" dirty="0"/>
                </a:br>
                <a:r>
                  <a:rPr lang="en-US" dirty="0"/>
                  <a:t>followed by </a:t>
                </a:r>
                <a:r>
                  <a:rPr lang="en-US" dirty="0">
                    <a:solidFill>
                      <a:schemeClr val="accent1"/>
                    </a:solidFill>
                  </a:rPr>
                  <a:t>normalization</a:t>
                </a:r>
              </a:p>
              <a:p>
                <a:pPr lvl="3"/>
                <a:r>
                  <a:rPr lang="en-US" dirty="0"/>
                  <a:t>The residual connection can </a:t>
                </a:r>
                <a:r>
                  <a:rPr lang="en-US" dirty="0">
                    <a:solidFill>
                      <a:schemeClr val="accent1"/>
                    </a:solidFill>
                  </a:rPr>
                  <a:t>speed up the training </a:t>
                </a:r>
                <a:r>
                  <a:rPr lang="en-US" dirty="0"/>
                  <a:t>and significantly reduce processing time</a:t>
                </a:r>
              </a:p>
              <a:p>
                <a:pPr lvl="2"/>
                <a:r>
                  <a:rPr lang="en-US" dirty="0"/>
                  <a:t>N was originally 6, while new transformers go up beyond 100</a:t>
                </a:r>
              </a:p>
              <a:p>
                <a:pPr lvl="1"/>
                <a:r>
                  <a:rPr lang="en-US" dirty="0"/>
                  <a:t>A final dense layer, followed by </a:t>
                </a:r>
                <a:r>
                  <a:rPr lang="en-US" dirty="0">
                    <a:solidFill>
                      <a:schemeClr val="accent1"/>
                    </a:solidFill>
                  </a:rPr>
                  <a:t>softmax</a:t>
                </a:r>
                <a:r>
                  <a:rPr lang="en-US" dirty="0"/>
                  <a:t>, for probability output</a:t>
                </a:r>
              </a:p>
              <a:p>
                <a:pPr lvl="2"/>
                <a:r>
                  <a:rPr lang="en-US" dirty="0"/>
                  <a:t>Output dimension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is the vocab size</a:t>
                </a: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3"/>
                <a:stretch>
                  <a:fillRect l="-942" t="-1621" b="-17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2EA6A63-C531-475E-9A4B-BACA555C8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091" y="752475"/>
            <a:ext cx="2572109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3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8033</TotalTime>
  <Words>1459</Words>
  <Application>Microsoft Office PowerPoint</Application>
  <PresentationFormat>宽屏</PresentationFormat>
  <Paragraphs>169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Natural Language Processing Specialization  Text Summarization with Transformers </vt:lpstr>
      <vt:lpstr>Transformer vs RNN</vt:lpstr>
      <vt:lpstr>Transformers Overview</vt:lpstr>
      <vt:lpstr>Transformers Overview</vt:lpstr>
      <vt:lpstr>Transformers – Names and Applications</vt:lpstr>
      <vt:lpstr>Scaled Dot-Product Attention</vt:lpstr>
      <vt:lpstr>Three basic types of Attention</vt:lpstr>
      <vt:lpstr>Multi-head Attention</vt:lpstr>
      <vt:lpstr>Transformer Decoder – GPT-2</vt:lpstr>
      <vt:lpstr>Transformer Summarizer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Specialization  Sentiment Analysis with Logistic Regression</dc:title>
  <dc:creator>Yang Xi</dc:creator>
  <cp:lastModifiedBy>Yang Xi</cp:lastModifiedBy>
  <cp:revision>104</cp:revision>
  <dcterms:created xsi:type="dcterms:W3CDTF">2021-11-23T13:19:22Z</dcterms:created>
  <dcterms:modified xsi:type="dcterms:W3CDTF">2021-12-28T04:28:05Z</dcterms:modified>
</cp:coreProperties>
</file>