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4E71-C281-47AC-9E62-0E99A68BC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9A3EE-3123-4C00-A2DB-87F4F2E33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3C57A-4274-48EC-A070-36C1F831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9E321-FEAC-4C38-9D42-21B25AB8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3A8BE-A8AD-4E04-A807-8E3D59F5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869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88B3-8AD5-4028-BEE1-2F340F4E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5017E-0678-4A44-9B8D-24D88841B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C4541-F46B-442F-A474-0FCEE5A1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04E3-8311-47C9-BF5D-3738DC34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D572-61C8-47DF-8FDB-D9D767E6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40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9108A-5BB4-4A36-9A5D-63BBA30BE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182FB-85CF-4DC1-852E-7A9192C47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71BFE-F5F8-4663-BB35-2950A5C3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44D44-9469-4EA1-AF19-0168B50D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6A503-B298-4CD1-A6C2-DF8AD3EC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925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8542-DC1B-427F-82A4-5876840B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54C8-88FF-4100-94EA-7775C27A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D65C-1409-42EA-A3FF-EE1B9263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4D5D5-D7E0-4D57-8696-3B17F6B5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A3DDA-2F29-4919-B432-D2F9CFE7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17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F4C8-505D-43AA-A6E8-835E2A15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2FCC2-D324-4295-8416-6C5888A0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AA569-9871-4FBD-8512-3E25F519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2ED86-7D06-4770-988C-9C5D3EE5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A7DC3-FBEB-4B72-B12D-AAC457DC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75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853A-264B-422B-A522-AB1E8EB6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7D2B-9A85-4227-B1CD-D4E02D80A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25AC0-35DE-422F-B3B2-3E6A9C055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C08D8-495E-410B-A43B-B5101393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D370A-B512-4E88-8132-71988F05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C2210-A4F2-44C9-B585-3B16D1AB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727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102E-91F5-405F-8245-74B3AFA3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D946F-7F21-4325-9C40-3812652D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2D1CD-E4D9-4E81-BFC8-5B4CBF16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22937-C7B6-480D-BB78-DEE9FB5F3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9C816-12DD-4689-86A2-FE27D37B4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F567B-72B2-45AC-8D1B-4E680929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FD967-A542-4622-86CF-CBC15A4A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AAB93-1AFB-4696-AB17-9C098C64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00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61B6-2171-4BE6-B0ED-1E70111F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05DFF-872B-4DF7-9616-9FDBEF89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01702-D15E-4CAE-9322-20614832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55F32-68F8-4062-B0F4-9A622286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156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44F5C-300E-440F-A9A0-080F29A7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BB11E-4467-4171-9701-84062420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B67F0-9DA8-4BE8-BE2A-E2BED3A6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34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DC71-6AA8-4D56-BB62-CA840797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A71D-4460-4FC8-83F9-E55CA2AE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8C25D-6E94-460F-80E7-2B31AC6C1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E4D69-BBEA-4DD4-8115-C8546009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A936F-C6E2-4D0C-A33A-27124DC8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50B82-BC75-4B93-9B17-465AAFDB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66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39E-66AD-4324-B53D-3793C099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B2C83-0301-4FAD-A910-2C4E29406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080B0-DF8D-49E3-80E5-BF44154D0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4B387-D4CB-468F-A411-E98C2603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A81D6-36E6-4FD7-9572-6181DB44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F23A3-4071-4BA3-AEB7-D9034001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555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E5E87-D3FD-4FA6-8032-91A5B104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DFD7F-D70B-428D-8FD4-5BB7CD559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54EFC-01B8-4928-B41F-2563883AB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ADEE-5144-4843-BAD3-9995F1ADC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ABE4E-36FB-4AE1-AC67-F4E93B4AE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341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41B8-F643-4CAC-91C6-8C93E0F12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Design Fundamentals</a:t>
            </a:r>
            <a:br>
              <a:rPr lang="en-US" dirty="0"/>
            </a:b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2A9FA-402B-4837-802F-984C47A62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2021, Algo Export</a:t>
            </a:r>
          </a:p>
          <a:p>
            <a:endParaRPr lang="en-US" dirty="0"/>
          </a:p>
          <a:p>
            <a:r>
              <a:rPr lang="en-US" dirty="0"/>
              <a:t>Yang Xi’s Reading Note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2786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3851-CC3E-4446-AC50-7F66552D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82" y="85208"/>
            <a:ext cx="11252718" cy="68923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Design Fundamentals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8369-004B-42D9-9D19-AD543628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2" y="911224"/>
            <a:ext cx="11972730" cy="5861567"/>
          </a:xfrm>
        </p:spPr>
        <p:txBody>
          <a:bodyPr/>
          <a:lstStyle/>
          <a:p>
            <a:r>
              <a:rPr lang="en-US" dirty="0"/>
              <a:t>Type of system to built</a:t>
            </a:r>
            <a:r>
              <a:rPr lang="en-SG" dirty="0"/>
              <a:t>, functionalities to support by the system, characteristics to value the system</a:t>
            </a:r>
          </a:p>
          <a:p>
            <a:r>
              <a:rPr lang="en-SG" dirty="0"/>
              <a:t>Four broad categories</a:t>
            </a:r>
          </a:p>
          <a:p>
            <a:pPr lvl="1"/>
            <a:r>
              <a:rPr lang="en-SG" b="1" dirty="0">
                <a:solidFill>
                  <a:srgbClr val="0070C0"/>
                </a:solidFill>
              </a:rPr>
              <a:t>Foundational Design Knowledge</a:t>
            </a:r>
          </a:p>
          <a:p>
            <a:pPr lvl="2"/>
            <a:r>
              <a:rPr lang="en-SG" dirty="0"/>
              <a:t>minimal needed knowledge to begin anything, such as </a:t>
            </a:r>
            <a:r>
              <a:rPr lang="en-SG" dirty="0">
                <a:solidFill>
                  <a:srgbClr val="0070C0"/>
                </a:solidFill>
              </a:rPr>
              <a:t>client-server model</a:t>
            </a:r>
            <a:r>
              <a:rPr lang="en-SG" dirty="0"/>
              <a:t>, </a:t>
            </a:r>
            <a:r>
              <a:rPr lang="en-SG" dirty="0">
                <a:solidFill>
                  <a:srgbClr val="0070C0"/>
                </a:solidFill>
              </a:rPr>
              <a:t>network protocols</a:t>
            </a:r>
          </a:p>
          <a:p>
            <a:pPr lvl="1"/>
            <a:r>
              <a:rPr lang="en-SG" b="1" dirty="0">
                <a:solidFill>
                  <a:srgbClr val="0070C0"/>
                </a:solidFill>
              </a:rPr>
              <a:t>Key Characteristics of Systems</a:t>
            </a:r>
          </a:p>
          <a:p>
            <a:pPr lvl="2"/>
            <a:r>
              <a:rPr lang="en-SG" dirty="0"/>
              <a:t>Things to you want a system to have, or to trade-off, such as </a:t>
            </a:r>
            <a:r>
              <a:rPr lang="en-SG" dirty="0">
                <a:solidFill>
                  <a:srgbClr val="0070C0"/>
                </a:solidFill>
              </a:rPr>
              <a:t>availability</a:t>
            </a:r>
            <a:r>
              <a:rPr lang="en-SG" dirty="0"/>
              <a:t>, </a:t>
            </a:r>
            <a:r>
              <a:rPr lang="en-SG" dirty="0">
                <a:solidFill>
                  <a:srgbClr val="0070C0"/>
                </a:solidFill>
              </a:rPr>
              <a:t>wait-and-see</a:t>
            </a:r>
            <a:r>
              <a:rPr lang="en-SG" dirty="0"/>
              <a:t>, </a:t>
            </a:r>
            <a:r>
              <a:rPr lang="en-SG" dirty="0">
                <a:solidFill>
                  <a:srgbClr val="0070C0"/>
                </a:solidFill>
              </a:rPr>
              <a:t>throughput</a:t>
            </a:r>
            <a:r>
              <a:rPr lang="en-SG" dirty="0"/>
              <a:t>, </a:t>
            </a:r>
            <a:r>
              <a:rPr lang="en-SG" dirty="0">
                <a:solidFill>
                  <a:srgbClr val="0070C0"/>
                </a:solidFill>
              </a:rPr>
              <a:t>redundancy</a:t>
            </a:r>
            <a:r>
              <a:rPr lang="en-SG" dirty="0"/>
              <a:t>, </a:t>
            </a:r>
            <a:r>
              <a:rPr lang="en-SG" dirty="0">
                <a:solidFill>
                  <a:srgbClr val="0070C0"/>
                </a:solidFill>
              </a:rPr>
              <a:t>consistency</a:t>
            </a:r>
          </a:p>
          <a:p>
            <a:pPr lvl="1"/>
            <a:r>
              <a:rPr lang="en-SG" b="1" dirty="0">
                <a:solidFill>
                  <a:srgbClr val="0070C0"/>
                </a:solidFill>
              </a:rPr>
              <a:t>Actual Components of a System</a:t>
            </a:r>
          </a:p>
          <a:p>
            <a:pPr lvl="2"/>
            <a:r>
              <a:rPr lang="en-SG" dirty="0"/>
              <a:t>More tangible things you have / implement in a system, such as </a:t>
            </a:r>
            <a:r>
              <a:rPr lang="en-SG" dirty="0">
                <a:solidFill>
                  <a:srgbClr val="0070C0"/>
                </a:solidFill>
              </a:rPr>
              <a:t>load balancers</a:t>
            </a:r>
            <a:r>
              <a:rPr lang="en-SG" dirty="0"/>
              <a:t>, </a:t>
            </a:r>
            <a:r>
              <a:rPr lang="en-SG" dirty="0">
                <a:solidFill>
                  <a:srgbClr val="0070C0"/>
                </a:solidFill>
              </a:rPr>
              <a:t>proxies</a:t>
            </a:r>
            <a:r>
              <a:rPr lang="en-SG" dirty="0"/>
              <a:t>, </a:t>
            </a:r>
            <a:r>
              <a:rPr lang="en-SG" dirty="0">
                <a:solidFill>
                  <a:srgbClr val="0070C0"/>
                </a:solidFill>
              </a:rPr>
              <a:t>caches</a:t>
            </a:r>
            <a:r>
              <a:rPr lang="en-SG" dirty="0"/>
              <a:t>, </a:t>
            </a:r>
            <a:r>
              <a:rPr lang="en-SG" dirty="0">
                <a:solidFill>
                  <a:srgbClr val="0070C0"/>
                </a:solidFill>
              </a:rPr>
              <a:t>rate limiting</a:t>
            </a:r>
            <a:r>
              <a:rPr lang="en-SG" dirty="0"/>
              <a:t>, </a:t>
            </a:r>
            <a:r>
              <a:rPr lang="en-SG" dirty="0">
                <a:solidFill>
                  <a:srgbClr val="0070C0"/>
                </a:solidFill>
              </a:rPr>
              <a:t>leader election</a:t>
            </a:r>
          </a:p>
          <a:p>
            <a:pPr lvl="1"/>
            <a:r>
              <a:rPr lang="en-SG" b="1" dirty="0">
                <a:solidFill>
                  <a:srgbClr val="0070C0"/>
                </a:solidFill>
              </a:rPr>
              <a:t>Tech</a:t>
            </a:r>
          </a:p>
          <a:p>
            <a:pPr lvl="2"/>
            <a:r>
              <a:rPr lang="en-SG" dirty="0"/>
              <a:t>Existing product / services which you can actually use in a system, either as actual components, or to achieve a certain characteristic, such as Zookeeper, XCD, Engine X, </a:t>
            </a:r>
            <a:r>
              <a:rPr lang="en-SG" dirty="0" err="1"/>
              <a:t>Reddits</a:t>
            </a:r>
            <a:r>
              <a:rPr lang="en-SG" dirty="0"/>
              <a:t>, Amazon S3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3851-CC3E-4446-AC50-7F66552D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82" y="85208"/>
            <a:ext cx="11252718" cy="689234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Client-Server Model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8369-004B-42D9-9D19-AD543628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2" y="911224"/>
            <a:ext cx="11972730" cy="58615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Client: something speaks to a Server</a:t>
            </a:r>
          </a:p>
          <a:p>
            <a:pPr lvl="1"/>
            <a:r>
              <a:rPr lang="en-US" dirty="0"/>
              <a:t>“speak to” means “send data to” or “request data from”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Client doesn’t know what the server is</a:t>
            </a:r>
            <a:r>
              <a:rPr lang="en-US" dirty="0"/>
              <a:t>; it only knows that it can be communicated with.</a:t>
            </a:r>
          </a:p>
          <a:p>
            <a:pPr lvl="2"/>
            <a:r>
              <a:rPr lang="en-US" dirty="0"/>
              <a:t>It needs to request info from the server, and do stuff based on what is returned</a:t>
            </a:r>
          </a:p>
          <a:p>
            <a:pPr lvl="1"/>
            <a:r>
              <a:rPr lang="en-US" dirty="0"/>
              <a:t>For example, your browser is a client. To visit a website</a:t>
            </a:r>
          </a:p>
          <a:p>
            <a:pPr lvl="2"/>
            <a:r>
              <a:rPr lang="en-US" dirty="0"/>
              <a:t>It first needs to make a </a:t>
            </a:r>
            <a:r>
              <a:rPr lang="en-US" dirty="0">
                <a:solidFill>
                  <a:srgbClr val="0070C0"/>
                </a:solidFill>
              </a:rPr>
              <a:t>DNS query </a:t>
            </a:r>
            <a:r>
              <a:rPr lang="en-US" dirty="0"/>
              <a:t>to find out the IP</a:t>
            </a:r>
          </a:p>
          <a:p>
            <a:pPr lvl="2"/>
            <a:r>
              <a:rPr lang="en-US" dirty="0"/>
              <a:t>Then it sends a </a:t>
            </a:r>
            <a:r>
              <a:rPr lang="en-US" dirty="0">
                <a:solidFill>
                  <a:srgbClr val="0070C0"/>
                </a:solidFill>
              </a:rPr>
              <a:t>HTTP request </a:t>
            </a:r>
            <a:r>
              <a:rPr lang="en-US" dirty="0"/>
              <a:t>to the IP</a:t>
            </a:r>
          </a:p>
          <a:p>
            <a:pPr lvl="3"/>
            <a:r>
              <a:rPr lang="en-US" dirty="0"/>
              <a:t>The request also contains the IP of the client (</a:t>
            </a:r>
            <a:r>
              <a:rPr lang="en-US" dirty="0">
                <a:solidFill>
                  <a:srgbClr val="0070C0"/>
                </a:solidFill>
              </a:rPr>
              <a:t>source address</a:t>
            </a:r>
            <a:r>
              <a:rPr lang="en-US" dirty="0"/>
              <a:t>), so the server knows where to response to</a:t>
            </a:r>
          </a:p>
          <a:p>
            <a:r>
              <a:rPr lang="en-US" dirty="0"/>
              <a:t>Server: something listens to clients, or listens for clients to speak to it, and then it speaks back to the clients</a:t>
            </a:r>
          </a:p>
          <a:p>
            <a:pPr lvl="1"/>
            <a:r>
              <a:rPr lang="en-US" dirty="0"/>
              <a:t>A server usually listens for requests on specific </a:t>
            </a:r>
            <a:r>
              <a:rPr lang="en-US" dirty="0">
                <a:solidFill>
                  <a:srgbClr val="0070C0"/>
                </a:solidFill>
              </a:rPr>
              <a:t>ports</a:t>
            </a:r>
            <a:r>
              <a:rPr lang="en-US" dirty="0"/>
              <a:t> (one of the 16000 ports)</a:t>
            </a:r>
          </a:p>
          <a:p>
            <a:pPr lvl="2"/>
            <a:r>
              <a:rPr lang="en-US" dirty="0"/>
              <a:t>The client has to specify the port to communicate on, usually depend on protocol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HTTP is 80; HTTPS is 443 </a:t>
            </a:r>
            <a:r>
              <a:rPr lang="en-US" dirty="0"/>
              <a:t>– something decided long-time ago</a:t>
            </a:r>
          </a:p>
          <a:p>
            <a:pPr lvl="1"/>
            <a:r>
              <a:rPr lang="en-US" dirty="0"/>
              <a:t>Continue from the above “visiting website example”. A website usually has many servers.</a:t>
            </a:r>
          </a:p>
          <a:p>
            <a:pPr lvl="2"/>
            <a:r>
              <a:rPr lang="en-US" dirty="0"/>
              <a:t>After getting the request, the server responses with the </a:t>
            </a:r>
            <a:r>
              <a:rPr lang="en-US" dirty="0">
                <a:solidFill>
                  <a:srgbClr val="0070C0"/>
                </a:solidFill>
              </a:rPr>
              <a:t>HTML</a:t>
            </a:r>
            <a:r>
              <a:rPr lang="en-US" dirty="0"/>
              <a:t> of the website</a:t>
            </a:r>
          </a:p>
          <a:p>
            <a:pPr lvl="2"/>
            <a:r>
              <a:rPr lang="en-US" dirty="0"/>
              <a:t>The client’s browser renders the HTML to show on the screen.</a:t>
            </a:r>
          </a:p>
          <a:p>
            <a:pPr lvl="1"/>
            <a:endParaRPr lang="en-SG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3851-CC3E-4446-AC50-7F66552D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82" y="85208"/>
            <a:ext cx="11252718" cy="689234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Protocols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8369-004B-42D9-9D19-AD543628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2" y="911224"/>
            <a:ext cx="11972730" cy="586156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Protocol</a:t>
            </a:r>
            <a:r>
              <a:rPr lang="en-US" dirty="0"/>
              <a:t>: an agreed-upon set of rules for an interaction between two parties</a:t>
            </a:r>
          </a:p>
          <a:p>
            <a:pPr lvl="1"/>
            <a:r>
              <a:rPr lang="en-US" dirty="0"/>
              <a:t>Consists of type, format, order and required response of messages</a:t>
            </a:r>
          </a:p>
          <a:p>
            <a:r>
              <a:rPr lang="en-US" dirty="0"/>
              <a:t>Popular network protocols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IP (Internet Protocol)</a:t>
            </a:r>
            <a:r>
              <a:rPr lang="en-US" dirty="0"/>
              <a:t>: modern internet effectively runs on IP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IP Packet</a:t>
            </a:r>
            <a:r>
              <a:rPr lang="en-US" dirty="0"/>
              <a:t>: fundamental unit of data, made up by bytes, with two main sections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IP header</a:t>
            </a:r>
            <a:r>
              <a:rPr lang="en-US" dirty="0"/>
              <a:t>: at the beginning, contains source &amp; destination IP addresses, total size, version of IP (v4 / v6)</a:t>
            </a:r>
          </a:p>
          <a:p>
            <a:pPr lvl="3"/>
            <a:r>
              <a:rPr lang="en-US" dirty="0"/>
              <a:t>Data: a single packet is very small, only about 2^16 bytes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Challenge</a:t>
            </a:r>
            <a:r>
              <a:rPr lang="en-US" dirty="0"/>
              <a:t>: How to handle missing packets, incorrect order, </a:t>
            </a:r>
            <a:r>
              <a:rPr lang="en-US" dirty="0" err="1"/>
              <a:t>etc</a:t>
            </a:r>
            <a:r>
              <a:rPr lang="en-US" dirty="0"/>
              <a:t> when sending sequence of packets?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TCP (Transmission Control Protocol)</a:t>
            </a:r>
            <a:r>
              <a:rPr lang="en-US" dirty="0"/>
              <a:t>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built on top of IP to resolve the challenges</a:t>
            </a:r>
          </a:p>
          <a:p>
            <a:pPr lvl="2"/>
            <a:r>
              <a:rPr lang="en-US" dirty="0"/>
              <a:t>Transmit packets in an ordered, reliable and error-free way.</a:t>
            </a:r>
          </a:p>
          <a:p>
            <a:pPr lvl="3"/>
            <a:r>
              <a:rPr lang="en-US" dirty="0"/>
              <a:t>You will know when a packet is missed / corrupted, and when you need to resend</a:t>
            </a:r>
          </a:p>
          <a:p>
            <a:pPr lvl="2"/>
            <a:r>
              <a:rPr lang="en-US" dirty="0"/>
              <a:t>Use in all web application, and it allows to send arbitrarily long pieces of data</a:t>
            </a:r>
          </a:p>
          <a:p>
            <a:pPr lvl="2"/>
            <a:r>
              <a:rPr lang="en-US" dirty="0"/>
              <a:t>With additional </a:t>
            </a:r>
            <a:r>
              <a:rPr lang="en-US" dirty="0">
                <a:solidFill>
                  <a:srgbClr val="0070C0"/>
                </a:solidFill>
              </a:rPr>
              <a:t>TCP header</a:t>
            </a:r>
            <a:r>
              <a:rPr lang="en-US" dirty="0"/>
              <a:t>: contains the order of packets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Handshake</a:t>
            </a:r>
            <a:r>
              <a:rPr lang="en-US" dirty="0"/>
              <a:t>: A special TCP interaction where machine A sends a packet to B, then B responses to A, lastly A response to B to confirm.</a:t>
            </a:r>
          </a:p>
          <a:p>
            <a:pPr lvl="2"/>
            <a:r>
              <a:rPr lang="en-US" dirty="0"/>
              <a:t>If no packets after specific period – time out</a:t>
            </a:r>
          </a:p>
          <a:p>
            <a:pPr lvl="2"/>
            <a:r>
              <a:rPr lang="en-US" dirty="0"/>
              <a:t>Still lacks a robust framework to define meaningful and easy to use communication channels</a:t>
            </a:r>
          </a:p>
          <a:p>
            <a:pPr lvl="1"/>
            <a:r>
              <a:rPr lang="en-US" dirty="0"/>
              <a:t>HTTP (next page)</a:t>
            </a:r>
          </a:p>
          <a:p>
            <a:pPr lvl="1"/>
            <a:endParaRPr lang="en-SG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3851-CC3E-4446-AC50-7F66552D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82" y="85208"/>
            <a:ext cx="11252718" cy="689234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Protocols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8369-004B-42D9-9D19-AD543628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2" y="911224"/>
            <a:ext cx="11972730" cy="58615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Popular network protocols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HTTP (</a:t>
            </a:r>
            <a:r>
              <a:rPr lang="en-US" dirty="0" err="1">
                <a:solidFill>
                  <a:srgbClr val="0070C0"/>
                </a:solidFill>
              </a:rPr>
              <a:t>HyperText</a:t>
            </a:r>
            <a:r>
              <a:rPr lang="en-US" dirty="0">
                <a:solidFill>
                  <a:srgbClr val="0070C0"/>
                </a:solidFill>
              </a:rPr>
              <a:t> Transfer Protocol): </a:t>
            </a:r>
            <a:r>
              <a:rPr lang="en-US" dirty="0"/>
              <a:t>build on top of TCP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Request-Response-Paradigm</a:t>
            </a:r>
            <a:r>
              <a:rPr lang="en-US" dirty="0"/>
              <a:t>: a higher level of abstraction above TCP</a:t>
            </a:r>
          </a:p>
          <a:p>
            <a:pPr lvl="3"/>
            <a:r>
              <a:rPr lang="en-US" dirty="0"/>
              <a:t>Machine A sends a request to B, B response to A</a:t>
            </a:r>
          </a:p>
          <a:p>
            <a:pPr lvl="3"/>
            <a:r>
              <a:rPr lang="en-US" dirty="0"/>
              <a:t>With a set of rules, this makes it easy for developers to create robust and easy to maintain systems</a:t>
            </a:r>
          </a:p>
          <a:p>
            <a:pPr lvl="3"/>
            <a:r>
              <a:rPr lang="en-US" dirty="0"/>
              <a:t>Developers don’t need to handle packets, but only HTTP requests and responses</a:t>
            </a:r>
          </a:p>
          <a:p>
            <a:pPr lvl="3"/>
            <a:r>
              <a:rPr lang="en-US" dirty="0"/>
              <a:t>Common fields in the </a:t>
            </a:r>
            <a:r>
              <a:rPr lang="en-US" dirty="0">
                <a:solidFill>
                  <a:srgbClr val="0070C0"/>
                </a:solidFill>
              </a:rPr>
              <a:t>request</a:t>
            </a:r>
            <a:r>
              <a:rPr lang="en-US" dirty="0"/>
              <a:t>:</a:t>
            </a:r>
          </a:p>
          <a:p>
            <a:pPr lvl="4"/>
            <a:r>
              <a:rPr lang="en-US" dirty="0"/>
              <a:t>host, port</a:t>
            </a:r>
          </a:p>
          <a:p>
            <a:pPr lvl="4"/>
            <a:r>
              <a:rPr lang="en-US" dirty="0"/>
              <a:t>method (post / get / put / delete / </a:t>
            </a:r>
            <a:r>
              <a:rPr lang="en-US" dirty="0" err="1"/>
              <a:t>etc</a:t>
            </a:r>
            <a:r>
              <a:rPr lang="en-US" dirty="0"/>
              <a:t>): purpose of the request</a:t>
            </a:r>
          </a:p>
          <a:p>
            <a:pPr lvl="4"/>
            <a:r>
              <a:rPr lang="en-US" dirty="0"/>
              <a:t>path</a:t>
            </a:r>
          </a:p>
          <a:p>
            <a:pPr lvl="4"/>
            <a:r>
              <a:rPr lang="en-US" dirty="0"/>
              <a:t>headers: meta data</a:t>
            </a:r>
          </a:p>
          <a:p>
            <a:pPr lvl="4"/>
            <a:r>
              <a:rPr lang="en-US" dirty="0"/>
              <a:t>body: </a:t>
            </a:r>
            <a:r>
              <a:rPr lang="en-US" dirty="0" err="1"/>
              <a:t>thedata</a:t>
            </a:r>
            <a:endParaRPr lang="en-US" dirty="0"/>
          </a:p>
          <a:p>
            <a:pPr lvl="3"/>
            <a:r>
              <a:rPr lang="en-US" dirty="0"/>
              <a:t>Common fields in the </a:t>
            </a:r>
            <a:r>
              <a:rPr lang="en-US" dirty="0">
                <a:solidFill>
                  <a:srgbClr val="0070C0"/>
                </a:solidFill>
              </a:rPr>
              <a:t>response</a:t>
            </a:r>
            <a:r>
              <a:rPr lang="en-US" dirty="0"/>
              <a:t>:</a:t>
            </a:r>
          </a:p>
          <a:p>
            <a:pPr lvl="4"/>
            <a:r>
              <a:rPr lang="en-US" dirty="0" err="1"/>
              <a:t>statusCode</a:t>
            </a:r>
            <a:r>
              <a:rPr lang="en-US" dirty="0"/>
              <a:t>: describe the type of response</a:t>
            </a:r>
          </a:p>
          <a:p>
            <a:pPr lvl="4"/>
            <a:r>
              <a:rPr lang="en-US" dirty="0"/>
              <a:t>headers</a:t>
            </a:r>
          </a:p>
          <a:p>
            <a:pPr lvl="4"/>
            <a:r>
              <a:rPr lang="en-US" dirty="0"/>
              <a:t>Body</a:t>
            </a:r>
          </a:p>
          <a:p>
            <a:pPr lvl="2"/>
            <a:r>
              <a:rPr lang="en-US" dirty="0"/>
              <a:t>HTTP is more than just transmitting data</a:t>
            </a:r>
          </a:p>
          <a:p>
            <a:pPr lvl="3"/>
            <a:r>
              <a:rPr lang="en-US" dirty="0"/>
              <a:t>Add business logic (path and endpoints) into development</a:t>
            </a:r>
          </a:p>
          <a:p>
            <a:pPr lvl="1"/>
            <a:endParaRPr lang="en-SG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809E8-D006-42EF-80B0-A356FB32E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281" y="3107095"/>
            <a:ext cx="3999720" cy="1810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F50975-440D-4A65-B69B-564342EC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81" y="5131837"/>
            <a:ext cx="3996040" cy="12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9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751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System Design Fundamentals </vt:lpstr>
      <vt:lpstr>Introduction to Design Fundamentals</vt:lpstr>
      <vt:lpstr>Client-Server Model</vt:lpstr>
      <vt:lpstr>Network Protocols</vt:lpstr>
      <vt:lpstr>Network Protocols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Fundamentals </dc:title>
  <dc:creator>Yang Xi</dc:creator>
  <cp:lastModifiedBy>Yang Xi</cp:lastModifiedBy>
  <cp:revision>4</cp:revision>
  <dcterms:created xsi:type="dcterms:W3CDTF">2021-09-29T05:43:25Z</dcterms:created>
  <dcterms:modified xsi:type="dcterms:W3CDTF">2021-09-29T07:07:37Z</dcterms:modified>
</cp:coreProperties>
</file>