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8" r:id="rId8"/>
    <p:sldId id="264" r:id="rId9"/>
    <p:sldId id="260" r:id="rId10"/>
    <p:sldId id="265" r:id="rId11"/>
    <p:sldId id="266" r:id="rId12"/>
    <p:sldId id="273" r:id="rId13"/>
    <p:sldId id="269" r:id="rId14"/>
    <p:sldId id="270" r:id="rId15"/>
    <p:sldId id="271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E2E888-E30F-A449-8F99-A59F86419439}">
          <p14:sldIdLst>
            <p14:sldId id="256"/>
            <p14:sldId id="257"/>
          </p14:sldIdLst>
        </p14:section>
        <p14:section name="PE Fund Overview" id="{934520DF-2CF2-5349-B6B7-D0B70A9D714C}">
          <p14:sldIdLst>
            <p14:sldId id="258"/>
            <p14:sldId id="261"/>
            <p14:sldId id="259"/>
          </p14:sldIdLst>
        </p14:section>
        <p14:section name="Structure and Roles" id="{82E74497-5F8C-1745-864F-1C21E7CF20C2}">
          <p14:sldIdLst>
            <p14:sldId id="262"/>
            <p14:sldId id="268"/>
            <p14:sldId id="264"/>
            <p14:sldId id="260"/>
            <p14:sldId id="265"/>
          </p14:sldIdLst>
        </p14:section>
        <p14:section name="Terminologies" id="{2F976675-9D35-4E47-9221-6FC1B184291B}">
          <p14:sldIdLst>
            <p14:sldId id="266"/>
            <p14:sldId id="273"/>
            <p14:sldId id="269"/>
            <p14:sldId id="270"/>
            <p14:sldId id="271"/>
            <p14:sldId id="27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9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20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35FF-688C-8646-9533-3C5D6326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B7BD2-6ED5-FA4E-9B6F-24BB71261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B338-9500-ED41-A346-553FDF08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656D-3944-E04C-9E7C-F6B48FC8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8ECC-76D1-8C4D-981C-D0089F27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2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6C0D-811F-1144-8CA9-20AFAD4D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08B69-41B8-9342-8B68-F243CD47B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35A6-1AD7-6141-8342-422E51FC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8C77-18FB-5149-BB9B-EAD84FA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82C7-108F-254D-91F0-9502A597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D702A-703F-F343-B447-EEF786AE1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55134-9CE9-3A46-B4D6-D6F8BF8A9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2275-0978-BE46-AB92-890EE518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8B2A-9C72-F744-9BEA-B06AD20E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8CA6-347E-8A4E-9BFD-65591A88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9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09F7-3F18-8642-81D6-7F191E8D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99AEA-2BA2-974A-927A-C649D6EA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9D9CC-0C42-5644-BD0C-C6F718BE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BB8A-B87B-FF4A-8554-606764DE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0321-73B9-A04F-A31F-701E70E6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D410-40D7-ED48-8AA7-C05E2EF9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27560-340A-4F49-BA9C-0956A028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6F1B-C745-F74D-9673-538761F8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1A8F-744F-7444-ABB1-B1A1A094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7A2B-A413-AB4D-99EE-C9D65B1F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1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9A91-691B-A54F-8B1A-0438770B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F973-715F-C642-865A-D50629BB2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B8119-B533-4040-97F1-8768E5E3D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F3EF-83E4-BC46-A230-53C9E0F2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D8BE0-EBB9-0043-977F-0367853E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DD13C-2B42-4C43-9B9F-218BDEF1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3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6330-262C-8F4F-9DF8-90F1B265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AE218-9FE3-5B4B-AD70-D192308D1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F9104-F46C-994C-A81B-7B4EAB1B4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8DA35-66B8-5149-A12D-FC89918A1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1AE66-BA6D-4448-8D49-788E5AF23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E6793-0386-4644-92C6-220648E3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4C0F8-34E2-9044-A3E7-37EC63A6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4BB76-ADB1-3846-9A08-FA5A60ED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8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FE44-7314-A443-A159-87CD7805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26A34-21A1-C145-8FC6-9B1E3547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965B3-BB60-BE47-980E-D5B1976A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057A2-413E-BA45-BABE-7C838176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0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1A9C2-A30B-ED4F-BEE5-76072EA4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23D86-6D3D-DF47-A9DE-3B27DECA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F6480-9AEA-8340-AB94-A8E308E8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2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FA4E-3C52-AA42-8FDF-7326785A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57D4C-2BC7-3642-9A4B-5966B79A7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1BF1D-069B-0048-B1DF-B7063B735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D099E-0167-BA42-B7E4-57B8D39B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CCE32-BAB3-904E-80FC-0039D68E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63AF1-92EC-C94B-BA20-1A505464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18CA-1DF0-C349-8D31-E5637D5F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BDC24-BE3B-5545-8DCE-BEB9FADBF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A8212-CD3E-FC47-AA4E-FCB4BE2D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0F7B-FCCE-2048-9F8D-493F262D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77FF2-E16A-C74F-A93E-65BA3447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68C1E-0957-CA46-908F-BCD142CD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9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F9E9B-7F8E-AE4C-8638-5A4054FF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A5E7-4A36-444A-B1D7-E98E9D6D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AB986-7177-9345-9488-2D558E92B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D40C-F5B6-4747-AEA7-46806588EA6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CAC8-1C27-714B-90A7-AEDF16BF6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6BF5-F45C-E444-AC38-DE207B2D5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7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0628-B30A-8D4F-831F-1F090A515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EBE22-356D-D440-874D-26184B7DE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Yang Xi’s study notes</a:t>
            </a:r>
          </a:p>
          <a:p>
            <a:endParaRPr lang="en-US" dirty="0"/>
          </a:p>
          <a:p>
            <a:r>
              <a:rPr lang="en-US" dirty="0"/>
              <a:t>Feb 2022</a:t>
            </a:r>
          </a:p>
        </p:txBody>
      </p:sp>
    </p:spTree>
    <p:extLst>
      <p:ext uri="{BB962C8B-B14F-4D97-AF65-F5344CB8AC3E}">
        <p14:creationId xmlns:p14="http://schemas.microsoft.com/office/powerpoint/2010/main" val="302543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Executive Roles in a PE 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PE firms tend to be much smaller than Investment Banks (IB).</a:t>
            </a:r>
            <a:br>
              <a:rPr lang="en-US" dirty="0"/>
            </a:br>
            <a:r>
              <a:rPr lang="en-US" dirty="0"/>
              <a:t>The organizational structure is usually flat.</a:t>
            </a:r>
          </a:p>
          <a:p>
            <a:endParaRPr lang="en-US" dirty="0"/>
          </a:p>
          <a:p>
            <a:r>
              <a:rPr lang="en-US" dirty="0"/>
              <a:t>Senior roles</a:t>
            </a:r>
          </a:p>
          <a:p>
            <a:pPr lvl="1"/>
            <a:r>
              <a:rPr lang="en-US" dirty="0"/>
              <a:t>Deal origination, Negotiation &amp; Closing</a:t>
            </a:r>
          </a:p>
          <a:p>
            <a:pPr lvl="1"/>
            <a:r>
              <a:rPr lang="en-US" dirty="0"/>
              <a:t>Portfolio Management, Investment Decision Making</a:t>
            </a:r>
          </a:p>
          <a:p>
            <a:pPr lvl="1"/>
            <a:r>
              <a:rPr lang="en-US" dirty="0"/>
              <a:t>Fundraising</a:t>
            </a:r>
          </a:p>
          <a:p>
            <a:pPr lvl="1"/>
            <a:r>
              <a:rPr lang="en-US" dirty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90454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Management Buyout (</a:t>
            </a:r>
            <a:r>
              <a:rPr lang="en-US" b="1" dirty="0">
                <a:solidFill>
                  <a:schemeClr val="accent1"/>
                </a:solidFill>
              </a:rPr>
              <a:t>MBO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deal in which a business is bough from its owners by its management team, financed by a PE firm.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Common opportunities</a:t>
            </a:r>
          </a:p>
          <a:p>
            <a:pPr lvl="2"/>
            <a:r>
              <a:rPr lang="en-US" dirty="0"/>
              <a:t>Corporate restructuring – to buy the non-core business spun out</a:t>
            </a:r>
          </a:p>
          <a:p>
            <a:pPr lvl="2"/>
            <a:r>
              <a:rPr lang="en-US" dirty="0"/>
              <a:t>Sellout by the controlling shareholders / founders</a:t>
            </a:r>
          </a:p>
          <a:p>
            <a:pPr lvl="2"/>
            <a:r>
              <a:rPr lang="en-US" dirty="0"/>
              <a:t>Sale of the viable part of business, from a collapsed business, by a Receiver / Administrator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Parties in the deal – each has own agenda / priorities / interests / expectations</a:t>
            </a:r>
          </a:p>
          <a:p>
            <a:pPr lvl="2"/>
            <a:r>
              <a:rPr lang="en-US" dirty="0"/>
              <a:t>The seller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Special Purpose Vehicle (SPV) company </a:t>
            </a:r>
            <a:r>
              <a:rPr lang="en-US" dirty="0"/>
              <a:t>formed to make this acquisition</a:t>
            </a:r>
          </a:p>
          <a:p>
            <a:pPr lvl="2"/>
            <a:r>
              <a:rPr lang="en-US" dirty="0"/>
              <a:t>PE and 3</a:t>
            </a:r>
            <a:r>
              <a:rPr lang="en-US" baseline="30000" dirty="0"/>
              <a:t>rd</a:t>
            </a:r>
            <a:r>
              <a:rPr lang="en-US" dirty="0"/>
              <a:t> party funders (usually banks)</a:t>
            </a:r>
          </a:p>
          <a:p>
            <a:pPr lvl="2"/>
            <a:r>
              <a:rPr lang="en-US" dirty="0"/>
              <a:t>Buyout Team – formed by different people within the party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Due Diligence Advisers </a:t>
            </a:r>
            <a:r>
              <a:rPr lang="en-US" dirty="0"/>
              <a:t>(lawyers &amp; accountants) – advise the buyers to check the quality and the correctness of the business they are buying</a:t>
            </a:r>
          </a:p>
          <a:p>
            <a:pPr lvl="2"/>
            <a:r>
              <a:rPr lang="en-US" dirty="0"/>
              <a:t>Financial Advisers</a:t>
            </a:r>
          </a:p>
          <a:p>
            <a:pPr lvl="2"/>
            <a:r>
              <a:rPr lang="en-US" dirty="0"/>
              <a:t>Tax Advisers</a:t>
            </a:r>
          </a:p>
          <a:p>
            <a:pPr lvl="2"/>
            <a:r>
              <a:rPr lang="en-US" dirty="0"/>
              <a:t>Legal</a:t>
            </a:r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664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Management Buyout (</a:t>
            </a:r>
            <a:r>
              <a:rPr lang="en-US" b="1" dirty="0">
                <a:solidFill>
                  <a:schemeClr val="accent1"/>
                </a:solidFill>
              </a:rPr>
              <a:t>MBO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/>
              <a:t>Funding</a:t>
            </a:r>
          </a:p>
          <a:p>
            <a:pPr lvl="1"/>
            <a:r>
              <a:rPr lang="en-US" dirty="0"/>
              <a:t>Debt / Equity / Working Capital Facilities (loans and overdrafts)</a:t>
            </a:r>
          </a:p>
          <a:p>
            <a:pPr lvl="1"/>
            <a:r>
              <a:rPr lang="en-US" dirty="0"/>
              <a:t>Banks normally provide </a:t>
            </a:r>
            <a:r>
              <a:rPr lang="en-US" dirty="0">
                <a:solidFill>
                  <a:schemeClr val="accent1"/>
                </a:solidFill>
              </a:rPr>
              <a:t>debt funding</a:t>
            </a:r>
          </a:p>
          <a:p>
            <a:pPr lvl="2"/>
            <a:r>
              <a:rPr lang="en-US" dirty="0"/>
              <a:t>Amount varies from each deal – can be below 10% or above 70%</a:t>
            </a:r>
          </a:p>
          <a:p>
            <a:pPr lvl="2"/>
            <a:r>
              <a:rPr lang="en-US" dirty="0"/>
              <a:t>Banks usually seek to get security over assets – low risk</a:t>
            </a:r>
          </a:p>
          <a:p>
            <a:pPr lvl="2"/>
            <a:r>
              <a:rPr lang="en-US" dirty="0"/>
              <a:t>Earn interest payments and principle repayments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Private Equity (PE)</a:t>
            </a:r>
          </a:p>
          <a:p>
            <a:pPr lvl="2"/>
            <a:r>
              <a:rPr lang="en-US" dirty="0"/>
              <a:t>Maybe 40-50%</a:t>
            </a:r>
          </a:p>
          <a:p>
            <a:pPr lvl="2"/>
            <a:r>
              <a:rPr lang="en-US" dirty="0"/>
              <a:t>Alongside management, control relationship through Shareholder Agreement, which gives them rights and </a:t>
            </a:r>
            <a:r>
              <a:rPr lang="en-US" dirty="0" err="1"/>
              <a:t>vetos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Management Equity</a:t>
            </a:r>
          </a:p>
          <a:p>
            <a:pPr lvl="2"/>
            <a:r>
              <a:rPr lang="en-US" dirty="0"/>
              <a:t>Usually the smallest amount, like 5-10%, but structured with highest potential capital gain</a:t>
            </a:r>
          </a:p>
          <a:p>
            <a:pPr lvl="2"/>
            <a:r>
              <a:rPr lang="en-US" dirty="0"/>
              <a:t>For the management to have a skin in the game</a:t>
            </a:r>
          </a:p>
          <a:p>
            <a:r>
              <a:rPr lang="en-US" dirty="0"/>
              <a:t>MBO provides the management with the opportunity to make a substantial capital gain for a relatively modest investment - </a:t>
            </a:r>
            <a:r>
              <a:rPr lang="en-US" dirty="0">
                <a:solidFill>
                  <a:schemeClr val="accent1"/>
                </a:solidFill>
              </a:rPr>
              <a:t>driven by the management</a:t>
            </a:r>
          </a:p>
        </p:txBody>
      </p:sp>
    </p:spTree>
    <p:extLst>
      <p:ext uri="{BB962C8B-B14F-4D97-AF65-F5344CB8AC3E}">
        <p14:creationId xmlns:p14="http://schemas.microsoft.com/office/powerpoint/2010/main" val="106928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Leveraged Buyout (</a:t>
            </a:r>
            <a:r>
              <a:rPr lang="en-US" b="1" dirty="0">
                <a:solidFill>
                  <a:schemeClr val="accent1"/>
                </a:solidFill>
              </a:rPr>
              <a:t>LBO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The core components of LBO are the same as MBO</a:t>
            </a:r>
          </a:p>
          <a:p>
            <a:endParaRPr lang="en-US" dirty="0"/>
          </a:p>
          <a:p>
            <a:r>
              <a:rPr lang="en-US" dirty="0"/>
              <a:t>The core difference:</a:t>
            </a:r>
          </a:p>
          <a:p>
            <a:pPr lvl="1"/>
            <a:r>
              <a:rPr lang="en-US" dirty="0"/>
              <a:t>While an MBO is driven by the management team,</a:t>
            </a:r>
            <a:br>
              <a:rPr lang="en-US" dirty="0"/>
            </a:br>
            <a:r>
              <a:rPr lang="en-US" dirty="0"/>
              <a:t>An </a:t>
            </a:r>
            <a:r>
              <a:rPr lang="en-US" dirty="0">
                <a:solidFill>
                  <a:schemeClr val="accent1"/>
                </a:solidFill>
              </a:rPr>
              <a:t>LBO is driven by the PE firms </a:t>
            </a:r>
            <a:r>
              <a:rPr lang="en-US" dirty="0"/>
              <a:t>and their financial goals.</a:t>
            </a:r>
          </a:p>
          <a:p>
            <a:pPr lvl="1"/>
            <a:endParaRPr lang="en-US" dirty="0"/>
          </a:p>
          <a:p>
            <a:r>
              <a:rPr lang="en-US" dirty="0"/>
              <a:t>The basic idea</a:t>
            </a:r>
          </a:p>
          <a:p>
            <a:pPr lvl="1"/>
            <a:r>
              <a:rPr lang="en-US" dirty="0"/>
              <a:t>Use debt to leverage (multiply) the power of your cash (your own equity)</a:t>
            </a:r>
          </a:p>
          <a:p>
            <a:pPr lvl="1"/>
            <a:r>
              <a:rPr lang="en-US" dirty="0"/>
              <a:t>When you sell, you have used the cash from the business to pay down the debt</a:t>
            </a:r>
          </a:p>
          <a:p>
            <a:pPr lvl="1"/>
            <a:r>
              <a:rPr lang="en-US" dirty="0"/>
              <a:t>This can greatly enhance the value of your original equity investment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0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More opinions to the MBO myths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The management does not need to contribute millions $ in MBO – the banks and PE firms will provide the bulk of the finance.</a:t>
            </a:r>
          </a:p>
          <a:p>
            <a:pPr lvl="1"/>
            <a:r>
              <a:rPr lang="en-US" dirty="0"/>
              <a:t>This is usually structured and organized by the </a:t>
            </a:r>
            <a:r>
              <a:rPr lang="en-US" dirty="0">
                <a:solidFill>
                  <a:schemeClr val="accent1"/>
                </a:solidFill>
              </a:rPr>
              <a:t>corporate advisors</a:t>
            </a:r>
            <a:r>
              <a:rPr lang="en-US" dirty="0"/>
              <a:t>, normally an IB</a:t>
            </a:r>
          </a:p>
          <a:p>
            <a:r>
              <a:rPr lang="en-US" dirty="0"/>
              <a:t>MBO can have an advantage over Trade Buyers, especially when the seller is the founder of the business, who trends to prefer the existing management</a:t>
            </a:r>
          </a:p>
          <a:p>
            <a:r>
              <a:rPr lang="en-US" dirty="0"/>
              <a:t>Investor prefer </a:t>
            </a:r>
            <a:r>
              <a:rPr lang="en-US" dirty="0">
                <a:solidFill>
                  <a:schemeClr val="accent1"/>
                </a:solidFill>
              </a:rPr>
              <a:t>balanced team </a:t>
            </a:r>
            <a:r>
              <a:rPr lang="en-US" dirty="0"/>
              <a:t>– experience, track record, leadership – not necessarily extraordinary</a:t>
            </a:r>
          </a:p>
          <a:p>
            <a:r>
              <a:rPr lang="en-US" dirty="0"/>
              <a:t>MBOs have been seen </a:t>
            </a:r>
            <a:r>
              <a:rPr lang="en-US" dirty="0">
                <a:solidFill>
                  <a:schemeClr val="accent1"/>
                </a:solidFill>
              </a:rPr>
              <a:t>succeed in almost all sectors</a:t>
            </a:r>
            <a:r>
              <a:rPr lang="en-US" dirty="0"/>
              <a:t>.</a:t>
            </a:r>
          </a:p>
          <a:p>
            <a:r>
              <a:rPr lang="en-US" dirty="0"/>
              <a:t>Average MBO size in UK is about 25m pounds - </a:t>
            </a:r>
            <a:r>
              <a:rPr lang="en-US" dirty="0">
                <a:solidFill>
                  <a:schemeClr val="accent1"/>
                </a:solidFill>
              </a:rPr>
              <a:t>medium sized</a:t>
            </a:r>
            <a:r>
              <a:rPr lang="en-US" dirty="0"/>
              <a:t> companies, divisions / subsidiaries of large companies</a:t>
            </a:r>
          </a:p>
          <a:p>
            <a:r>
              <a:rPr lang="en-US" dirty="0"/>
              <a:t>MBOs are </a:t>
            </a:r>
            <a:r>
              <a:rPr lang="en-US" dirty="0">
                <a:solidFill>
                  <a:schemeClr val="accent1"/>
                </a:solidFill>
              </a:rPr>
              <a:t>not necessarily more risky </a:t>
            </a:r>
            <a:r>
              <a:rPr lang="en-US" dirty="0"/>
              <a:t>than other deals.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8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56361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4861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0191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What does “Private Equity (PE)” mean to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accent1"/>
                </a:solidFill>
              </a:rPr>
              <a:t>asset class</a:t>
            </a:r>
            <a:r>
              <a:rPr lang="en-US" dirty="0"/>
              <a:t> for investment</a:t>
            </a:r>
          </a:p>
          <a:p>
            <a:pPr lvl="1"/>
            <a:r>
              <a:rPr lang="en-US" dirty="0"/>
              <a:t>Arguably include Venture Capital, Growth Equity, Buyouts, Distressed Debt,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Many specialist investment strategies further fragment the asset class.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Transactions</a:t>
            </a:r>
            <a:r>
              <a:rPr lang="en-US" dirty="0"/>
              <a:t>, such as Buyout, leveraged buyout (LBO),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Venture Capital (VC) investment is usually not considered Private Equity.</a:t>
            </a:r>
            <a:br>
              <a:rPr lang="en-US" dirty="0"/>
            </a:br>
            <a:r>
              <a:rPr lang="en-US" dirty="0"/>
              <a:t>VC investments are structured very differently, as a unique investment type.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PE firms </a:t>
            </a:r>
            <a:r>
              <a:rPr lang="en-US" dirty="0"/>
              <a:t>that organize and invest in buyout transactions</a:t>
            </a:r>
          </a:p>
          <a:p>
            <a:endParaRPr lang="en-US" dirty="0"/>
          </a:p>
          <a:p>
            <a:r>
              <a:rPr lang="en-US" dirty="0"/>
              <a:t>The entire </a:t>
            </a:r>
            <a:r>
              <a:rPr lang="en-US" dirty="0">
                <a:solidFill>
                  <a:schemeClr val="accent1"/>
                </a:solidFill>
              </a:rPr>
              <a:t>industry</a:t>
            </a:r>
            <a:r>
              <a:rPr lang="en-US" dirty="0"/>
              <a:t> of buyout firms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0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Private Equity Fund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PE fund </a:t>
            </a:r>
            <a:r>
              <a:rPr lang="en-US" dirty="0"/>
              <a:t>generally buys or invests in a company with the intention that it will improve its earnings or value, by providing capital and expertise, and then sell the investment at a profit.</a:t>
            </a:r>
          </a:p>
          <a:p>
            <a:pPr lvl="1"/>
            <a:r>
              <a:rPr lang="en-US" dirty="0"/>
              <a:t>“private” – non-public, unlisted</a:t>
            </a:r>
          </a:p>
          <a:p>
            <a:pPr lvl="1"/>
            <a:r>
              <a:rPr lang="en-US" dirty="0"/>
              <a:t>“equity” – shares, as distinct from property / financial instruments </a:t>
            </a:r>
          </a:p>
          <a:p>
            <a:pPr lvl="1"/>
            <a:r>
              <a:rPr lang="en-US" dirty="0"/>
              <a:t>Investors in a PE fund are mainly institutional investors.</a:t>
            </a:r>
          </a:p>
          <a:p>
            <a:pPr lvl="1"/>
            <a:r>
              <a:rPr lang="en-US" dirty="0"/>
              <a:t>Run by managers, on terms of investment management agreement and trust deed</a:t>
            </a:r>
          </a:p>
          <a:p>
            <a:r>
              <a:rPr lang="en-US" dirty="0"/>
              <a:t>The PE fund sells its investment in an </a:t>
            </a:r>
            <a:r>
              <a:rPr lang="en-US" b="1" dirty="0">
                <a:solidFill>
                  <a:schemeClr val="accent1"/>
                </a:solidFill>
              </a:rPr>
              <a:t>exit</a:t>
            </a:r>
            <a:r>
              <a:rPr lang="en-US" dirty="0"/>
              <a:t> transaction</a:t>
            </a:r>
          </a:p>
          <a:p>
            <a:pPr lvl="1"/>
            <a:r>
              <a:rPr lang="en-US" dirty="0"/>
              <a:t>Sale of company to a 3</a:t>
            </a:r>
            <a:r>
              <a:rPr lang="en-US" baseline="30000" dirty="0"/>
              <a:t>rd</a:t>
            </a:r>
            <a:r>
              <a:rPr lang="en-US" dirty="0"/>
              <a:t> party buyer</a:t>
            </a:r>
          </a:p>
          <a:p>
            <a:pPr lvl="1"/>
            <a:r>
              <a:rPr lang="en-US" dirty="0"/>
              <a:t>Flotation of the company on a stock exchange (IPO)</a:t>
            </a:r>
          </a:p>
          <a:p>
            <a:pPr lvl="2"/>
            <a:r>
              <a:rPr lang="en-US" dirty="0"/>
              <a:t>With a share buy back, to use some or all money raised to buy back the shared held by PE fund</a:t>
            </a:r>
          </a:p>
          <a:p>
            <a:r>
              <a:rPr lang="en-US" dirty="0"/>
              <a:t>PE funds are usually set up with a lifespan of around 10 years</a:t>
            </a:r>
          </a:p>
          <a:p>
            <a:pPr lvl="1"/>
            <a:r>
              <a:rPr lang="en-US" dirty="0"/>
              <a:t>Initial set of investments </a:t>
            </a:r>
            <a:r>
              <a:rPr lang="en-US" dirty="0">
                <a:sym typeface="Wingdings" pitchFamily="2" charset="2"/>
              </a:rPr>
              <a:t> s</a:t>
            </a:r>
            <a:r>
              <a:rPr lang="en-US" dirty="0"/>
              <a:t>everal exits after 3-4 years </a:t>
            </a:r>
            <a:r>
              <a:rPr lang="en-US" dirty="0">
                <a:sym typeface="Wingdings" pitchFamily="2" charset="2"/>
              </a:rPr>
              <a:t> another set of investments</a:t>
            </a:r>
          </a:p>
          <a:p>
            <a:pPr lvl="1"/>
            <a:r>
              <a:rPr lang="en-US" dirty="0">
                <a:sym typeface="Wingdings" pitchFamily="2" charset="2"/>
              </a:rPr>
              <a:t>Many </a:t>
            </a:r>
            <a:r>
              <a:rPr lang="en-US" b="1" dirty="0">
                <a:solidFill>
                  <a:schemeClr val="accent1"/>
                </a:solidFill>
                <a:sym typeface="Wingdings" pitchFamily="2" charset="2"/>
              </a:rPr>
              <a:t>Secondary Buyouts</a:t>
            </a:r>
            <a:r>
              <a:rPr lang="en-US" dirty="0">
                <a:sym typeface="Wingdings" pitchFamily="2" charset="2"/>
              </a:rPr>
              <a:t>: one fund buys the shares (equity) from another fund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0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Private Equity Fund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PE funding is used by </a:t>
            </a:r>
            <a:r>
              <a:rPr lang="en-US" dirty="0">
                <a:solidFill>
                  <a:schemeClr val="accent1"/>
                </a:solidFill>
              </a:rPr>
              <a:t>companies of all sizes</a:t>
            </a:r>
          </a:p>
          <a:p>
            <a:pPr lvl="1"/>
            <a:r>
              <a:rPr lang="en-US" dirty="0"/>
              <a:t>Start-ups (VC), expansion capital, management buy-outs (MBO), public-to-private deals</a:t>
            </a:r>
          </a:p>
          <a:p>
            <a:pPr lvl="1"/>
            <a:r>
              <a:rPr lang="en-US" dirty="0"/>
              <a:t>In MBO, PE fund teams up with existing senior managers of the target company, to form a new company which acquires the target company.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Leveraging</a:t>
            </a:r>
            <a:r>
              <a:rPr lang="en-US" dirty="0"/>
              <a:t> - borrowed funds are used in acquisition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Ranking</a:t>
            </a:r>
            <a:r>
              <a:rPr lang="en-US" dirty="0"/>
              <a:t> of funds</a:t>
            </a:r>
          </a:p>
          <a:p>
            <a:pPr lvl="1"/>
            <a:r>
              <a:rPr lang="en-US" dirty="0"/>
              <a:t>Senior Debt, usually provided by a bank</a:t>
            </a:r>
          </a:p>
          <a:p>
            <a:pPr lvl="1"/>
            <a:r>
              <a:rPr lang="en-US" dirty="0"/>
              <a:t>Junior Debt (mezzanine), may be provided by a different financier</a:t>
            </a:r>
          </a:p>
          <a:p>
            <a:pPr lvl="1"/>
            <a:r>
              <a:rPr lang="en-US" dirty="0"/>
              <a:t>Subordinated Debt – another way PE fund to make part of its investment</a:t>
            </a:r>
          </a:p>
          <a:p>
            <a:pPr lvl="2"/>
            <a:r>
              <a:rPr lang="en-US" dirty="0"/>
              <a:t>May be convertible into equity</a:t>
            </a:r>
          </a:p>
          <a:p>
            <a:pPr lvl="1"/>
            <a:r>
              <a:rPr lang="en-US" dirty="0"/>
              <a:t>PE investors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0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Benefits and Risks of Getting VC and PE 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Access to capital</a:t>
            </a:r>
          </a:p>
          <a:p>
            <a:pPr lvl="1"/>
            <a:r>
              <a:rPr lang="en-US" dirty="0"/>
              <a:t>Sector expertise and experience</a:t>
            </a:r>
          </a:p>
          <a:p>
            <a:pPr lvl="1"/>
            <a:r>
              <a:rPr lang="en-US" dirty="0"/>
              <a:t>Network and connections</a:t>
            </a:r>
          </a:p>
          <a:p>
            <a:pPr lvl="1"/>
            <a:r>
              <a:rPr lang="en-US" dirty="0"/>
              <a:t>Appetite for risk: a portfolio view, medium-term time horizon</a:t>
            </a:r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Loss of control and management autonomy</a:t>
            </a:r>
          </a:p>
          <a:p>
            <a:pPr lvl="1"/>
            <a:r>
              <a:rPr lang="en-US" dirty="0"/>
              <a:t>Lengthy and complex investment process – about 6 months for a series</a:t>
            </a:r>
          </a:p>
          <a:p>
            <a:pPr lvl="1"/>
            <a:r>
              <a:rPr lang="en-US" dirty="0"/>
              <a:t>Uncertainty – there is no guarantee that an investment deal will close</a:t>
            </a:r>
          </a:p>
          <a:p>
            <a:pPr lvl="1"/>
            <a:r>
              <a:rPr lang="en-US" dirty="0"/>
              <a:t>Risk transference to management</a:t>
            </a:r>
          </a:p>
        </p:txBody>
      </p:sp>
    </p:spTree>
    <p:extLst>
      <p:ext uri="{BB962C8B-B14F-4D97-AF65-F5344CB8AC3E}">
        <p14:creationId xmlns:p14="http://schemas.microsoft.com/office/powerpoint/2010/main" val="108054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Structure of a PE 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General Partner (GP) </a:t>
            </a:r>
            <a:r>
              <a:rPr lang="en-US" dirty="0"/>
              <a:t>is the PE firm.</a:t>
            </a:r>
          </a:p>
          <a:p>
            <a:pPr lvl="1"/>
            <a:r>
              <a:rPr lang="en-US" dirty="0"/>
              <a:t>GP manages the fund, makes fund investments, aligns interests of the LPs</a:t>
            </a:r>
          </a:p>
          <a:p>
            <a:pPr lvl="1"/>
            <a:r>
              <a:rPr lang="en-US" dirty="0"/>
              <a:t>GP commitment to a fund: the PE firm’s own cash</a:t>
            </a:r>
          </a:p>
          <a:p>
            <a:pPr lvl="2"/>
            <a:r>
              <a:rPr lang="en-US" dirty="0"/>
              <a:t>Typically 1%, but expected to be a meaningful amount of their personal wealth</a:t>
            </a:r>
          </a:p>
          <a:p>
            <a:pPr lvl="2"/>
            <a:r>
              <a:rPr lang="en-US" dirty="0"/>
              <a:t>“skin in the game” - help to align the interests</a:t>
            </a:r>
          </a:p>
          <a:p>
            <a:pPr lvl="2"/>
            <a:r>
              <a:rPr lang="en-US" dirty="0"/>
              <a:t>Cash – cannot be waiver of fees / indirect investment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Fully liable</a:t>
            </a:r>
            <a:r>
              <a:rPr lang="en-US" dirty="0"/>
              <a:t>, including negative returns</a:t>
            </a:r>
          </a:p>
          <a:p>
            <a:r>
              <a:rPr lang="en-US" b="1" dirty="0">
                <a:solidFill>
                  <a:schemeClr val="accent1"/>
                </a:solidFill>
              </a:rPr>
              <a:t>Limited Partners (LP) </a:t>
            </a:r>
            <a:r>
              <a:rPr lang="en-US" dirty="0"/>
              <a:t>– external investors</a:t>
            </a:r>
          </a:p>
          <a:p>
            <a:pPr lvl="1"/>
            <a:r>
              <a:rPr lang="en-US" dirty="0"/>
              <a:t>External investors, including institutional investors and accredited investors.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Passive</a:t>
            </a:r>
            <a:r>
              <a:rPr lang="en-US" dirty="0"/>
              <a:t> role – no inputs to the investment decisions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Committed Capital</a:t>
            </a:r>
            <a:r>
              <a:rPr lang="en-US" dirty="0"/>
              <a:t>: money raise from LP</a:t>
            </a:r>
          </a:p>
          <a:p>
            <a:pPr lvl="1"/>
            <a:r>
              <a:rPr lang="en-US" dirty="0"/>
              <a:t>Liable for up to the full amount they invest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Operating Partners (OP)</a:t>
            </a:r>
          </a:p>
          <a:p>
            <a:pPr lvl="1"/>
            <a:r>
              <a:rPr lang="en-US" dirty="0"/>
              <a:t>Individuals with operating and industry experience, who help with deal sourcing and portfolio company management</a:t>
            </a:r>
          </a:p>
        </p:txBody>
      </p:sp>
    </p:spTree>
    <p:extLst>
      <p:ext uri="{BB962C8B-B14F-4D97-AF65-F5344CB8AC3E}">
        <p14:creationId xmlns:p14="http://schemas.microsoft.com/office/powerpoint/2010/main" val="392847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Structure of a PE 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 funds typically have a </a:t>
            </a:r>
            <a:r>
              <a:rPr lang="en-US" dirty="0">
                <a:solidFill>
                  <a:schemeClr val="accent1"/>
                </a:solidFill>
              </a:rPr>
              <a:t>life-cycle of about 10 years</a:t>
            </a:r>
          </a:p>
          <a:p>
            <a:pPr lvl="1"/>
            <a:r>
              <a:rPr lang="en-US" dirty="0"/>
              <a:t>Investment Cycle (5 to 7 years) and Harvest (exit) Cycle (3 to 5 years)</a:t>
            </a:r>
          </a:p>
          <a:p>
            <a:r>
              <a:rPr lang="en-US" dirty="0"/>
              <a:t>PE funds typically aim to </a:t>
            </a:r>
            <a:r>
              <a:rPr lang="en-US" dirty="0">
                <a:solidFill>
                  <a:schemeClr val="accent1"/>
                </a:solidFill>
              </a:rPr>
              <a:t>invest around 90% of the fund</a:t>
            </a:r>
          </a:p>
          <a:p>
            <a:pPr lvl="1"/>
            <a:r>
              <a:rPr lang="en-US" dirty="0"/>
              <a:t>Keep ~10% for further investment such as bolt-on acquisitions, further growth capital,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 fund will have a specific set of investment criteria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Different funds within a firm </a:t>
            </a:r>
            <a:r>
              <a:rPr lang="en-US" dirty="0"/>
              <a:t>may have different goals and objectives</a:t>
            </a:r>
          </a:p>
          <a:p>
            <a:pPr lvl="1"/>
            <a:r>
              <a:rPr lang="en-US" dirty="0"/>
              <a:t>Sector / geography /investment stage / types of deal / investment size …</a:t>
            </a:r>
          </a:p>
          <a:p>
            <a:r>
              <a:rPr lang="en-US" dirty="0"/>
              <a:t>Firms </a:t>
            </a:r>
            <a:r>
              <a:rPr lang="en-US" dirty="0">
                <a:solidFill>
                  <a:schemeClr val="accent1"/>
                </a:solidFill>
              </a:rPr>
              <a:t>rarely make cross fund investment</a:t>
            </a:r>
          </a:p>
          <a:p>
            <a:pPr lvl="1"/>
            <a:r>
              <a:rPr lang="en-US" dirty="0"/>
              <a:t>Conflicts of interest from different mix of LPs</a:t>
            </a:r>
          </a:p>
          <a:p>
            <a:r>
              <a:rPr lang="en-US" dirty="0">
                <a:solidFill>
                  <a:schemeClr val="accent1"/>
                </a:solidFill>
              </a:rPr>
              <a:t>Firms grow </a:t>
            </a:r>
            <a:r>
              <a:rPr lang="en-US" dirty="0"/>
              <a:t>by raising new funds, as existing funds approach maturity and full investment (closed).</a:t>
            </a:r>
          </a:p>
          <a:p>
            <a:r>
              <a:rPr lang="en-US" dirty="0"/>
              <a:t>Funds typically charge 2% annual management fee on committed capital.</a:t>
            </a:r>
          </a:p>
          <a:p>
            <a:r>
              <a:rPr lang="en-US" dirty="0"/>
              <a:t>Usually 20% </a:t>
            </a:r>
            <a:r>
              <a:rPr lang="en-US" b="1" dirty="0">
                <a:solidFill>
                  <a:schemeClr val="accent1"/>
                </a:solidFill>
              </a:rPr>
              <a:t>carried interest</a:t>
            </a:r>
            <a:r>
              <a:rPr lang="en-US" dirty="0"/>
              <a:t>, and LPs share 80% of the return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Hurdle rate</a:t>
            </a:r>
            <a:r>
              <a:rPr lang="en-US" dirty="0"/>
              <a:t>, usually 7% to 10%, much be achieved on-behalf of the LPs, before the GP can take some or all the performance related carried interest.</a:t>
            </a:r>
          </a:p>
        </p:txBody>
      </p:sp>
    </p:spTree>
    <p:extLst>
      <p:ext uri="{BB962C8B-B14F-4D97-AF65-F5344CB8AC3E}">
        <p14:creationId xmlns:p14="http://schemas.microsoft.com/office/powerpoint/2010/main" val="115249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Structure of a PE firm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B15D9F5-7DC0-334B-99D9-A4B66B899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7" y="950976"/>
            <a:ext cx="10751986" cy="56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1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Limited Partnerships (LP) in 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/>
              <a:t>When the Fund is raised, GP and LPs sign a </a:t>
            </a:r>
            <a:r>
              <a:rPr lang="en-US" b="1" dirty="0">
                <a:solidFill>
                  <a:schemeClr val="accent1"/>
                </a:solidFill>
              </a:rPr>
              <a:t>Limited Partnership Agreement</a:t>
            </a:r>
            <a:endParaRPr lang="en-US" b="1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LP Clawback Clause</a:t>
            </a:r>
            <a:r>
              <a:rPr lang="en-US" dirty="0"/>
              <a:t>: in case that the Fund does not have enough assets to meet liabilities, GP can claw back distributions already paid to the LPs to meet these liabilities</a:t>
            </a:r>
          </a:p>
          <a:p>
            <a:pPr lvl="1"/>
            <a:r>
              <a:rPr lang="en-US" dirty="0"/>
              <a:t>The LPA also outlines the </a:t>
            </a:r>
            <a:r>
              <a:rPr lang="en-US" dirty="0">
                <a:solidFill>
                  <a:schemeClr val="accent1"/>
                </a:solidFill>
              </a:rPr>
              <a:t>duration of the Fund </a:t>
            </a:r>
            <a:r>
              <a:rPr lang="en-US" dirty="0"/>
              <a:t>(~ 10 years).</a:t>
            </a:r>
            <a:br>
              <a:rPr lang="en-US" dirty="0"/>
            </a:br>
            <a:r>
              <a:rPr lang="en-US" dirty="0"/>
              <a:t>Funds are highly incentivized to exit within this cycle</a:t>
            </a:r>
          </a:p>
          <a:p>
            <a:pPr lvl="2"/>
            <a:r>
              <a:rPr lang="en-US" dirty="0"/>
              <a:t>Organization and Formation</a:t>
            </a:r>
          </a:p>
          <a:p>
            <a:pPr lvl="2"/>
            <a:r>
              <a:rPr lang="en-US" dirty="0"/>
              <a:t>Fund Raising ~ 2 years</a:t>
            </a:r>
          </a:p>
          <a:p>
            <a:pPr lvl="2"/>
            <a:r>
              <a:rPr lang="en-US" dirty="0"/>
              <a:t>Deal Sourcing and Investing ~ 3 years</a:t>
            </a:r>
          </a:p>
          <a:p>
            <a:pPr lvl="2"/>
            <a:r>
              <a:rPr lang="en-US" dirty="0"/>
              <a:t>Portfolio Management</a:t>
            </a:r>
          </a:p>
          <a:p>
            <a:pPr lvl="2"/>
            <a:r>
              <a:rPr lang="en-US" dirty="0"/>
              <a:t>Harvesting (exiting) ~ up to 7 years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Investment criteria</a:t>
            </a:r>
            <a:r>
              <a:rPr lang="en-US" dirty="0"/>
              <a:t>: industry, stage, deal type, geography,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Limits the </a:t>
            </a:r>
            <a:r>
              <a:rPr lang="en-US" dirty="0">
                <a:solidFill>
                  <a:schemeClr val="accent1"/>
                </a:solidFill>
              </a:rPr>
              <a:t>maximum investment </a:t>
            </a:r>
            <a:r>
              <a:rPr lang="en-US" dirty="0"/>
              <a:t>per company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Key Person Clause</a:t>
            </a:r>
            <a:r>
              <a:rPr lang="en-US" dirty="0"/>
              <a:t>: allows the investment to be paused if key person changed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Advisory Board</a:t>
            </a:r>
            <a:r>
              <a:rPr lang="en-US" dirty="0"/>
              <a:t>: Consist of LP members, appointed by GP, to give advice, especially</a:t>
            </a:r>
          </a:p>
          <a:p>
            <a:pPr lvl="2"/>
            <a:r>
              <a:rPr lang="en-US" dirty="0"/>
              <a:t>Conflict of interest, Fund term extensions, amendments to the LPA</a:t>
            </a:r>
          </a:p>
        </p:txBody>
      </p:sp>
    </p:spTree>
    <p:extLst>
      <p:ext uri="{BB962C8B-B14F-4D97-AF65-F5344CB8AC3E}">
        <p14:creationId xmlns:p14="http://schemas.microsoft.com/office/powerpoint/2010/main" val="253186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1492</Words>
  <Application>Microsoft Macintosh PowerPoint</Application>
  <PresentationFormat>Widescreen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Title</vt:lpstr>
      <vt:lpstr>What does “Private Equity (PE)” mean to you?</vt:lpstr>
      <vt:lpstr>Private Equity Fund</vt:lpstr>
      <vt:lpstr>Private Equity Fund</vt:lpstr>
      <vt:lpstr>Benefits and Risks of Getting VC and PE Funding</vt:lpstr>
      <vt:lpstr>Structure of a PE firm</vt:lpstr>
      <vt:lpstr>Structure of a PE firm</vt:lpstr>
      <vt:lpstr>Structure of a PE firm</vt:lpstr>
      <vt:lpstr>Limited Partnerships (LP) in PE</vt:lpstr>
      <vt:lpstr>Executive Roles in a PE Firm</vt:lpstr>
      <vt:lpstr>Management Buyout (MBO)</vt:lpstr>
      <vt:lpstr>Management Buyout (MBO)</vt:lpstr>
      <vt:lpstr>Leveraged Buyout (LBO)</vt:lpstr>
      <vt:lpstr>More opinions to the MBO myths</vt:lpstr>
      <vt:lpstr>A</vt:lpstr>
      <vt:lpstr>A</vt:lpstr>
      <vt:lpstr>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Yang, Xi</dc:creator>
  <cp:lastModifiedBy>Yang, Xi</cp:lastModifiedBy>
  <cp:revision>27</cp:revision>
  <dcterms:created xsi:type="dcterms:W3CDTF">2022-02-10T05:30:30Z</dcterms:created>
  <dcterms:modified xsi:type="dcterms:W3CDTF">2022-02-10T09:26:55Z</dcterms:modified>
</cp:coreProperties>
</file>