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23" r:id="rId3"/>
    <p:sldId id="324" r:id="rId4"/>
    <p:sldId id="325" r:id="rId5"/>
    <p:sldId id="326" r:id="rId6"/>
    <p:sldId id="327" r:id="rId7"/>
    <p:sldId id="330" r:id="rId8"/>
    <p:sldId id="331" r:id="rId9"/>
    <p:sldId id="334" r:id="rId10"/>
    <p:sldId id="335" r:id="rId11"/>
    <p:sldId id="332" r:id="rId12"/>
    <p:sldId id="333" r:id="rId13"/>
    <p:sldId id="328" r:id="rId14"/>
    <p:sldId id="336" r:id="rId15"/>
    <p:sldId id="339" r:id="rId16"/>
    <p:sldId id="337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connect.com/docs/v2/writing-algorithms/indicators/key-concepts?ref=v1#Indicators-Reference-Table?ref=tow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Indicators and Historical Data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90649-DDF2-0631-10FF-A90FDA55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2681183"/>
            <a:ext cx="916432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FEA72-F006-2AF6-8EAB-4A513696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72" y="444235"/>
            <a:ext cx="8964276" cy="458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D5819-3FF3-DD5F-1BE3-AF040396A0F8}"/>
              </a:ext>
            </a:extLst>
          </p:cNvPr>
          <p:cNvSpPr txBox="1"/>
          <p:nvPr/>
        </p:nvSpPr>
        <p:spPr>
          <a:xfrm>
            <a:off x="1292771" y="5297213"/>
            <a:ext cx="761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Shortcut Helpers </a:t>
            </a:r>
            <a:r>
              <a:rPr lang="en-SG" dirty="0"/>
              <a:t>are less flexible and </a:t>
            </a:r>
            <a:r>
              <a:rPr lang="en-SG" dirty="0">
                <a:solidFill>
                  <a:schemeClr val="accent1"/>
                </a:solidFill>
              </a:rPr>
              <a:t>auto-updated</a:t>
            </a:r>
            <a:r>
              <a:rPr lang="en-SG" dirty="0"/>
              <a:t>.</a:t>
            </a:r>
          </a:p>
          <a:p>
            <a:r>
              <a:rPr lang="en-SG" dirty="0">
                <a:solidFill>
                  <a:schemeClr val="accent1"/>
                </a:solidFill>
              </a:rPr>
              <a:t>The non-helper </a:t>
            </a:r>
            <a:r>
              <a:rPr lang="en-SG" dirty="0"/>
              <a:t>versions allow more customization, but  they need to be </a:t>
            </a:r>
            <a:r>
              <a:rPr lang="en-SG" dirty="0">
                <a:solidFill>
                  <a:schemeClr val="accent1"/>
                </a:solidFill>
              </a:rPr>
              <a:t>registered for auto-update or manually updated</a:t>
            </a:r>
            <a:r>
              <a:rPr lang="en-SG" dirty="0"/>
              <a:t>.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26329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981DA-A908-40C1-14FF-0794C440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995287"/>
            <a:ext cx="9269119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8950F-D0F9-EC2D-DFBC-0521EDC3CB86}"/>
              </a:ext>
            </a:extLst>
          </p:cNvPr>
          <p:cNvSpPr txBox="1"/>
          <p:nvPr/>
        </p:nvSpPr>
        <p:spPr>
          <a:xfrm>
            <a:off x="215967" y="4189105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for auto-update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D4812-490A-B844-D680-2597C9F6B4D1}"/>
              </a:ext>
            </a:extLst>
          </p:cNvPr>
          <p:cNvSpPr txBox="1"/>
          <p:nvPr/>
        </p:nvSpPr>
        <p:spPr>
          <a:xfrm>
            <a:off x="9138241" y="4558437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Manually update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940D3E-73BE-AD92-CC9B-926087E17C1B}"/>
              </a:ext>
            </a:extLst>
          </p:cNvPr>
          <p:cNvCxnSpPr/>
          <p:nvPr/>
        </p:nvCxnSpPr>
        <p:spPr>
          <a:xfrm flipV="1">
            <a:off x="1623848" y="3799490"/>
            <a:ext cx="740980" cy="3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70D67A-E896-8013-AC1B-9FF2237D645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8245366" y="4409662"/>
            <a:ext cx="892875" cy="33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1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1AFDC-818F-ACE3-2A98-26C7B5C2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1891148"/>
            <a:ext cx="6819401" cy="3075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254621-D15C-7907-1994-01680888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17" y="0"/>
            <a:ext cx="4029631" cy="6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4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3F17A-B44B-0A4F-AFCF-964E70BA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809259"/>
            <a:ext cx="952632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DD9D0-6CA8-8348-B125-38D3B4E01179}"/>
              </a:ext>
            </a:extLst>
          </p:cNvPr>
          <p:cNvSpPr txBox="1"/>
          <p:nvPr/>
        </p:nvSpPr>
        <p:spPr>
          <a:xfrm>
            <a:off x="1692743" y="3059668"/>
            <a:ext cx="88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coding file – it also contains how to write your customized moving-average indicator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75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16FED-9C38-63C3-CD2C-C615C3F0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174"/>
            <a:ext cx="12192000" cy="63056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AD3D99A-F1A8-DBF6-EF97-ABEAAF1E5E08}"/>
              </a:ext>
            </a:extLst>
          </p:cNvPr>
          <p:cNvSpPr/>
          <p:nvPr/>
        </p:nvSpPr>
        <p:spPr>
          <a:xfrm>
            <a:off x="10271051" y="2083980"/>
            <a:ext cx="1467293" cy="350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02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3CA5-FA23-6B66-9327-2D7ED2E4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QuantConnect Indicators reference table:</a:t>
            </a:r>
            <a:br>
              <a:rPr lang="en-US" dirty="0"/>
            </a:br>
            <a:r>
              <a:rPr lang="en-US" dirty="0">
                <a:hlinkClick r:id="rId2"/>
              </a:rPr>
              <a:t>https://www.quantconnect.com/docs/v2/writing-algorithms/indicators/key-concepts?ref=v1#Indicators-Reference-Table?ref=towm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098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1E4E5-9AB6-E7D7-EB3F-945EFD92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747603"/>
            <a:ext cx="573485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93708-118D-F09E-3D00-207C0293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28" y="319992"/>
            <a:ext cx="6637544" cy="3109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9D6C8-B186-87CA-D634-7E823044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3" y="4613689"/>
            <a:ext cx="694469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BBAA8-D950-3082-C7F4-C93E03DC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3" y="1174252"/>
            <a:ext cx="11091274" cy="45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A91A3-A50C-BF60-33FE-92286410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9" y="1106159"/>
            <a:ext cx="6004542" cy="46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CA35C-913F-3B33-2D8B-CE65B2EC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9" y="536211"/>
            <a:ext cx="10560740" cy="51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20C18-CD75-9F33-C6A3-079D1982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495688"/>
            <a:ext cx="8316486" cy="384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88AE1-918D-1078-4AD8-175E5311D2AB}"/>
              </a:ext>
            </a:extLst>
          </p:cNvPr>
          <p:cNvSpPr txBox="1"/>
          <p:nvPr/>
        </p:nvSpPr>
        <p:spPr>
          <a:xfrm>
            <a:off x="124722" y="4344325"/>
            <a:ext cx="614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Request history data of </a:t>
            </a:r>
            <a:r>
              <a:rPr lang="en-SG" dirty="0">
                <a:solidFill>
                  <a:schemeClr val="accent1"/>
                </a:solidFill>
              </a:rPr>
              <a:t>all securities</a:t>
            </a:r>
            <a:r>
              <a:rPr lang="en-SG" dirty="0"/>
              <a:t> in your algorithm universe.</a:t>
            </a:r>
          </a:p>
          <a:p>
            <a:r>
              <a:rPr lang="en-SG" dirty="0"/>
              <a:t>Note that this will return an </a:t>
            </a:r>
            <a:r>
              <a:rPr lang="en-SG" b="1" dirty="0">
                <a:solidFill>
                  <a:schemeClr val="accent1"/>
                </a:solidFill>
              </a:rPr>
              <a:t>array of slice objects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0D7604-8207-2666-2848-759648988BC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267686" y="4130566"/>
            <a:ext cx="653376" cy="53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9426AD-C345-467B-5416-8569BF2CC655}"/>
              </a:ext>
            </a:extLst>
          </p:cNvPr>
          <p:cNvSpPr txBox="1"/>
          <p:nvPr/>
        </p:nvSpPr>
        <p:spPr>
          <a:xfrm>
            <a:off x="2783839" y="5715981"/>
            <a:ext cx="850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Keeps on requesting historical data is </a:t>
            </a:r>
            <a:r>
              <a:rPr lang="en-SG" dirty="0">
                <a:solidFill>
                  <a:srgbClr val="FF0000"/>
                </a:solidFill>
              </a:rPr>
              <a:t>inefficient</a:t>
            </a:r>
            <a:r>
              <a:rPr lang="en-SG" dirty="0"/>
              <a:t>. A correct way is to use a </a:t>
            </a:r>
            <a:r>
              <a:rPr lang="en-SG" dirty="0">
                <a:solidFill>
                  <a:schemeClr val="accent1"/>
                </a:solidFill>
              </a:rPr>
              <a:t>rolling window</a:t>
            </a:r>
            <a:r>
              <a:rPr lang="en-SG" dirty="0"/>
              <a:t>,</a:t>
            </a:r>
            <a:br>
              <a:rPr lang="en-SG" dirty="0"/>
            </a:br>
            <a:r>
              <a:rPr lang="en-SG" dirty="0"/>
              <a:t>which will be covered in the next video.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1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019A7-8B35-EBC7-5020-95FEADD2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94" y="0"/>
            <a:ext cx="4857381" cy="2449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B6F9C-30D3-091B-F6DE-B4B3B11B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94" y="2449673"/>
            <a:ext cx="8789612" cy="44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967B5-3086-BC1A-91EF-7D519A1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128391"/>
            <a:ext cx="907859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2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137</Words>
  <Application>Microsoft Office PowerPoint</Application>
  <PresentationFormat>Widescreen</PresentationFormat>
  <Paragraphs>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Indicators and Historical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42</cp:revision>
  <dcterms:created xsi:type="dcterms:W3CDTF">2022-09-18T12:30:57Z</dcterms:created>
  <dcterms:modified xsi:type="dcterms:W3CDTF">2022-09-27T00:12:42Z</dcterms:modified>
</cp:coreProperties>
</file>