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43" r:id="rId3"/>
    <p:sldId id="329" r:id="rId4"/>
    <p:sldId id="344" r:id="rId5"/>
    <p:sldId id="345" r:id="rId6"/>
    <p:sldId id="346" r:id="rId7"/>
    <p:sldId id="347" r:id="rId8"/>
    <p:sldId id="350" r:id="rId9"/>
    <p:sldId id="351" r:id="rId10"/>
    <p:sldId id="3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pedia.com/strategies/small-capitalization-stocks-premium-anomaly/" TargetMode="External"/><Relationship Id="rId2" Type="http://schemas.openxmlformats.org/officeDocument/2006/relationships/hyperlink" Target="https://www.youtube.com/watch?v=rYHFGOZM7s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antconnect.com/docs/v2/writing-algorithms/universes/key-concepts?ref=v1" TargetMode="External"/><Relationship Id="rId4" Type="http://schemas.openxmlformats.org/officeDocument/2006/relationships/hyperlink" Target="https://www.quantconnect.com/datasets/morning-star-us-fundamenta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Dynamic Universes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7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66B1-79E5-A4F9-4678-2BEEE30F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491"/>
            <a:ext cx="10515600" cy="5747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advanced fundamental investing bot video:</a:t>
            </a:r>
            <a:br>
              <a:rPr lang="en-US" dirty="0"/>
            </a:br>
            <a:r>
              <a:rPr lang="en-US" dirty="0">
                <a:hlinkClick r:id="rId2"/>
              </a:rPr>
              <a:t>https://www.youtube.com/watch?v=rYHFGOZM7s8</a:t>
            </a:r>
            <a:endParaRPr lang="en-US" dirty="0"/>
          </a:p>
          <a:p>
            <a:endParaRPr lang="en-US" dirty="0"/>
          </a:p>
          <a:p>
            <a:r>
              <a:rPr lang="en-US" dirty="0"/>
              <a:t>(Quantpedia) Size Factor:</a:t>
            </a:r>
            <a:br>
              <a:rPr lang="en-US" dirty="0"/>
            </a:br>
            <a:r>
              <a:rPr lang="en-US" dirty="0">
                <a:hlinkClick r:id="rId3"/>
              </a:rPr>
              <a:t>https://quantpedia.com/strategies/small-capitalization-stocks-premium-anomaly/</a:t>
            </a:r>
            <a:endParaRPr lang="en-US" dirty="0"/>
          </a:p>
          <a:p>
            <a:endParaRPr lang="en-US" dirty="0"/>
          </a:p>
          <a:p>
            <a:r>
              <a:rPr lang="en-US" dirty="0"/>
              <a:t>QuantConnect fundamentals reference:</a:t>
            </a:r>
            <a:br>
              <a:rPr lang="en-US" dirty="0"/>
            </a:br>
            <a:r>
              <a:rPr lang="en-US" dirty="0">
                <a:hlinkClick r:id="rId4"/>
              </a:rPr>
              <a:t>https://www.quantconnect.com/datasets/morning-star-us-fundamentals</a:t>
            </a:r>
            <a:endParaRPr lang="en-US" dirty="0"/>
          </a:p>
          <a:p>
            <a:endParaRPr lang="en-US" dirty="0"/>
          </a:p>
          <a:p>
            <a:r>
              <a:rPr lang="en-SG" dirty="0"/>
              <a:t>QuantConnect dynamic universe docs:</a:t>
            </a:r>
            <a:br>
              <a:rPr lang="en-SG" dirty="0"/>
            </a:br>
            <a:r>
              <a:rPr lang="en-SG" dirty="0">
                <a:hlinkClick r:id="rId5"/>
              </a:rPr>
              <a:t>https://www.quantconnect.com/docs/v2/writing-algorithms/universes/key-concepts?ref=v1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551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F7FB8-AA15-479C-4595-936CF652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1761892"/>
            <a:ext cx="815453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78A2D8-0BF7-98D7-2D0A-2F1E801A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7113" cy="3277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507C2-41E7-EA74-B087-D8A53680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71" y="3475527"/>
            <a:ext cx="4410691" cy="3315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6800B7-763C-1D46-7085-CA923525B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68" y="339447"/>
            <a:ext cx="5354495" cy="28332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C4D1A5-2D29-3FB0-CEAE-43C8C1AC6539}"/>
              </a:ext>
            </a:extLst>
          </p:cNvPr>
          <p:cNvSpPr txBox="1"/>
          <p:nvPr/>
        </p:nvSpPr>
        <p:spPr>
          <a:xfrm>
            <a:off x="6188450" y="3685309"/>
            <a:ext cx="5719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bot working well just because you selected AAPL,</a:t>
            </a:r>
          </a:p>
          <a:p>
            <a:r>
              <a:rPr lang="en-US" dirty="0"/>
              <a:t>which was one of the best performing stock in the decade?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396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0921A1-B7A6-95B1-9203-84E259F7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1" y="1025162"/>
            <a:ext cx="4437855" cy="4807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1B8223-EB68-D740-AEF5-67C5C653F43E}"/>
              </a:ext>
            </a:extLst>
          </p:cNvPr>
          <p:cNvSpPr txBox="1"/>
          <p:nvPr/>
        </p:nvSpPr>
        <p:spPr>
          <a:xfrm>
            <a:off x="183593" y="415635"/>
            <a:ext cx="4777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Universe Selection in QuantConnect</a:t>
            </a:r>
            <a:endParaRPr lang="en-SG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46D69-6AEE-F577-9F1C-7240FF82A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53" y="415635"/>
            <a:ext cx="6020640" cy="2934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FC04A7-FD86-C4E7-DB12-049751B97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076" y="3508257"/>
            <a:ext cx="3077004" cy="1343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3F424E-CEC6-F616-B272-C87293EAD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469" y="5156468"/>
            <a:ext cx="4420217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D9C91-9840-00F2-1575-A3D5BC00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4" y="608983"/>
            <a:ext cx="3724795" cy="2619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091E1-D8CB-2689-B8DE-DBBEB68B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578" y="608983"/>
            <a:ext cx="6182588" cy="178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AD49D-F7A6-FC94-33D4-25B953190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7" y="3715014"/>
            <a:ext cx="6173061" cy="1505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B357C-43F8-73A9-5C83-4E8785CBD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763" y="3819803"/>
            <a:ext cx="573485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8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63246-3C98-551E-BD9D-7CADBF63D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2109603"/>
            <a:ext cx="612543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9B8FE-F53F-53E0-8E69-B6CE1181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74" y="257602"/>
            <a:ext cx="7416467" cy="5302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3E037-4DDF-AA75-1217-767CC53A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89" y="5678942"/>
            <a:ext cx="294363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499756-8C2E-1B81-25B0-7716E3E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478" y="788075"/>
            <a:ext cx="7604679" cy="52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7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956C8F-59B4-F6C8-D504-8CB0FA65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703"/>
            <a:ext cx="12192000" cy="57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3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110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Dynamic Universes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66</cp:revision>
  <dcterms:created xsi:type="dcterms:W3CDTF">2022-09-18T12:30:57Z</dcterms:created>
  <dcterms:modified xsi:type="dcterms:W3CDTF">2022-09-27T00:10:38Z</dcterms:modified>
</cp:coreProperties>
</file>